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3.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4" r:id="rId6"/>
    <p:sldMasterId id="2147484838" r:id="rId7"/>
  </p:sldMasterIdLst>
  <p:notesMasterIdLst>
    <p:notesMasterId r:id="rId67"/>
  </p:notesMasterIdLst>
  <p:handoutMasterIdLst>
    <p:handoutMasterId r:id="rId68"/>
  </p:handoutMasterIdLst>
  <p:sldIdLst>
    <p:sldId id="633" r:id="rId8"/>
    <p:sldId id="2001" r:id="rId9"/>
    <p:sldId id="2076136632" r:id="rId10"/>
    <p:sldId id="2076136645" r:id="rId11"/>
    <p:sldId id="801" r:id="rId12"/>
    <p:sldId id="277" r:id="rId13"/>
    <p:sldId id="258" r:id="rId14"/>
    <p:sldId id="2076136636" r:id="rId15"/>
    <p:sldId id="260" r:id="rId16"/>
    <p:sldId id="2076136633" r:id="rId17"/>
    <p:sldId id="2076136637" r:id="rId18"/>
    <p:sldId id="261" r:id="rId19"/>
    <p:sldId id="335" r:id="rId20"/>
    <p:sldId id="361" r:id="rId21"/>
    <p:sldId id="486" r:id="rId22"/>
    <p:sldId id="487" r:id="rId23"/>
    <p:sldId id="488" r:id="rId24"/>
    <p:sldId id="271" r:id="rId25"/>
    <p:sldId id="272" r:id="rId26"/>
    <p:sldId id="273" r:id="rId27"/>
    <p:sldId id="274" r:id="rId28"/>
    <p:sldId id="275" r:id="rId29"/>
    <p:sldId id="276" r:id="rId30"/>
    <p:sldId id="2076136638" r:id="rId31"/>
    <p:sldId id="2076136639" r:id="rId32"/>
    <p:sldId id="2076136646" r:id="rId33"/>
    <p:sldId id="1837" r:id="rId34"/>
    <p:sldId id="294" r:id="rId35"/>
    <p:sldId id="453" r:id="rId36"/>
    <p:sldId id="2076136640" r:id="rId37"/>
    <p:sldId id="2076136641" r:id="rId38"/>
    <p:sldId id="534" r:id="rId39"/>
    <p:sldId id="289" r:id="rId40"/>
    <p:sldId id="290" r:id="rId41"/>
    <p:sldId id="2076136642" r:id="rId42"/>
    <p:sldId id="267" r:id="rId43"/>
    <p:sldId id="269" r:id="rId44"/>
    <p:sldId id="270" r:id="rId45"/>
    <p:sldId id="2076136643" r:id="rId46"/>
    <p:sldId id="1913" r:id="rId47"/>
    <p:sldId id="1915" r:id="rId48"/>
    <p:sldId id="2076136644" r:id="rId49"/>
    <p:sldId id="1918" r:id="rId50"/>
    <p:sldId id="2149" r:id="rId51"/>
    <p:sldId id="2267" r:id="rId52"/>
    <p:sldId id="2229" r:id="rId53"/>
    <p:sldId id="2076136635" r:id="rId54"/>
    <p:sldId id="439" r:id="rId55"/>
    <p:sldId id="3771" r:id="rId56"/>
    <p:sldId id="3616" r:id="rId57"/>
    <p:sldId id="3618" r:id="rId58"/>
    <p:sldId id="3619" r:id="rId59"/>
    <p:sldId id="3620" r:id="rId60"/>
    <p:sldId id="1290" r:id="rId61"/>
    <p:sldId id="1287" r:id="rId62"/>
    <p:sldId id="3742" r:id="rId63"/>
    <p:sldId id="3762" r:id="rId64"/>
    <p:sldId id="1291" r:id="rId65"/>
    <p:sldId id="2076136634" r:id="rId6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Agenda" id="{12B63550-A386-42BE-BF4F-C4C2F7153367}">
          <p14:sldIdLst>
            <p14:sldId id="633"/>
            <p14:sldId id="2001"/>
          </p14:sldIdLst>
        </p14:section>
        <p14:section name="App Architecture" id="{693F8AC6-C8DA-42FA-B7C2-7B9C1B8CED81}">
          <p14:sldIdLst>
            <p14:sldId id="2076136632"/>
            <p14:sldId id="2076136645"/>
            <p14:sldId id="801"/>
            <p14:sldId id="277"/>
            <p14:sldId id="258"/>
            <p14:sldId id="2076136636"/>
            <p14:sldId id="260"/>
          </p14:sldIdLst>
        </p14:section>
        <p14:section name="App Service" id="{DE26AED4-6661-4363-BBDB-4695C62D1A3D}">
          <p14:sldIdLst>
            <p14:sldId id="2076136633"/>
            <p14:sldId id="2076136637"/>
            <p14:sldId id="261"/>
            <p14:sldId id="335"/>
            <p14:sldId id="361"/>
            <p14:sldId id="486"/>
            <p14:sldId id="487"/>
            <p14:sldId id="488"/>
            <p14:sldId id="271"/>
            <p14:sldId id="272"/>
            <p14:sldId id="273"/>
            <p14:sldId id="274"/>
            <p14:sldId id="275"/>
            <p14:sldId id="276"/>
            <p14:sldId id="2076136638"/>
          </p14:sldIdLst>
        </p14:section>
        <p14:section name="App Modernization" id="{EABF3A46-5304-40B7-BDA2-0C384BB11814}">
          <p14:sldIdLst>
            <p14:sldId id="2076136639"/>
            <p14:sldId id="2076136646"/>
            <p14:sldId id="1837"/>
            <p14:sldId id="294"/>
            <p14:sldId id="453"/>
            <p14:sldId id="2076136640"/>
            <p14:sldId id="2076136641"/>
            <p14:sldId id="534"/>
            <p14:sldId id="289"/>
            <p14:sldId id="290"/>
            <p14:sldId id="2076136642"/>
            <p14:sldId id="267"/>
            <p14:sldId id="269"/>
            <p14:sldId id="270"/>
            <p14:sldId id="2076136643"/>
            <p14:sldId id="1913"/>
            <p14:sldId id="1915"/>
            <p14:sldId id="2076136644"/>
            <p14:sldId id="1918"/>
            <p14:sldId id="2149"/>
            <p14:sldId id="2267"/>
            <p14:sldId id="2229"/>
          </p14:sldIdLst>
        </p14:section>
        <p14:section name="Dev Ops" id="{AA8410B8-39FD-4AE7-A81B-781F3F2DB8A8}">
          <p14:sldIdLst>
            <p14:sldId id="2076136635"/>
            <p14:sldId id="439"/>
            <p14:sldId id="3771"/>
            <p14:sldId id="3616"/>
            <p14:sldId id="3618"/>
            <p14:sldId id="3619"/>
            <p14:sldId id="3620"/>
            <p14:sldId id="1290"/>
            <p14:sldId id="1287"/>
            <p14:sldId id="3742"/>
            <p14:sldId id="3762"/>
            <p14:sldId id="1291"/>
          </p14:sldIdLst>
        </p14:section>
        <p14:section name="Final Slide" id="{1A77441D-2DE6-48E4-879E-EC4403E6F742}">
          <p14:sldIdLst>
            <p14:sldId id="20761366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Liz Kinerk (MBO Partners)" initials="LK(P" lastIdx="1" clrIdx="5">
    <p:extLst>
      <p:ext uri="{19B8F6BF-5375-455C-9EA6-DF929625EA0E}">
        <p15:presenceInfo xmlns:p15="http://schemas.microsoft.com/office/powerpoint/2012/main" userId="S::v-elkine@microsoft.com::d2c9697c-c7d7-489d-b164-93da4dfa58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B6B86"/>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382"/>
  </p:normalViewPr>
  <p:slideViewPr>
    <p:cSldViewPr snapToGrid="0">
      <p:cViewPr varScale="1">
        <p:scale>
          <a:sx n="98" d="100"/>
          <a:sy n="98" d="100"/>
        </p:scale>
        <p:origin x="1976" y="19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3/27/20 8:10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3/27/20 8:10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artner.com/smarterwithgartner/7-options-to-modernize-legacy-system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3/27/20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S1 = Standard</a:t>
            </a:r>
            <a:r>
              <a:rPr lang="en-US" baseline="0"/>
              <a:t> and 1 is size of the VM. For App Service A1 a small VM (1 core 1.6 GB)</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891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S1 = Standard</a:t>
            </a:r>
            <a:r>
              <a:rPr lang="en-US" baseline="0"/>
              <a:t> and 1 is size of the VM. For App Service A1 a small VM (1 core 1.6 GB)</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052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170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136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41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991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6CCE8-D450-4316-A38A-78ED354DED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942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658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2896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Microsoft has </a:t>
            </a:r>
            <a:r>
              <a:rPr lang="en-US" b="1" dirty="0">
                <a:solidFill>
                  <a:srgbClr val="000000"/>
                </a:solidFill>
                <a:effectLst/>
              </a:rPr>
              <a:t>deep expertise</a:t>
            </a:r>
            <a:r>
              <a:rPr lang="en-US" dirty="0">
                <a:solidFill>
                  <a:srgbClr val="000000"/>
                </a:solidFill>
                <a:effectLst/>
              </a:rPr>
              <a:t> in running global services such as SQL DB, Skype &amp; Cosmos DB</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Service Fabric is the </a:t>
            </a:r>
            <a:r>
              <a:rPr lang="en-US" b="1" dirty="0">
                <a:solidFill>
                  <a:srgbClr val="000000"/>
                </a:solidFill>
                <a:effectLst/>
              </a:rPr>
              <a:t>foundational technology </a:t>
            </a:r>
            <a:r>
              <a:rPr lang="en-US" dirty="0">
                <a:solidFill>
                  <a:srgbClr val="000000"/>
                </a:solidFill>
                <a:effectLst/>
              </a:rPr>
              <a:t>powering these services &amp; core Azure infra</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Sample scale of one of these services</a:t>
            </a:r>
            <a:r>
              <a:rPr lang="en-US" b="1" dirty="0">
                <a:solidFill>
                  <a:srgbClr val="000000"/>
                </a:solidFill>
                <a:effectLst/>
              </a:rPr>
              <a:t>: 60 billion events per day</a:t>
            </a:r>
            <a:r>
              <a:rPr lang="en-US" dirty="0">
                <a:solidFill>
                  <a:srgbClr val="000000"/>
                </a:solidFill>
                <a:effectLst/>
              </a:rPr>
              <a:t> with millions of databases</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Around </a:t>
            </a:r>
            <a:r>
              <a:rPr lang="en-US" b="1" dirty="0">
                <a:solidFill>
                  <a:srgbClr val="000000"/>
                </a:solidFill>
                <a:effectLst/>
              </a:rPr>
              <a:t>30% </a:t>
            </a:r>
            <a:r>
              <a:rPr lang="en-US" dirty="0">
                <a:solidFill>
                  <a:srgbClr val="000000"/>
                </a:solidFill>
                <a:effectLst/>
              </a:rPr>
              <a:t>of Azure’s cores run Service Fabric directly.</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rgbClr val="000000"/>
                </a:solidFill>
                <a:effectLst/>
              </a:rPr>
              <a:t>Service Fabric Manages </a:t>
            </a:r>
            <a:r>
              <a:rPr lang="en-US" b="1" dirty="0">
                <a:solidFill>
                  <a:srgbClr val="000000"/>
                </a:solidFill>
                <a:effectLst/>
              </a:rPr>
              <a:t>Millions</a:t>
            </a:r>
            <a:r>
              <a:rPr lang="en-US" dirty="0">
                <a:solidFill>
                  <a:srgbClr val="000000"/>
                </a:solidFill>
                <a:effectLst/>
              </a:rPr>
              <a:t> </a:t>
            </a:r>
            <a:r>
              <a:rPr lang="en-US" b="1" dirty="0">
                <a:solidFill>
                  <a:srgbClr val="000000"/>
                </a:solidFill>
                <a:effectLst/>
              </a:rPr>
              <a:t>of Service upgrades </a:t>
            </a:r>
            <a:r>
              <a:rPr lang="en-US" dirty="0">
                <a:solidFill>
                  <a:srgbClr val="000000"/>
                </a:solidFill>
                <a:effectLst/>
              </a:rPr>
              <a:t>weekly within Microsoft alone</a:t>
            </a:r>
          </a:p>
          <a:p>
            <a:pPr marL="285750" indent="-2857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27</a:t>
            </a:fld>
            <a:endParaRPr lang="en-US"/>
          </a:p>
        </p:txBody>
      </p:sp>
    </p:spTree>
    <p:extLst>
      <p:ext uri="{BB962C8B-B14F-4D97-AF65-F5344CB8AC3E}">
        <p14:creationId xmlns:p14="http://schemas.microsoft.com/office/powerpoint/2010/main" val="1442880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Segoe UI Light" pitchFamily="34" charset="0"/>
              </a:rPr>
              <a:t>Source</a:t>
            </a:r>
            <a:r>
              <a:rPr lang="en-US" sz="900" b="0" i="0" u="none" strike="noStrike" kern="1200" dirty="0">
                <a:effectLst/>
                <a:latin typeface="Segoe UI Light" pitchFamily="34" charset="0"/>
                <a:ea typeface="+mn-ea"/>
                <a:cs typeface="+mn-cs"/>
              </a:rPr>
              <a:t>:</a:t>
            </a:r>
            <a:r>
              <a:rPr lang="en-US" sz="900" dirty="0">
                <a:latin typeface="Segoe UI Light" pitchFamily="34" charset="0"/>
              </a:rPr>
              <a:t>  </a:t>
            </a:r>
            <a:r>
              <a:rPr lang="en-US" dirty="0">
                <a:latin typeface="Calibri"/>
                <a:cs typeface="Calibri"/>
                <a:hlinkClick r:id="rId3"/>
              </a:rPr>
              <a:t>https</a:t>
            </a:r>
            <a:r>
              <a:rPr lang="en-US" dirty="0">
                <a:hlinkClick r:id="rId3"/>
              </a:rPr>
              <a:t>://www.gartner</a:t>
            </a:r>
            <a:r>
              <a:rPr lang="en-US" b="0" u="none" strike="noStrike" kern="1200" dirty="0">
                <a:effectLst/>
                <a:hlinkClick r:id="rId3"/>
              </a:rPr>
              <a:t>.</a:t>
            </a:r>
            <a:r>
              <a:rPr lang="en-US" dirty="0">
                <a:hlinkClick r:id="rId3"/>
              </a:rPr>
              <a:t>com/smarterwithgartner/7-options-to-modernize-legacy-systems/</a:t>
            </a:r>
            <a:r>
              <a:rPr lang="en-US" dirty="0"/>
              <a:t> </a:t>
            </a:r>
            <a:endParaRPr lang="en-US" sz="900" i="1" dirty="0">
              <a:latin typeface="Segoe UI Light"/>
              <a:ea typeface="DengXian" panose="02010600030101010101" pitchFamily="2" charset="-122"/>
              <a:cs typeface="Segoe UI 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dirty="0">
              <a:latin typeface="Calibri" panose="020F0502020204030204" pitchFamily="34"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u="sng" dirty="0">
              <a:latin typeface="Calibri" panose="020F0502020204030204" pitchFamily="34"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latin typeface="Calibri" panose="020F0502020204030204" pitchFamily="34" charset="0"/>
                <a:ea typeface="DengXian" panose="02010600030101010101" pitchFamily="2" charset="-122"/>
              </a:rPr>
              <a:t>Acronyms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dirty="0">
                <a:latin typeface="Calibri" panose="020F0502020204030204" pitchFamily="34" charset="0"/>
                <a:ea typeface="DengXian" panose="02010600030101010101" pitchFamily="2" charset="-122"/>
              </a:rPr>
              <a:t>IaaS: Infrastructure as a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ea typeface="DengXian" panose="02010600030101010101" pitchFamily="2" charset="-122"/>
              </a:rPr>
              <a:t>PaaS: Platform as a Service</a:t>
            </a: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CAB4D1F-0FCC-4682-B24F-494B6865F01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 8:15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838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6815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expand on the microservices bit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5916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3/27/20 8:58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59688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882A8-7401-4BD1-8A1B-5FE40FC489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765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927D10E-073A-498C-B796-C030E3DFB54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3/27/20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102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DBCE9F-1310-4BA1-A156-F68FB7F92AC0}"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4124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72A99-FF82-4FDF-AA45-068C51C6FD4C}"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111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CB3F3C-DCF1-454F-B623-41E6AE39DB90}" type="slidenum">
              <a:rPr lang="en-US" smtClean="0"/>
              <a:t>35</a:t>
            </a:fld>
            <a:endParaRPr lang="en-US"/>
          </a:p>
        </p:txBody>
      </p:sp>
    </p:spTree>
    <p:extLst>
      <p:ext uri="{BB962C8B-B14F-4D97-AF65-F5344CB8AC3E}">
        <p14:creationId xmlns:p14="http://schemas.microsoft.com/office/powerpoint/2010/main" val="1803768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428002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GB" dirty="0">
                <a:solidFill>
                  <a:schemeClr val="accent1"/>
                </a:solidFill>
              </a:rPr>
              <a:t>Containers have similar resource isolation and allocation benefits as virtual machines but a different architectural approach allows them to be much more portable and efficient.</a:t>
            </a:r>
          </a:p>
          <a:p>
            <a:endParaRPr lang="en-GB" sz="900" u="sng" kern="1200" dirty="0">
              <a:solidFill>
                <a:schemeClr val="tx1"/>
              </a:solidFill>
              <a:effectLst/>
              <a:latin typeface="Segoe UI Light"/>
              <a:ea typeface="+mn-ea"/>
              <a:cs typeface="+mn-cs"/>
            </a:endParaRPr>
          </a:p>
          <a:p>
            <a:r>
              <a:rPr lang="en-GB" sz="900" u="sng" kern="1200" dirty="0">
                <a:solidFill>
                  <a:schemeClr val="tx1"/>
                </a:solidFill>
                <a:effectLst/>
                <a:latin typeface="Segoe UI Light"/>
                <a:ea typeface="+mn-ea"/>
                <a:cs typeface="+mn-cs"/>
              </a:rPr>
              <a:t>What is a container?</a:t>
            </a:r>
          </a:p>
          <a:p>
            <a:r>
              <a:rPr lang="en-GB" sz="900" kern="1200" dirty="0">
                <a:solidFill>
                  <a:schemeClr val="tx1"/>
                </a:solidFill>
                <a:effectLst/>
                <a:latin typeface="Segoe UI Light"/>
                <a:ea typeface="+mn-ea"/>
                <a:cs typeface="+mn-cs"/>
              </a:rPr>
              <a:t>On the left side of the slide, there is a representation of a virtual machine environment.</a:t>
            </a:r>
          </a:p>
          <a:p>
            <a:r>
              <a:rPr lang="en-GB" sz="900" kern="1200" dirty="0">
                <a:solidFill>
                  <a:schemeClr val="tx1"/>
                </a:solidFill>
                <a:effectLst/>
                <a:latin typeface="Segoe UI Light"/>
                <a:ea typeface="+mn-ea"/>
                <a:cs typeface="+mn-cs"/>
              </a:rPr>
              <a:t>We all understand how they work. They bring all guest operating systems with it. You get less densities and also slow start and stop because you have to load all the operating systems. You cannot start a VM in a second but you do get really good isolation. Each of those operating systems is almost completely isolated.</a:t>
            </a:r>
          </a:p>
          <a:p>
            <a:r>
              <a:rPr lang="en-GB" sz="900" kern="1200" dirty="0">
                <a:solidFill>
                  <a:schemeClr val="tx1"/>
                </a:solidFill>
                <a:effectLst/>
                <a:latin typeface="Segoe UI Light"/>
                <a:ea typeface="+mn-ea"/>
                <a:cs typeface="+mn-cs"/>
              </a:rPr>
              <a:t>Containers, shown on the right side, are quite similar to VMs, but instead of the hypervisor, there is an engine that runs the containers. In this case, we talk about the Docker engine and the implementation of that. </a:t>
            </a:r>
          </a:p>
          <a:p>
            <a:r>
              <a:rPr lang="en-GB" sz="900" kern="1200" dirty="0">
                <a:solidFill>
                  <a:schemeClr val="tx1"/>
                </a:solidFill>
                <a:effectLst/>
                <a:latin typeface="Segoe UI Light"/>
                <a:ea typeface="+mn-ea"/>
                <a:cs typeface="+mn-cs"/>
              </a:rPr>
              <a:t>On top, you have binaries and libraries and these can be shared across different containers. The application is what unique to your container. You get much more density because containers are smaller. We get slower stop and start time because they do not have a guest operating syste</a:t>
            </a:r>
            <a:r>
              <a:rPr lang="en-GB" dirty="0"/>
              <a:t>m. </a:t>
            </a:r>
            <a:r>
              <a:rPr lang="en-GB" dirty="0">
                <a:solidFill>
                  <a:srgbClr val="FF0000"/>
                </a:solidFill>
              </a:rPr>
              <a:t>Y</a:t>
            </a:r>
            <a:r>
              <a:rPr lang="en-GB" sz="900" kern="1200" dirty="0">
                <a:solidFill>
                  <a:srgbClr val="FF0000"/>
                </a:solidFill>
                <a:effectLst/>
                <a:latin typeface="Segoe UI Light"/>
                <a:ea typeface="+mn-ea"/>
                <a:cs typeface="+mn-cs"/>
              </a:rPr>
              <a:t>ou have less isolation because these reach done into the host OS in order to be functional and if you break through the security of the container itself you’re actually in the kernel at that point</a:t>
            </a:r>
            <a:r>
              <a:rPr lang="en-GB" sz="900" kern="1200" dirty="0">
                <a:solidFill>
                  <a:schemeClr val="tx1"/>
                </a:solidFill>
                <a:effectLst/>
                <a:latin typeface="Segoe UI Light"/>
                <a:ea typeface="+mn-ea"/>
                <a:cs typeface="+mn-cs"/>
              </a:rPr>
              <a:t>. Less isolation, but more density more performance more agility. </a:t>
            </a:r>
          </a:p>
          <a:p>
            <a:r>
              <a:rPr lang="en-US" sz="2400" b="1" dirty="0"/>
              <a:t>Containers</a:t>
            </a:r>
            <a:br>
              <a:rPr lang="en-US" b="1" dirty="0"/>
            </a:br>
            <a:r>
              <a:rPr lang="en-US" sz="1200" b="1" dirty="0">
                <a:gradFill>
                  <a:gsLst>
                    <a:gs pos="27500">
                      <a:schemeClr val="tx2"/>
                    </a:gs>
                    <a:gs pos="60000">
                      <a:schemeClr val="tx2"/>
                    </a:gs>
                  </a:gsLst>
                  <a:lin ang="5400000" scaled="0"/>
                </a:gradFill>
              </a:rPr>
              <a:t>How do they differ from virtual machines?</a:t>
            </a:r>
            <a:endParaRPr lang="en-GB" b="1" dirty="0"/>
          </a:p>
          <a:p>
            <a:pPr marL="0" lvl="1" indent="-241300" defTabSz="932742">
              <a:lnSpc>
                <a:spcPct val="99000"/>
              </a:lnSpc>
              <a:spcBef>
                <a:spcPts val="600"/>
              </a:spcBef>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Dependencies: </a:t>
            </a:r>
            <a:r>
              <a:rPr lang="en-US" sz="1600" dirty="0">
                <a:gradFill>
                  <a:gsLst>
                    <a:gs pos="1250">
                      <a:schemeClr val="tx1"/>
                    </a:gs>
                    <a:gs pos="100000">
                      <a:schemeClr val="tx1"/>
                    </a:gs>
                  </a:gsLst>
                  <a:lin ang="5400000" scaled="0"/>
                </a:gradFill>
              </a:rPr>
              <a:t>Each virtualized app includes the app itself, required binaries and libraries, and a guest OS, which might consist of multiple gigabytes of data.</a:t>
            </a:r>
          </a:p>
          <a:p>
            <a:pPr marL="0" lvl="1" indent="-241300" defTabSz="932742">
              <a:lnSpc>
                <a:spcPct val="99000"/>
              </a:lnSpc>
              <a:spcBef>
                <a:spcPts val="600"/>
              </a:spcBef>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Independent OS: </a:t>
            </a:r>
            <a:r>
              <a:rPr lang="en-US" sz="1600" dirty="0">
                <a:gradFill>
                  <a:gsLst>
                    <a:gs pos="1250">
                      <a:schemeClr val="tx1"/>
                    </a:gs>
                    <a:gs pos="100000">
                      <a:schemeClr val="tx1"/>
                    </a:gs>
                  </a:gsLst>
                  <a:lin ang="5400000" scaled="0"/>
                </a:gradFill>
              </a:rPr>
              <a:t>Each VM can have a different OS from other VMs, along with a different OS to the host itself.</a:t>
            </a:r>
          </a:p>
          <a:p>
            <a:pPr marL="0" lvl="1" indent="-241300" defTabSz="932742">
              <a:lnSpc>
                <a:spcPct val="99000"/>
              </a:lnSpc>
              <a:spcBef>
                <a:spcPts val="600"/>
              </a:spcBef>
              <a:spcAft>
                <a:spcPts val="612"/>
              </a:spcAft>
              <a:buClr>
                <a:srgbClr val="EFEFEF"/>
              </a:buClr>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Flexible: </a:t>
            </a:r>
            <a:r>
              <a:rPr lang="en-US" sz="1600" dirty="0">
                <a:gradFill>
                  <a:gsLst>
                    <a:gs pos="1250">
                      <a:schemeClr val="tx1"/>
                    </a:gs>
                    <a:gs pos="100000">
                      <a:schemeClr val="tx1"/>
                    </a:gs>
                  </a:gsLst>
                  <a:lin ang="5400000" scaled="0"/>
                </a:gradFill>
              </a:rPr>
              <a:t>VMs can be migrated to other hosts to balance resource usage and for host maintenance without downtime.</a:t>
            </a:r>
          </a:p>
          <a:p>
            <a:pPr marL="0" lvl="1" indent="-241300" defTabSz="932742">
              <a:lnSpc>
                <a:spcPct val="99000"/>
              </a:lnSpc>
              <a:spcBef>
                <a:spcPts val="600"/>
              </a:spcBef>
              <a:spcAft>
                <a:spcPts val="612"/>
              </a:spcAft>
              <a:buClr>
                <a:srgbClr val="EFEFEF"/>
              </a:buClr>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Secure: </a:t>
            </a:r>
            <a:r>
              <a:rPr lang="en-US" sz="1600" dirty="0">
                <a:gradFill>
                  <a:gsLst>
                    <a:gs pos="1250">
                      <a:schemeClr val="tx1"/>
                    </a:gs>
                    <a:gs pos="100000">
                      <a:schemeClr val="tx1"/>
                    </a:gs>
                  </a:gsLst>
                  <a:lin ang="5400000" scaled="0"/>
                </a:gradFill>
              </a:rPr>
              <a:t>High levels of resource and security isolation </a:t>
            </a:r>
            <a:br>
              <a:rPr lang="en-US" sz="1600" dirty="0">
                <a:gradFill>
                  <a:gsLst>
                    <a:gs pos="1250">
                      <a:schemeClr val="tx1"/>
                    </a:gs>
                    <a:gs pos="100000">
                      <a:schemeClr val="tx1"/>
                    </a:gs>
                  </a:gsLst>
                  <a:lin ang="5400000" scaled="0"/>
                </a:gradFill>
              </a:rPr>
            </a:br>
            <a:r>
              <a:rPr lang="en-US" sz="1600" dirty="0">
                <a:gradFill>
                  <a:gsLst>
                    <a:gs pos="1250">
                      <a:schemeClr val="tx1"/>
                    </a:gs>
                    <a:gs pos="100000">
                      <a:schemeClr val="tx1"/>
                    </a:gs>
                  </a:gsLst>
                  <a:lin ang="5400000" scaled="0"/>
                </a:gradFill>
              </a:rPr>
              <a:t>for key virtualized workloads.</a:t>
            </a:r>
            <a:endParaRPr lang="en-GB" b="1" dirty="0"/>
          </a:p>
          <a:p>
            <a:endParaRPr lang="en-GB" sz="900" kern="1200" dirty="0">
              <a:solidFill>
                <a:schemeClr val="tx1"/>
              </a:solidFill>
              <a:effectLst/>
              <a:latin typeface="Segoe UI Light"/>
              <a:ea typeface="+mn-ea"/>
              <a:cs typeface="+mn-cs"/>
            </a:endParaRPr>
          </a:p>
          <a:p>
            <a:endParaRPr lang="en-GB"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640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6" name="Date Placeholder 5"/>
          <p:cNvSpPr>
            <a:spLocks noGrp="1"/>
          </p:cNvSpPr>
          <p:nvPr>
            <p:ph type="dt" idx="12"/>
          </p:nvPr>
        </p:nvSpPr>
        <p:spPr/>
        <p:txBody>
          <a:bodyPr/>
          <a:lstStyle/>
          <a:p>
            <a:fld id="{D0795136-DEB9-42E6-BCE9-8D3786B3C872}" type="datetime8">
              <a:rPr lang="en-US" smtClean="0"/>
              <a:t>3/27/20 8:19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455944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a:ea typeface="+mn-ea"/>
                <a:cs typeface="+mn-cs"/>
              </a:rPr>
              <a:t>Docker Engine is the program that enables containers to be built, shipped, and run. It is also referred to as a </a:t>
            </a:r>
            <a:r>
              <a:rPr lang="en-US" sz="900" b="1" kern="1200">
                <a:solidFill>
                  <a:schemeClr val="tx1"/>
                </a:solidFill>
                <a:effectLst/>
                <a:latin typeface="Segoe UI Light"/>
                <a:ea typeface="+mn-ea"/>
                <a:cs typeface="+mn-cs"/>
              </a:rPr>
              <a:t>Docker Daemon on Linux</a:t>
            </a:r>
            <a:endParaRPr lang="en-GB" sz="900" kern="1200">
              <a:solidFill>
                <a:schemeClr val="tx1"/>
              </a:solidFill>
              <a:effectLst/>
              <a:latin typeface="Segoe UI Light"/>
              <a:ea typeface="+mn-ea"/>
              <a:cs typeface="+mn-cs"/>
            </a:endParaRPr>
          </a:p>
          <a:p>
            <a:endParaRPr lang="en-US"/>
          </a:p>
          <a:p>
            <a:endParaRPr lang="en-US" sz="900" baseline="30000"/>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0493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base" latinLnBrk="0" hangingPunct="1">
              <a:lnSpc>
                <a:spcPct val="100000"/>
              </a:lnSpc>
              <a:spcBef>
                <a:spcPct val="30000"/>
              </a:spcBef>
              <a:spcAft>
                <a:spcPct val="0"/>
              </a:spcAft>
              <a:buClrTx/>
              <a:buSzTx/>
              <a:buFontTx/>
              <a:buNone/>
              <a:tabLst/>
              <a:defRPr/>
            </a:pPr>
            <a:r>
              <a:rPr lang="en-GB" dirty="0">
                <a:solidFill>
                  <a:schemeClr val="accent1"/>
                </a:solidFill>
              </a:rPr>
              <a:t>Containers have similar resource isolation and allocation benefits as virtual machines but a different architectural approach allows them to be much more portable and efficient.</a:t>
            </a:r>
          </a:p>
          <a:p>
            <a:endParaRPr lang="en-GB" sz="900" u="sng" kern="1200" dirty="0">
              <a:solidFill>
                <a:schemeClr val="tx1"/>
              </a:solidFill>
              <a:effectLst/>
              <a:latin typeface="Segoe UI Light"/>
              <a:ea typeface="+mn-ea"/>
              <a:cs typeface="+mn-cs"/>
            </a:endParaRPr>
          </a:p>
          <a:p>
            <a:r>
              <a:rPr lang="en-GB" sz="900" u="sng" kern="1200" dirty="0">
                <a:solidFill>
                  <a:schemeClr val="tx1"/>
                </a:solidFill>
                <a:effectLst/>
                <a:latin typeface="Segoe UI Light"/>
                <a:ea typeface="+mn-ea"/>
                <a:cs typeface="+mn-cs"/>
              </a:rPr>
              <a:t>What is a container?</a:t>
            </a:r>
          </a:p>
          <a:p>
            <a:r>
              <a:rPr lang="en-GB" sz="900" kern="1200" dirty="0">
                <a:solidFill>
                  <a:schemeClr val="tx1"/>
                </a:solidFill>
                <a:effectLst/>
                <a:latin typeface="Segoe UI Light"/>
                <a:ea typeface="+mn-ea"/>
                <a:cs typeface="+mn-cs"/>
              </a:rPr>
              <a:t>On the left side of the slide, there is a representation of a virtual machine environment.</a:t>
            </a:r>
          </a:p>
          <a:p>
            <a:r>
              <a:rPr lang="en-GB" sz="900" kern="1200" dirty="0">
                <a:solidFill>
                  <a:schemeClr val="tx1"/>
                </a:solidFill>
                <a:effectLst/>
                <a:latin typeface="Segoe UI Light"/>
                <a:ea typeface="+mn-ea"/>
                <a:cs typeface="+mn-cs"/>
              </a:rPr>
              <a:t>We all understand how they work. They bring all guest operating systems with it. You get less densities and also slow start and stop because you have to load all the operating systems. You cannot start a VM in a second but you do get really good isolation. Each of those operating systems is almost completely isolated.</a:t>
            </a:r>
          </a:p>
          <a:p>
            <a:r>
              <a:rPr lang="en-GB" sz="900" kern="1200" dirty="0">
                <a:solidFill>
                  <a:schemeClr val="tx1"/>
                </a:solidFill>
                <a:effectLst/>
                <a:latin typeface="Segoe UI Light"/>
                <a:ea typeface="+mn-ea"/>
                <a:cs typeface="+mn-cs"/>
              </a:rPr>
              <a:t>Containers, shown on the right side, are quite similar to VMs, but instead of the hypervisor, there is an engine that runs the containers. In this case, we talk about the Docker engine and the implementation of that. </a:t>
            </a:r>
          </a:p>
          <a:p>
            <a:r>
              <a:rPr lang="en-GB" sz="900" kern="1200" dirty="0">
                <a:solidFill>
                  <a:schemeClr val="tx1"/>
                </a:solidFill>
                <a:effectLst/>
                <a:latin typeface="Segoe UI Light"/>
                <a:ea typeface="+mn-ea"/>
                <a:cs typeface="+mn-cs"/>
              </a:rPr>
              <a:t>On top, you have binaries and libraries and these can be shared across different containers. The application is what unique to your container. You get much more density because containers are smaller. We get slower stop and start time because they do not have a guest operating syste</a:t>
            </a:r>
            <a:r>
              <a:rPr lang="en-GB" dirty="0"/>
              <a:t>m. </a:t>
            </a:r>
            <a:r>
              <a:rPr lang="en-GB" dirty="0">
                <a:solidFill>
                  <a:srgbClr val="FF0000"/>
                </a:solidFill>
              </a:rPr>
              <a:t>Y</a:t>
            </a:r>
            <a:r>
              <a:rPr lang="en-GB" sz="900" kern="1200" dirty="0">
                <a:solidFill>
                  <a:srgbClr val="FF0000"/>
                </a:solidFill>
                <a:effectLst/>
                <a:latin typeface="Segoe UI Light"/>
                <a:ea typeface="+mn-ea"/>
                <a:cs typeface="+mn-cs"/>
              </a:rPr>
              <a:t>ou have less isolation because these reach done into the host OS in order to be functional and if you break through the security of the container itself you’re actually in the kernel at that point</a:t>
            </a:r>
            <a:r>
              <a:rPr lang="en-GB" sz="900" kern="1200" dirty="0">
                <a:solidFill>
                  <a:schemeClr val="tx1"/>
                </a:solidFill>
                <a:effectLst/>
                <a:latin typeface="Segoe UI Light"/>
                <a:ea typeface="+mn-ea"/>
                <a:cs typeface="+mn-cs"/>
              </a:rPr>
              <a:t>. Less isolation, but more density more performance more agility. </a:t>
            </a:r>
          </a:p>
          <a:p>
            <a:r>
              <a:rPr lang="en-US" sz="2400" b="1" dirty="0"/>
              <a:t>Containers</a:t>
            </a:r>
            <a:br>
              <a:rPr lang="en-US" b="1" dirty="0"/>
            </a:br>
            <a:r>
              <a:rPr lang="en-US" sz="1200" b="1" dirty="0">
                <a:gradFill>
                  <a:gsLst>
                    <a:gs pos="27500">
                      <a:schemeClr val="tx2"/>
                    </a:gs>
                    <a:gs pos="60000">
                      <a:schemeClr val="tx2"/>
                    </a:gs>
                  </a:gsLst>
                  <a:lin ang="5400000" scaled="0"/>
                </a:gradFill>
              </a:rPr>
              <a:t>How do they differ from virtual machines?</a:t>
            </a:r>
            <a:endParaRPr lang="en-GB" b="1" dirty="0"/>
          </a:p>
          <a:p>
            <a:pPr marL="0" lvl="1" indent="-241300" defTabSz="932742">
              <a:lnSpc>
                <a:spcPct val="99000"/>
              </a:lnSpc>
              <a:spcBef>
                <a:spcPts val="600"/>
              </a:spcBef>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Dependencies: </a:t>
            </a:r>
            <a:r>
              <a:rPr lang="en-US" sz="1600" dirty="0">
                <a:gradFill>
                  <a:gsLst>
                    <a:gs pos="1250">
                      <a:schemeClr val="tx1"/>
                    </a:gs>
                    <a:gs pos="100000">
                      <a:schemeClr val="tx1"/>
                    </a:gs>
                  </a:gsLst>
                  <a:lin ang="5400000" scaled="0"/>
                </a:gradFill>
              </a:rPr>
              <a:t>Each virtualized app includes the app itself, required binaries and libraries, and a guest OS, which might consist of multiple gigabytes of data.</a:t>
            </a:r>
          </a:p>
          <a:p>
            <a:pPr marL="0" lvl="1" indent="-241300" defTabSz="932742">
              <a:lnSpc>
                <a:spcPct val="99000"/>
              </a:lnSpc>
              <a:spcBef>
                <a:spcPts val="600"/>
              </a:spcBef>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Independent OS: </a:t>
            </a:r>
            <a:r>
              <a:rPr lang="en-US" sz="1600" dirty="0">
                <a:gradFill>
                  <a:gsLst>
                    <a:gs pos="1250">
                      <a:schemeClr val="tx1"/>
                    </a:gs>
                    <a:gs pos="100000">
                      <a:schemeClr val="tx1"/>
                    </a:gs>
                  </a:gsLst>
                  <a:lin ang="5400000" scaled="0"/>
                </a:gradFill>
              </a:rPr>
              <a:t>Each VM can have a different OS from other VMs, along with a different OS to the host itself.</a:t>
            </a:r>
          </a:p>
          <a:p>
            <a:pPr marL="0" lvl="1" indent="-241300" defTabSz="932742">
              <a:lnSpc>
                <a:spcPct val="99000"/>
              </a:lnSpc>
              <a:spcBef>
                <a:spcPts val="600"/>
              </a:spcBef>
              <a:spcAft>
                <a:spcPts val="612"/>
              </a:spcAft>
              <a:buClr>
                <a:srgbClr val="EFEFEF"/>
              </a:buClr>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Flexible: </a:t>
            </a:r>
            <a:r>
              <a:rPr lang="en-US" sz="1600" dirty="0">
                <a:gradFill>
                  <a:gsLst>
                    <a:gs pos="1250">
                      <a:schemeClr val="tx1"/>
                    </a:gs>
                    <a:gs pos="100000">
                      <a:schemeClr val="tx1"/>
                    </a:gs>
                  </a:gsLst>
                  <a:lin ang="5400000" scaled="0"/>
                </a:gradFill>
              </a:rPr>
              <a:t>VMs can be migrated to other hosts to balance resource usage and for host maintenance without downtime.</a:t>
            </a:r>
          </a:p>
          <a:p>
            <a:pPr marL="0" lvl="1" indent="-241300" defTabSz="932742">
              <a:lnSpc>
                <a:spcPct val="99000"/>
              </a:lnSpc>
              <a:spcBef>
                <a:spcPts val="600"/>
              </a:spcBef>
              <a:spcAft>
                <a:spcPts val="612"/>
              </a:spcAft>
              <a:buClr>
                <a:srgbClr val="EFEFEF"/>
              </a:buClr>
              <a:buSzPct val="90000"/>
            </a:pPr>
            <a:r>
              <a:rPr lang="en-US" sz="2000" b="1" dirty="0">
                <a:gradFill>
                  <a:gsLst>
                    <a:gs pos="21250">
                      <a:schemeClr val="tx2"/>
                    </a:gs>
                    <a:gs pos="71000">
                      <a:schemeClr val="tx2"/>
                    </a:gs>
                  </a:gsLst>
                  <a:lin ang="5400000" scaled="0"/>
                </a:gradFill>
                <a:latin typeface="Segoe UI Semibold" panose="020B0702040204020203" pitchFamily="34" charset="0"/>
                <a:cs typeface="Segoe UI Semibold" panose="020B0702040204020203" pitchFamily="34" charset="0"/>
              </a:rPr>
              <a:t>Secure: </a:t>
            </a:r>
            <a:r>
              <a:rPr lang="en-US" sz="1600" dirty="0">
                <a:gradFill>
                  <a:gsLst>
                    <a:gs pos="1250">
                      <a:schemeClr val="tx1"/>
                    </a:gs>
                    <a:gs pos="100000">
                      <a:schemeClr val="tx1"/>
                    </a:gs>
                  </a:gsLst>
                  <a:lin ang="5400000" scaled="0"/>
                </a:gradFill>
              </a:rPr>
              <a:t>High levels of resource and security isolation </a:t>
            </a:r>
            <a:br>
              <a:rPr lang="en-US" sz="1600" dirty="0">
                <a:gradFill>
                  <a:gsLst>
                    <a:gs pos="1250">
                      <a:schemeClr val="tx1"/>
                    </a:gs>
                    <a:gs pos="100000">
                      <a:schemeClr val="tx1"/>
                    </a:gs>
                  </a:gsLst>
                  <a:lin ang="5400000" scaled="0"/>
                </a:gradFill>
              </a:rPr>
            </a:br>
            <a:r>
              <a:rPr lang="en-US" sz="1600" dirty="0">
                <a:gradFill>
                  <a:gsLst>
                    <a:gs pos="1250">
                      <a:schemeClr val="tx1"/>
                    </a:gs>
                    <a:gs pos="100000">
                      <a:schemeClr val="tx1"/>
                    </a:gs>
                  </a:gsLst>
                  <a:lin ang="5400000" scaled="0"/>
                </a:gradFill>
              </a:rPr>
              <a:t>for key virtualized workloads.</a:t>
            </a:r>
            <a:endParaRPr lang="en-GB" b="1" dirty="0"/>
          </a:p>
          <a:p>
            <a:endParaRPr lang="en-GB" sz="900" kern="1200" dirty="0">
              <a:solidFill>
                <a:schemeClr val="tx1"/>
              </a:solidFill>
              <a:effectLst/>
              <a:latin typeface="Segoe UI Light"/>
              <a:ea typeface="+mn-ea"/>
              <a:cs typeface="+mn-cs"/>
            </a:endParaRPr>
          </a:p>
          <a:p>
            <a:endParaRPr lang="en-GB"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57182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Pervasive </a:t>
            </a:r>
          </a:p>
          <a:p>
            <a:r>
              <a:rPr lang="en-US" sz="900" kern="1200" dirty="0">
                <a:solidFill>
                  <a:schemeClr val="tx1"/>
                </a:solidFill>
                <a:effectLst/>
                <a:latin typeface="Segoe UI Light" pitchFamily="34" charset="0"/>
                <a:ea typeface="+mn-ea"/>
                <a:cs typeface="+mn-cs"/>
              </a:rPr>
              <a:t>Take containers deploy them from one platform to another.  So powerful</a:t>
            </a:r>
          </a:p>
          <a:p>
            <a:r>
              <a:rPr lang="en-US" sz="900" kern="1200" dirty="0">
                <a:solidFill>
                  <a:schemeClr val="tx1"/>
                </a:solidFill>
                <a:effectLst/>
                <a:latin typeface="Segoe UI Light" pitchFamily="34" charset="0"/>
                <a:ea typeface="+mn-ea"/>
                <a:cs typeface="+mn-cs"/>
              </a:rPr>
              <a:t>Have services to build and support containers natively. </a:t>
            </a:r>
          </a:p>
          <a:p>
            <a:r>
              <a:rPr lang="en-US" sz="900" kern="1200" dirty="0">
                <a:solidFill>
                  <a:schemeClr val="tx1"/>
                </a:solidFill>
                <a:effectLst/>
                <a:latin typeface="Segoe UI Light" pitchFamily="34" charset="0"/>
                <a:ea typeface="+mn-ea"/>
                <a:cs typeface="+mn-cs"/>
              </a:rPr>
              <a:t>Goal: customers can choose whatever platform they want, don't have to change your processes or tools. Containers everywhere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Inspire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808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B0F60-009A-48DF-8304-85310C288C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649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7543A79-E847-46E2-B07E-9919A5301F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4408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Segoe UI Light"/>
              </a:rPr>
              <a:t>Sometimes last to talk about</a:t>
            </a:r>
          </a:p>
          <a:p>
            <a:r>
              <a:rPr lang="en-US">
                <a:cs typeface="Segoe UI Light"/>
              </a:rPr>
              <a:t>One of the most important for developers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33549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 8:58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5544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827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3/27/20 8:23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285534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a:t>&amp; at Microsoft we love open source.</a:t>
            </a:r>
          </a:p>
          <a:p>
            <a:pPr marL="285750" indent="-285750">
              <a:buFont typeface="Arial" panose="020B0604020202020204" pitchFamily="34" charset="0"/>
              <a:buChar char="•"/>
            </a:pPr>
            <a:r>
              <a:rPr lang="en-GB"/>
              <a:t>Every year we do more &amp; more in the open source realm.</a:t>
            </a:r>
          </a:p>
          <a:p>
            <a:pPr marL="285750" indent="-285750">
              <a:buFont typeface="Arial" panose="020B0604020202020204" pitchFamily="34" charset="0"/>
              <a:buChar char="•"/>
            </a:pPr>
            <a:r>
              <a:rPr lang="en-GB"/>
              <a:t>How we embrace the projects the community has embraced… from Linux to Kubernetes.</a:t>
            </a:r>
          </a:p>
          <a:p>
            <a:pPr marL="285750" indent="-285750">
              <a:buFont typeface="Arial" panose="020B0604020202020204" pitchFamily="34" charset="0"/>
              <a:buChar char="•"/>
            </a:pPr>
            <a:r>
              <a:rPr lang="en-GB"/>
              <a:t>One of the ones I was deeply involved in was whether to compete with Git or become part of it.  Today most of MS development is done in Git.  The source control system that Linux created.  </a:t>
            </a:r>
          </a:p>
          <a:p>
            <a:pPr marL="285750" indent="-285750">
              <a:buFont typeface="Arial" panose="020B0604020202020204" pitchFamily="34" charset="0"/>
              <a:buChar char="•"/>
            </a:pPr>
            <a:r>
              <a:rPr lang="en-GB"/>
              <a:t>Including Windows. </a:t>
            </a:r>
            <a:r>
              <a:rPr lang="en-GB" sz="1224" kern="1200">
                <a:solidFill>
                  <a:schemeClr val="tx1"/>
                </a:solidFill>
                <a:effectLst/>
                <a:latin typeface="+mn-lt"/>
                <a:ea typeface="+mn-ea"/>
                <a:cs typeface="+mn-cs"/>
              </a:rPr>
              <a:t>Think about that for a second, the Windows team use the source control system written by Linus Torvalds. </a:t>
            </a:r>
            <a:endParaRPr lang="en-GB"/>
          </a:p>
          <a:p>
            <a:pPr marL="285750" indent="-285750">
              <a:buFont typeface="Arial" panose="020B0604020202020204" pitchFamily="34" charset="0"/>
              <a:buChar char="•"/>
            </a:pPr>
            <a:r>
              <a:rPr lang="en-GB"/>
              <a:t>Or the ways we increasingly open source the software we work on… from .NET to VS Code &amp; TypeScript.  In fact, much of the core tech in Azure Pipelines itself is open source</a:t>
            </a:r>
          </a:p>
          <a:p>
            <a:pPr marL="0" indent="0">
              <a:buFont typeface="Arial" panose="020B0604020202020204" pitchFamily="34" charset="0"/>
              <a:buNone/>
            </a:pPr>
            <a:endParaRPr lang="en-GB"/>
          </a:p>
          <a:p>
            <a:pPr marL="0" indent="0">
              <a:buFont typeface="Arial" panose="020B0604020202020204" pitchFamily="34" charset="0"/>
              <a:buNone/>
            </a:pPr>
            <a:r>
              <a:rPr lang="en-GB" b="1"/>
              <a:t>Transition:</a:t>
            </a:r>
          </a:p>
          <a:p>
            <a:pPr marL="285750" indent="-285750">
              <a:buFont typeface="Arial" panose="020B0604020202020204" pitchFamily="34" charset="0"/>
              <a:buChar char="•"/>
            </a:pPr>
            <a:r>
              <a:rPr lang="en-GB"/>
              <a:t>This week we are adding to this list… </a:t>
            </a:r>
          </a:p>
          <a:p>
            <a:pPr marL="285750" indent="-285750">
              <a:buFont typeface="Arial" panose="020B0604020202020204" pitchFamily="34" charset="0"/>
              <a:buChar char="•"/>
            </a:pPr>
            <a:endParaRPr lang="en-GB"/>
          </a:p>
          <a:p>
            <a:pPr marL="0" indent="0">
              <a:buFont typeface="Arial" panose="020B0604020202020204" pitchFamily="34" charset="0"/>
              <a:buNone/>
            </a:pPr>
            <a:r>
              <a:rPr lang="en-GB"/>
              <a:t>Backup:</a:t>
            </a:r>
          </a:p>
          <a:p>
            <a:pPr marL="285750" indent="-285750">
              <a:buFont typeface="Arial" panose="020B0604020202020204" pitchFamily="34" charset="0"/>
              <a:buChar char="•"/>
            </a:pPr>
            <a:r>
              <a:rPr lang="en-GB"/>
              <a:t>First OSS project was in 2004 when the Windows Installer Toolkit (WiX) was released to </a:t>
            </a:r>
            <a:r>
              <a:rPr lang="en-GB" err="1"/>
              <a:t>SourceForge</a:t>
            </a:r>
            <a:r>
              <a:rPr lang="en-GB"/>
              <a:t>.</a:t>
            </a:r>
          </a:p>
          <a:p>
            <a:pPr marL="285750" indent="-285750">
              <a:buFont typeface="Arial" panose="020B0604020202020204" pitchFamily="34" charset="0"/>
              <a:buChar char="•"/>
            </a:pPr>
            <a:r>
              <a:rPr lang="en-GB"/>
              <a:t>Started contributing to the Linux kernel in 2009</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3/27/20 8:23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443367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6" name="Date Placeholder 5"/>
          <p:cNvSpPr>
            <a:spLocks noGrp="1"/>
          </p:cNvSpPr>
          <p:nvPr>
            <p:ph type="dt" idx="12"/>
          </p:nvPr>
        </p:nvSpPr>
        <p:spPr/>
        <p:txBody>
          <a:bodyPr/>
          <a:lstStyle/>
          <a:p>
            <a:fld id="{6821D487-DB12-4887-8E70-F690F2EB7784}" type="datetime8">
              <a:rPr lang="en-US" smtClean="0"/>
              <a:t>3/27/20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522136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50</a:t>
            </a:fld>
            <a:endParaRPr lang="en-US"/>
          </a:p>
        </p:txBody>
      </p:sp>
    </p:spTree>
    <p:extLst>
      <p:ext uri="{BB962C8B-B14F-4D97-AF65-F5344CB8AC3E}">
        <p14:creationId xmlns:p14="http://schemas.microsoft.com/office/powerpoint/2010/main" val="2907274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51</a:t>
            </a:fld>
            <a:endParaRPr lang="en-US"/>
          </a:p>
        </p:txBody>
      </p:sp>
    </p:spTree>
    <p:extLst>
      <p:ext uri="{BB962C8B-B14F-4D97-AF65-F5344CB8AC3E}">
        <p14:creationId xmlns:p14="http://schemas.microsoft.com/office/powerpoint/2010/main" val="53876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52</a:t>
            </a:fld>
            <a:endParaRPr lang="en-US"/>
          </a:p>
        </p:txBody>
      </p:sp>
    </p:spTree>
    <p:extLst>
      <p:ext uri="{BB962C8B-B14F-4D97-AF65-F5344CB8AC3E}">
        <p14:creationId xmlns:p14="http://schemas.microsoft.com/office/powerpoint/2010/main" val="31037749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53</a:t>
            </a:fld>
            <a:endParaRPr lang="en-US"/>
          </a:p>
        </p:txBody>
      </p:sp>
    </p:spTree>
    <p:extLst>
      <p:ext uri="{BB962C8B-B14F-4D97-AF65-F5344CB8AC3E}">
        <p14:creationId xmlns:p14="http://schemas.microsoft.com/office/powerpoint/2010/main" val="614448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3/27/20 8:23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54</a:t>
            </a:fld>
            <a:endParaRPr lang="en-US">
              <a:solidFill>
                <a:prstClr val="black"/>
              </a:solidFill>
            </a:endParaRPr>
          </a:p>
        </p:txBody>
      </p:sp>
    </p:spTree>
    <p:extLst>
      <p:ext uri="{BB962C8B-B14F-4D97-AF65-F5344CB8AC3E}">
        <p14:creationId xmlns:p14="http://schemas.microsoft.com/office/powerpoint/2010/main" val="36944781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3/27/20 8:23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55</a:t>
            </a:fld>
            <a:endParaRPr lang="en-US">
              <a:solidFill>
                <a:prstClr val="black"/>
              </a:solidFill>
            </a:endParaRPr>
          </a:p>
        </p:txBody>
      </p:sp>
    </p:spTree>
    <p:extLst>
      <p:ext uri="{BB962C8B-B14F-4D97-AF65-F5344CB8AC3E}">
        <p14:creationId xmlns:p14="http://schemas.microsoft.com/office/powerpoint/2010/main" val="2545187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57</a:t>
            </a:fld>
            <a:endParaRPr lang="en-US"/>
          </a:p>
        </p:txBody>
      </p:sp>
    </p:spTree>
    <p:extLst>
      <p:ext uri="{BB962C8B-B14F-4D97-AF65-F5344CB8AC3E}">
        <p14:creationId xmlns:p14="http://schemas.microsoft.com/office/powerpoint/2010/main" val="26130310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Moving from the developer environment, Azure also makes deploying, or integrating existing, DevOps pipelines as fast as possible</a:t>
            </a:r>
          </a:p>
          <a:p>
            <a:pPr marL="780145" lvl="1" indent="-344100"/>
            <a:r>
              <a:rPr lang="en-US" sz="1800"/>
              <a:t>Azure DevOps Projects is the quickest way to get started with DevOps on Azure for people who know about DevOps but are just starting or want a quick way to create a basic pipeline to play with or build upon. </a:t>
            </a:r>
          </a:p>
          <a:p>
            <a:pPr marL="780145" lvl="1" indent="-344100"/>
            <a:r>
              <a:rPr lang="en-US" sz="1800"/>
              <a:t>DevOps projects creates a basic, complete CI/CD pipeline in Azure which can later be extended and customized outside in Azure Pipelines</a:t>
            </a:r>
          </a:p>
          <a:p>
            <a:pPr marL="780145" lvl="1" indent="-344100"/>
            <a:r>
              <a:rPr lang="en-US" sz="1800"/>
              <a:t>Although DevOps Projects builds a DevOps pipeline on Azure it allows for any easy “Getting started” experience with Azure Pipelines which can then be applied to hybrid and on-prem scenarios with Azure Pipelines which can target any platform or with Azure DevOps Server which can be installed on prem.</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3/27/20 8:23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58</a:t>
            </a:fld>
            <a:endParaRPr lang="en-US">
              <a:solidFill>
                <a:prstClr val="black"/>
              </a:solidFill>
            </a:endParaRPr>
          </a:p>
        </p:txBody>
      </p:sp>
    </p:spTree>
    <p:extLst>
      <p:ext uri="{BB962C8B-B14F-4D97-AF65-F5344CB8AC3E}">
        <p14:creationId xmlns:p14="http://schemas.microsoft.com/office/powerpoint/2010/main" val="221336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1E3E6C8-BDFE-4F63-806B-6E6AD022D232}" type="datetime8">
              <a:rPr kumimoji="0" lang="en-US" sz="1800" b="0" i="0" u="none" strike="noStrike" kern="0" cap="none" spc="0" normalizeH="0" baseline="0" noProof="0" smtClean="0">
                <a:ln>
                  <a:noFill/>
                </a:ln>
                <a:solidFill>
                  <a:sysClr val="windowText" lastClr="000000"/>
                </a:solidFill>
                <a:effectLst/>
                <a:uLnTx/>
                <a:uFillTx/>
              </a:rPr>
              <a:t>3/27/20 8:19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541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6" name="Date Placeholder 5"/>
          <p:cNvSpPr>
            <a:spLocks noGrp="1"/>
          </p:cNvSpPr>
          <p:nvPr>
            <p:ph type="dt" idx="12"/>
          </p:nvPr>
        </p:nvSpPr>
        <p:spPr/>
        <p:txBody>
          <a:bodyPr/>
          <a:lstStyle/>
          <a:p>
            <a:fld id="{8B4E0317-6118-47EF-85C5-22B3F849FD50}" type="datetime8">
              <a:rPr lang="en-US" smtClean="0"/>
              <a:t>3/27/20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87066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371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customers</a:t>
            </a:r>
            <a:r>
              <a:rPr lang="en-US" baseline="0" dirty="0"/>
              <a:t> are using some of these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a partial feature list and we are not going to cover each and every feature.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However, I do want to point that we have relapsed </a:t>
            </a:r>
            <a:r>
              <a:rPr lang="en-US" dirty="0"/>
              <a:t>21</a:t>
            </a:r>
            <a:r>
              <a:rPr lang="en-US" baseline="0" dirty="0"/>
              <a:t>new public facing features in the past 12 months. at a rate more than 2 features per month…. </a:t>
            </a:r>
          </a:p>
          <a:p>
            <a:r>
              <a:rPr lang="en-US" baseline="0" dirty="0"/>
              <a:t>We plan to continue this pace and even accelerate it to provide more value and innovation to our customers </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Hybrid Connections / VPN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Scheduled Backup</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Azure Active Directory Integration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Resiliency, HA, and DR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Jobs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Role Base Access Control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Audit / Compliance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Enterprise Migration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Client Certs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Cache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IP Restrictions/ SSL</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Sockets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SQL, MySQL, </a:t>
            </a:r>
            <a:r>
              <a:rPr lang="en-US" sz="900" dirty="0" err="1">
                <a:solidFill>
                  <a:srgbClr val="FFFFFF"/>
                </a:solidFill>
                <a:latin typeface="Segoe UI Light" charset="0"/>
                <a:ea typeface="Calibri" panose="020F0502020204030204" pitchFamily="34" charset="0"/>
                <a:cs typeface="Calibri" panose="020F0502020204030204" pitchFamily="34" charset="0"/>
              </a:rPr>
              <a:t>DocDB</a:t>
            </a:r>
            <a:r>
              <a:rPr lang="en-US" sz="900" dirty="0">
                <a:solidFill>
                  <a:srgbClr val="FFFFFF"/>
                </a:solidFill>
                <a:latin typeface="Segoe UI Light" charset="0"/>
                <a:ea typeface="Calibri" panose="020F0502020204030204" pitchFamily="34" charset="0"/>
                <a:cs typeface="Calibri" panose="020F0502020204030204" pitchFamily="34" charset="0"/>
              </a:rPr>
              <a:t>, &amp; Mongo</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Sticky Sessions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Authorization/ Authentication</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Automated Deployment</a:t>
            </a:r>
            <a:br>
              <a:rPr lang="en-US" sz="900" dirty="0">
                <a:solidFill>
                  <a:srgbClr val="FFFFFF"/>
                </a:solidFill>
                <a:latin typeface="Segoe UI Light" charset="0"/>
                <a:ea typeface="Calibri" panose="020F0502020204030204" pitchFamily="34" charset="0"/>
                <a:cs typeface="Calibri" panose="020F0502020204030204" pitchFamily="34" charset="0"/>
              </a:rPr>
            </a:br>
            <a:r>
              <a:rPr lang="en-US" sz="900" dirty="0" err="1">
                <a:solidFill>
                  <a:srgbClr val="FFFFFF"/>
                </a:solidFill>
                <a:latin typeface="Segoe UI Light" charset="0"/>
                <a:ea typeface="Calibri" panose="020F0502020204030204" pitchFamily="34" charset="0"/>
                <a:cs typeface="Calibri" panose="020F0502020204030204" pitchFamily="34" charset="0"/>
              </a:rPr>
              <a:t>AutoScale</a:t>
            </a:r>
            <a:endParaRPr lang="en-US" sz="900" dirty="0">
              <a:solidFill>
                <a:srgbClr val="FFFFFF"/>
              </a:solidFill>
              <a:latin typeface="Segoe UI Light" charset="0"/>
              <a:ea typeface="Calibri" panose="020F0502020204030204" pitchFamily="34" charset="0"/>
              <a:cs typeface="Calibri" panose="020F0502020204030204" pitchFamily="34"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Built-in Load Balancing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WW Datacenter Coverage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End Point Monitoring &amp; Alerts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Gallery</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DR Site Support</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WildCard</a:t>
            </a:r>
            <a:r>
              <a:rPr lang="en-US" sz="900" dirty="0">
                <a:solidFill>
                  <a:srgbClr val="FFFFFF"/>
                </a:solidFill>
                <a:latin typeface="Segoe UI Light" charset="0"/>
                <a:ea typeface="Calibri" panose="020F0502020204030204" pitchFamily="34" charset="0"/>
                <a:cs typeface="Calibri" panose="020F0502020204030204" pitchFamily="34" charset="0"/>
              </a:rPr>
              <a:t>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Dedicated IP address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HTTP Compression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CDN Support for Websites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Premium WordPress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Services Environments </a:t>
            </a:r>
          </a:p>
          <a:p>
            <a:pPr>
              <a:spcAft>
                <a:spcPts val="306"/>
              </a:spcAft>
              <a:defRPr/>
            </a:pPr>
            <a:endParaRPr lang="en-US" sz="900" baseline="0" dirty="0">
              <a:solidFill>
                <a:srgbClr val="FFFFFF"/>
              </a:solidFill>
              <a:latin typeface="Segoe UI Light"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Remote Debugging with Visual Studio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Staging Slots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Testing in Production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Continuous Integration/Deployment </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Git</a:t>
            </a:r>
            <a:r>
              <a:rPr lang="en-US" sz="900" dirty="0">
                <a:solidFill>
                  <a:srgbClr val="FFFFFF"/>
                </a:solidFill>
                <a:latin typeface="Segoe UI Light" charset="0"/>
                <a:ea typeface="Calibri" panose="020F0502020204030204" pitchFamily="34" charset="0"/>
                <a:cs typeface="Calibri" panose="020F0502020204030204" pitchFamily="34" charset="0"/>
              </a:rPr>
              <a:t>, Visual Studio Online and GitHub</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&amp; Site Diagnostics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OS &amp; Framework Patching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Extensions Gallery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NET, PHP, Python, Node, Java</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Framework Installer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Browser-based editing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Auto-Healing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Logging and Auditing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Admin-Site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Support Site Extension </a:t>
            </a:r>
          </a:p>
          <a:p>
            <a:pPr>
              <a:spcAft>
                <a:spcPts val="306"/>
              </a:spcAft>
              <a:defRPr/>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99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S1 = Standard</a:t>
            </a:r>
            <a:r>
              <a:rPr lang="en-US" baseline="0"/>
              <a:t> and 1 is size of the VM. For App Service A1 a small VM (1 core 1.6 GB)</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 8:25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9353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jp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4.xml"/><Relationship Id="rId4" Type="http://schemas.openxmlformats.org/officeDocument/2006/relationships/image" Target="../media/image23.jp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1616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7777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112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452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248178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19982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90592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982705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796898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757795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26075433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6905791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6068920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2379556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2923655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4499717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7893414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1250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862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8362844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2171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684621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9210937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427852122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79481603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57158281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1006306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6195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06009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fld id="{B18F3BD3-5ACC-47DA-924E-0173911EFC2F}" type="datetimeFigureOut">
              <a:rPr lang="en-US" smtClean="0"/>
              <a:t>3/27/20</a:t>
            </a:fld>
            <a:endParaRPr lang="en-US"/>
          </a:p>
        </p:txBody>
      </p:sp>
      <p:sp>
        <p:nvSpPr>
          <p:cNvPr id="5" name="Footer Placeholder 4">
            <a:extLst>
              <a:ext uri="{FF2B5EF4-FFF2-40B4-BE49-F238E27FC236}">
                <a16:creationId xmlns:a16="http://schemas.microsoft.com/office/drawing/2014/main" id="{B7F636B5-DABA-4128-ABF4-64672745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20371556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06864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66731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9035"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13762634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3/27/20</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4462835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3/27/20</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26481377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7044444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3184046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7858437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1188801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1960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dirty="0">
                  <a:solidFill>
                    <a:schemeClr val="bg1">
                      <a:lumMod val="65000"/>
                    </a:schemeClr>
                  </a:solidFill>
                </a:rPr>
                <a:t>© Microsoft Corporation</a:t>
              </a:r>
              <a:endParaRPr lang="en-US" sz="784"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4281522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
        <p:nvSpPr>
          <p:cNvPr id="3" name="Rectangle 2">
            <a:extLst>
              <a:ext uri="{FF2B5EF4-FFF2-40B4-BE49-F238E27FC236}">
                <a16:creationId xmlns:a16="http://schemas.microsoft.com/office/drawing/2014/main" id="{DA930B97-BABF-4D9B-B363-6E4452440F1F}"/>
              </a:ext>
            </a:extLst>
          </p:cNvPr>
          <p:cNvSpPr/>
          <p:nvPr userDrawn="1"/>
        </p:nvSpPr>
        <p:spPr bwMode="auto">
          <a:xfrm>
            <a:off x="0" y="6285204"/>
            <a:ext cx="12192000" cy="5727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165127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723916"/>
          </a:xfrm>
        </p:spPr>
        <p:txBody>
          <a:bodyPr/>
          <a:lstStyle>
            <a:lvl1pPr>
              <a:defRPr sz="4704">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3" y="1174901"/>
            <a:ext cx="11655078" cy="1449308"/>
          </a:xfrm>
        </p:spPr>
        <p:txBody>
          <a:bodyPr>
            <a:spAutoFit/>
          </a:bodyPr>
          <a:lstStyle>
            <a:lvl1pPr marL="0" indent="0">
              <a:buNone/>
              <a:defRPr/>
            </a:lvl1pPr>
            <a:lvl2pPr marL="0" indent="0">
              <a:lnSpc>
                <a:spcPct val="100000"/>
              </a:lnSpc>
              <a:spcBef>
                <a:spcPts val="588"/>
              </a:spcBef>
              <a:spcAft>
                <a:spcPts val="588"/>
              </a:spcAft>
              <a:buNone/>
              <a:defRPr sz="2353"/>
            </a:lvl2pPr>
            <a:lvl3pPr marL="224054" indent="-224054">
              <a:lnSpc>
                <a:spcPct val="100000"/>
              </a:lnSpc>
              <a:spcBef>
                <a:spcPts val="0"/>
              </a:spcBef>
              <a:spcAft>
                <a:spcPts val="588"/>
              </a:spcAft>
              <a:buFont typeface="Arial" panose="020B0604020202020204" pitchFamily="34" charset="0"/>
              <a:buChar char="•"/>
              <a:defRPr sz="1765"/>
            </a:lvl3pPr>
            <a:lvl4pPr marL="671903" indent="0">
              <a:lnSpc>
                <a:spcPct val="100000"/>
              </a:lnSpc>
              <a:spcBef>
                <a:spcPts val="588"/>
              </a:spcBef>
              <a:spcAft>
                <a:spcPts val="588"/>
              </a:spcAft>
              <a:buNone/>
              <a:defRPr/>
            </a:lvl4pPr>
            <a:lvl5pPr marL="895870"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64219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6B3AE829-B8C2-4990-8B27-E73A01A9C3DE}"/>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userDrawn="1">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06107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7" name="Picture 6" descr="Microsoft Inspire + Microsoft Ready event logo">
            <a:extLst>
              <a:ext uri="{FF2B5EF4-FFF2-40B4-BE49-F238E27FC236}">
                <a16:creationId xmlns:a16="http://schemas.microsoft.com/office/drawing/2014/main" id="{E4EADB1C-6BD3-42BA-8BBA-6E86CA5CF2E6}"/>
              </a:ext>
            </a:extLst>
          </p:cNvPr>
          <p:cNvPicPr>
            <a:picLocks noChangeAspect="1"/>
          </p:cNvPicPr>
          <p:nvPr userDrawn="1"/>
        </p:nvPicPr>
        <p:blipFill>
          <a:blip r:embed="rId3"/>
          <a:stretch>
            <a:fillRect/>
          </a:stretch>
        </p:blipFill>
        <p:spPr>
          <a:xfrm>
            <a:off x="599440" y="3009448"/>
            <a:ext cx="4413695" cy="1216131"/>
          </a:xfrm>
          <a:prstGeom prst="rect">
            <a:avLst/>
          </a:prstGeom>
        </p:spPr>
      </p:pic>
      <p:pic>
        <p:nvPicPr>
          <p:cNvPr id="9" name="Picture 8">
            <a:extLst>
              <a:ext uri="{FF2B5EF4-FFF2-40B4-BE49-F238E27FC236}">
                <a16:creationId xmlns:a16="http://schemas.microsoft.com/office/drawing/2014/main" id="{91CDDE35-F083-4F88-931C-AB7D73884DA1}"/>
              </a:ext>
              <a:ext uri="{C183D7F6-B498-43B3-948B-1728B52AA6E4}">
                <adec:decorative xmlns:adec="http://schemas.microsoft.com/office/drawing/2017/decorative" val="1"/>
              </a:ext>
            </a:extLst>
          </p:cNvPr>
          <p:cNvPicPr>
            <a:picLocks noChangeAspect="1"/>
          </p:cNvPicPr>
          <p:nvPr userDrawn="1"/>
        </p:nvPicPr>
        <p:blipFill rotWithShape="1">
          <a:blip r:embed="rId4"/>
          <a:srcRect t="8167" r="1538" b="27237"/>
          <a:stretch/>
        </p:blipFill>
        <p:spPr>
          <a:xfrm>
            <a:off x="5222947" y="0"/>
            <a:ext cx="6969054" cy="6858000"/>
          </a:xfrm>
          <a:prstGeom prst="rect">
            <a:avLst/>
          </a:prstGeom>
        </p:spPr>
      </p:pic>
    </p:spTree>
    <p:extLst>
      <p:ext uri="{BB962C8B-B14F-4D97-AF65-F5344CB8AC3E}">
        <p14:creationId xmlns:p14="http://schemas.microsoft.com/office/powerpoint/2010/main" val="775290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2371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489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538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861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65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84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57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5762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1019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8221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7672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22933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8320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620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781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08993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10949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9209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76338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8775039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4330645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900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547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345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86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22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emf"/><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1.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image" Target="../media/image1.emf"/><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theme" Target="../theme/theme3.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image" Target="../media/image13.png"/><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theme" Target="../theme/theme4.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710" r:id="rId3"/>
    <p:sldLayoutId id="2147484240" r:id="rId4"/>
    <p:sldLayoutId id="2147484736" r:id="rId5"/>
    <p:sldLayoutId id="2147484474" r:id="rId6"/>
    <p:sldLayoutId id="2147484639" r:id="rId7"/>
    <p:sldLayoutId id="2147484603" r:id="rId8"/>
    <p:sldLayoutId id="2147484751" r:id="rId9"/>
    <p:sldLayoutId id="2147484752" r:id="rId10"/>
    <p:sldLayoutId id="2147484777" r:id="rId11"/>
    <p:sldLayoutId id="2147484802"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 id="2147484869" r:id="rId32"/>
    <p:sldLayoutId id="2147484870" r:id="rId33"/>
    <p:sldLayoutId id="2147484871" r:id="rId34"/>
    <p:sldLayoutId id="2147484872" r:id="rId35"/>
    <p:sldLayoutId id="2147484873" r:id="rId36"/>
    <p:sldLayoutId id="2147484874" r:id="rId37"/>
    <p:sldLayoutId id="2147484876" r:id="rId38"/>
    <p:sldLayoutId id="2147484877" r:id="rId39"/>
    <p:sldLayoutId id="2147484878" r:id="rId40"/>
    <p:sldLayoutId id="2147484879"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8" r:id="rId2"/>
    <p:sldLayoutId id="2147484711" r:id="rId3"/>
    <p:sldLayoutId id="2147484680" r:id="rId4"/>
    <p:sldLayoutId id="2147484737" r:id="rId5"/>
    <p:sldLayoutId id="2147484682" r:id="rId6"/>
    <p:sldLayoutId id="2147484685" r:id="rId7"/>
    <p:sldLayoutId id="2147484686" r:id="rId8"/>
    <p:sldLayoutId id="2147484764" r:id="rId9"/>
    <p:sldLayoutId id="2147484765" r:id="rId10"/>
    <p:sldLayoutId id="2147484788" r:id="rId11"/>
    <p:sldLayoutId id="2147484803" r:id="rId12"/>
    <p:sldLayoutId id="2147484789" r:id="rId13"/>
    <p:sldLayoutId id="2147484790" r:id="rId14"/>
    <p:sldLayoutId id="2147484791" r:id="rId15"/>
    <p:sldLayoutId id="2147484792" r:id="rId16"/>
    <p:sldLayoutId id="2147484793" r:id="rId17"/>
    <p:sldLayoutId id="2147484794" r:id="rId18"/>
    <p:sldLayoutId id="2147484795" r:id="rId19"/>
    <p:sldLayoutId id="2147484797" r:id="rId20"/>
    <p:sldLayoutId id="2147484796" r:id="rId21"/>
    <p:sldLayoutId id="2147484798"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9367294"/>
      </p:ext>
    </p:extLst>
  </p:cSld>
  <p:clrMap bg1="dk1" tx1="lt1" bg2="dk2"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 id="2147484835" r:id="rId31"/>
    <p:sldLayoutId id="214748483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pic>
        <p:nvPicPr>
          <p:cNvPr id="7" name="Picture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102154545"/>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 id="2147484858" r:id="rId20"/>
    <p:sldLayoutId id="2147484859" r:id="rId21"/>
    <p:sldLayoutId id="2147484860" r:id="rId22"/>
    <p:sldLayoutId id="2147484861" r:id="rId23"/>
    <p:sldLayoutId id="2147484862" r:id="rId24"/>
    <p:sldLayoutId id="2147484864" r:id="rId25"/>
    <p:sldLayoutId id="2147484865" r:id="rId26"/>
    <p:sldLayoutId id="2147484866" r:id="rId27"/>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emf"/><Relationship Id="rId18" Type="http://schemas.openxmlformats.org/officeDocument/2006/relationships/image" Target="../media/image57.png"/><Relationship Id="rId26" Type="http://schemas.openxmlformats.org/officeDocument/2006/relationships/image" Target="../media/image65.emf"/><Relationship Id="rId3" Type="http://schemas.openxmlformats.org/officeDocument/2006/relationships/image" Target="../media/image42.png"/><Relationship Id="rId21" Type="http://schemas.openxmlformats.org/officeDocument/2006/relationships/image" Target="../media/image60.emf"/><Relationship Id="rId7" Type="http://schemas.openxmlformats.org/officeDocument/2006/relationships/image" Target="../media/image46.emf"/><Relationship Id="rId12" Type="http://schemas.openxmlformats.org/officeDocument/2006/relationships/image" Target="../media/image51.emf"/><Relationship Id="rId17" Type="http://schemas.openxmlformats.org/officeDocument/2006/relationships/image" Target="../media/image56.png"/><Relationship Id="rId25" Type="http://schemas.openxmlformats.org/officeDocument/2006/relationships/image" Target="../media/image64.png"/><Relationship Id="rId2" Type="http://schemas.openxmlformats.org/officeDocument/2006/relationships/image" Target="../media/image41.emf"/><Relationship Id="rId16" Type="http://schemas.openxmlformats.org/officeDocument/2006/relationships/image" Target="../media/image55.png"/><Relationship Id="rId20" Type="http://schemas.openxmlformats.org/officeDocument/2006/relationships/image" Target="../media/image59.emf"/><Relationship Id="rId29" Type="http://schemas.openxmlformats.org/officeDocument/2006/relationships/image" Target="../media/image68.emf"/><Relationship Id="rId1" Type="http://schemas.openxmlformats.org/officeDocument/2006/relationships/slideLayout" Target="../slideLayouts/slideLayout33.xml"/><Relationship Id="rId6" Type="http://schemas.openxmlformats.org/officeDocument/2006/relationships/image" Target="../media/image45.emf"/><Relationship Id="rId11" Type="http://schemas.openxmlformats.org/officeDocument/2006/relationships/image" Target="../media/image50.emf"/><Relationship Id="rId24" Type="http://schemas.openxmlformats.org/officeDocument/2006/relationships/image" Target="../media/image63.emf"/><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emf"/><Relationship Id="rId28" Type="http://schemas.openxmlformats.org/officeDocument/2006/relationships/image" Target="../media/image67.emf"/><Relationship Id="rId10" Type="http://schemas.openxmlformats.org/officeDocument/2006/relationships/image" Target="../media/image49.png"/><Relationship Id="rId19"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emf"/><Relationship Id="rId22" Type="http://schemas.openxmlformats.org/officeDocument/2006/relationships/image" Target="../media/image61.emf"/><Relationship Id="rId27" Type="http://schemas.openxmlformats.org/officeDocument/2006/relationships/image" Target="../media/image66.png"/></Relationships>
</file>

<file path=ppt/slides/_rels/slide14.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svg"/><Relationship Id="rId7" Type="http://schemas.openxmlformats.org/officeDocument/2006/relationships/image" Target="../media/image74.svg"/><Relationship Id="rId12" Type="http://schemas.openxmlformats.org/officeDocument/2006/relationships/image" Target="../media/image79.svg"/><Relationship Id="rId2" Type="http://schemas.openxmlformats.org/officeDocument/2006/relationships/image" Target="../media/image69.png"/><Relationship Id="rId1" Type="http://schemas.openxmlformats.org/officeDocument/2006/relationships/slideLayout" Target="../slideLayouts/slideLayout33.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svg"/></Relationships>
</file>

<file path=ppt/slides/_rels/slide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82.png"/></Relationships>
</file>

<file path=ppt/slides/_rels/slide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4.emf"/><Relationship Id="rId5" Type="http://schemas.openxmlformats.org/officeDocument/2006/relationships/image" Target="../media/image83.pn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87.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27.xml"/><Relationship Id="rId6"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85.png"/><Relationship Id="rId5" Type="http://schemas.openxmlformats.org/officeDocument/2006/relationships/image" Target="../media/image90.png"/><Relationship Id="rId4" Type="http://schemas.openxmlformats.org/officeDocument/2006/relationships/image" Target="../media/image86.PNG"/></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106.png"/><Relationship Id="rId2" Type="http://schemas.openxmlformats.org/officeDocument/2006/relationships/notesSlide" Target="../notesSlides/notesSlide19.xml"/><Relationship Id="rId16" Type="http://schemas.openxmlformats.org/officeDocument/2006/relationships/image" Target="../media/image105.svg"/><Relationship Id="rId20" Type="http://schemas.openxmlformats.org/officeDocument/2006/relationships/image" Target="../media/image109.svg"/><Relationship Id="rId1" Type="http://schemas.openxmlformats.org/officeDocument/2006/relationships/slideLayout" Target="../slideLayouts/slideLayout39.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svg"/><Relationship Id="rId19" Type="http://schemas.openxmlformats.org/officeDocument/2006/relationships/image" Target="../media/image108.pn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1.svg"/></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15.png"/></Relationships>
</file>

<file path=ppt/slides/_rels/slide3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35.png"/><Relationship Id="rId7" Type="http://schemas.openxmlformats.org/officeDocument/2006/relationships/image" Target="../media/image119.emf"/><Relationship Id="rId2" Type="http://schemas.openxmlformats.org/officeDocument/2006/relationships/notesSlide" Target="../notesSlides/notesSlide24.xml"/><Relationship Id="rId1" Type="http://schemas.openxmlformats.org/officeDocument/2006/relationships/slideLayout" Target="../slideLayouts/slideLayout33.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3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25.xml"/><Relationship Id="rId7" Type="http://schemas.openxmlformats.org/officeDocument/2006/relationships/image" Target="../media/image121.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1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15.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121.png"/><Relationship Id="rId5" Type="http://schemas.openxmlformats.org/officeDocument/2006/relationships/image" Target="../media/image128.png"/><Relationship Id="rId4" Type="http://schemas.openxmlformats.org/officeDocument/2006/relationships/image" Target="../media/image1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emf"/><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37.emf"/><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tiff"/></Relationships>
</file>

<file path=ppt/slides/_rels/slide4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jpeg"/><Relationship Id="rId4" Type="http://schemas.openxmlformats.org/officeDocument/2006/relationships/image" Target="../media/image139.png"/></Relationships>
</file>

<file path=ppt/slides/_rels/slide42.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50.emf"/><Relationship Id="rId3" Type="http://schemas.openxmlformats.org/officeDocument/2006/relationships/image" Target="../media/image144.emf"/><Relationship Id="rId7" Type="http://schemas.openxmlformats.org/officeDocument/2006/relationships/image" Target="../media/image140.jpeg"/><Relationship Id="rId12" Type="http://schemas.openxmlformats.org/officeDocument/2006/relationships/image" Target="../media/image152.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1.png"/><Relationship Id="rId5" Type="http://schemas.openxmlformats.org/officeDocument/2006/relationships/image" Target="../media/image146.png"/><Relationship Id="rId10" Type="http://schemas.openxmlformats.org/officeDocument/2006/relationships/image" Target="../media/image150.png"/><Relationship Id="rId4" Type="http://schemas.openxmlformats.org/officeDocument/2006/relationships/image" Target="../media/image145.png"/><Relationship Id="rId9" Type="http://schemas.openxmlformats.org/officeDocument/2006/relationships/image" Target="../media/image149.svg"/><Relationship Id="rId14" Type="http://schemas.openxmlformats.org/officeDocument/2006/relationships/image" Target="../media/image67.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53.tif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13" Type="http://schemas.openxmlformats.org/officeDocument/2006/relationships/image" Target="../media/image164.png"/><Relationship Id="rId18" Type="http://schemas.openxmlformats.org/officeDocument/2006/relationships/image" Target="../media/image169.png"/><Relationship Id="rId26" Type="http://schemas.openxmlformats.org/officeDocument/2006/relationships/image" Target="../media/image177.png"/><Relationship Id="rId3" Type="http://schemas.openxmlformats.org/officeDocument/2006/relationships/image" Target="../media/image155.png"/><Relationship Id="rId21" Type="http://schemas.openxmlformats.org/officeDocument/2006/relationships/image" Target="../media/image172.png"/><Relationship Id="rId34" Type="http://schemas.openxmlformats.org/officeDocument/2006/relationships/image" Target="../media/image185.tiff"/><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5" Type="http://schemas.openxmlformats.org/officeDocument/2006/relationships/image" Target="../media/image176.png"/><Relationship Id="rId33" Type="http://schemas.openxmlformats.org/officeDocument/2006/relationships/image" Target="../media/image184.tiff"/><Relationship Id="rId2" Type="http://schemas.openxmlformats.org/officeDocument/2006/relationships/notesSlide" Target="../notesSlides/notesSlide37.xml"/><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80.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62.png"/><Relationship Id="rId24" Type="http://schemas.openxmlformats.org/officeDocument/2006/relationships/image" Target="../media/image175.svg"/><Relationship Id="rId32" Type="http://schemas.openxmlformats.org/officeDocument/2006/relationships/image" Target="../media/image183.tiff"/><Relationship Id="rId5" Type="http://schemas.openxmlformats.org/officeDocument/2006/relationships/image" Target="../media/image157.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9.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2.tiff"/><Relationship Id="rId4" Type="http://schemas.openxmlformats.org/officeDocument/2006/relationships/image" Target="../media/image156.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8.png"/><Relationship Id="rId30" Type="http://schemas.openxmlformats.org/officeDocument/2006/relationships/image" Target="../media/image181.svg"/><Relationship Id="rId8" Type="http://schemas.openxmlformats.org/officeDocument/2006/relationships/image" Target="../media/image159.png"/></Relationships>
</file>

<file path=ppt/slides/_rels/slide4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9.xml"/><Relationship Id="rId1" Type="http://schemas.openxmlformats.org/officeDocument/2006/relationships/slideLayout" Target="../slideLayouts/slideLayout35.xml"/><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jp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svg"/><Relationship Id="rId2" Type="http://schemas.openxmlformats.org/officeDocument/2006/relationships/notesSlide" Target="../notesSlides/notesSlide40.xml"/><Relationship Id="rId1" Type="http://schemas.openxmlformats.org/officeDocument/2006/relationships/slideLayout" Target="../slideLayouts/slideLayout36.xml"/><Relationship Id="rId6" Type="http://schemas.openxmlformats.org/officeDocument/2006/relationships/image" Target="../media/image193.png"/><Relationship Id="rId5" Type="http://schemas.openxmlformats.org/officeDocument/2006/relationships/image" Target="../media/image192.sv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svg"/></Relationships>
</file>

<file path=ppt/slides/_rels/slide51.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0.png"/><Relationship Id="rId7" Type="http://schemas.openxmlformats.org/officeDocument/2006/relationships/image" Target="../media/image201.svg"/><Relationship Id="rId2" Type="http://schemas.openxmlformats.org/officeDocument/2006/relationships/notesSlide" Target="../notesSlides/notesSlide41.xml"/><Relationship Id="rId1" Type="http://schemas.openxmlformats.org/officeDocument/2006/relationships/slideLayout" Target="../slideLayouts/slideLayout36.xml"/><Relationship Id="rId6" Type="http://schemas.openxmlformats.org/officeDocument/2006/relationships/image" Target="../media/image200.png"/><Relationship Id="rId5" Type="http://schemas.openxmlformats.org/officeDocument/2006/relationships/image" Target="../media/image199.sv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svg"/></Relationships>
</file>

<file path=ppt/slides/_rels/slide5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190.png"/><Relationship Id="rId7" Type="http://schemas.openxmlformats.org/officeDocument/2006/relationships/image" Target="../media/image208.svg"/><Relationship Id="rId2" Type="http://schemas.openxmlformats.org/officeDocument/2006/relationships/notesSlide" Target="../notesSlides/notesSlide42.xml"/><Relationship Id="rId1" Type="http://schemas.openxmlformats.org/officeDocument/2006/relationships/slideLayout" Target="../slideLayouts/slideLayout36.xml"/><Relationship Id="rId6" Type="http://schemas.openxmlformats.org/officeDocument/2006/relationships/image" Target="../media/image207.png"/><Relationship Id="rId5" Type="http://schemas.openxmlformats.org/officeDocument/2006/relationships/image" Target="../media/image206.svg"/><Relationship Id="rId10" Type="http://schemas.openxmlformats.org/officeDocument/2006/relationships/image" Target="../media/image211.png"/><Relationship Id="rId4" Type="http://schemas.openxmlformats.org/officeDocument/2006/relationships/image" Target="../media/image205.png"/><Relationship Id="rId9" Type="http://schemas.openxmlformats.org/officeDocument/2006/relationships/image" Target="../media/image210.svg"/></Relationships>
</file>

<file path=ppt/slides/_rels/slide53.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190.png"/><Relationship Id="rId7" Type="http://schemas.openxmlformats.org/officeDocument/2006/relationships/image" Target="../media/image215.svg"/><Relationship Id="rId2" Type="http://schemas.openxmlformats.org/officeDocument/2006/relationships/notesSlide" Target="../notesSlides/notesSlide43.xml"/><Relationship Id="rId1" Type="http://schemas.openxmlformats.org/officeDocument/2006/relationships/slideLayout" Target="../slideLayouts/slideLayout36.xml"/><Relationship Id="rId6" Type="http://schemas.openxmlformats.org/officeDocument/2006/relationships/image" Target="../media/image214.png"/><Relationship Id="rId5" Type="http://schemas.openxmlformats.org/officeDocument/2006/relationships/image" Target="../media/image213.sv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svg"/></Relationships>
</file>

<file path=ppt/slides/_rels/slide54.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19.png"/><Relationship Id="rId7" Type="http://schemas.openxmlformats.org/officeDocument/2006/relationships/image" Target="../media/image223.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jpg"/><Relationship Id="rId9" Type="http://schemas.openxmlformats.org/officeDocument/2006/relationships/image" Target="../media/image225.png"/></Relationships>
</file>

<file path=ppt/slides/_rels/slide5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225.png"/><Relationship Id="rId4" Type="http://schemas.openxmlformats.org/officeDocument/2006/relationships/image" Target="../media/image227.png"/></Relationships>
</file>

<file path=ppt/slides/_rels/slide56.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18" Type="http://schemas.openxmlformats.org/officeDocument/2006/relationships/image" Target="../media/image244.png"/><Relationship Id="rId3" Type="http://schemas.openxmlformats.org/officeDocument/2006/relationships/image" Target="../media/image229.png"/><Relationship Id="rId21" Type="http://schemas.openxmlformats.org/officeDocument/2006/relationships/image" Target="../media/image247.png"/><Relationship Id="rId7" Type="http://schemas.openxmlformats.org/officeDocument/2006/relationships/image" Target="../media/image233.png"/><Relationship Id="rId12" Type="http://schemas.openxmlformats.org/officeDocument/2006/relationships/image" Target="../media/image238.png"/><Relationship Id="rId17" Type="http://schemas.openxmlformats.org/officeDocument/2006/relationships/image" Target="../media/image243.png"/><Relationship Id="rId2" Type="http://schemas.openxmlformats.org/officeDocument/2006/relationships/image" Target="../media/image228.png"/><Relationship Id="rId16" Type="http://schemas.openxmlformats.org/officeDocument/2006/relationships/image" Target="../media/image242.png"/><Relationship Id="rId20"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1.png"/><Relationship Id="rId10" Type="http://schemas.openxmlformats.org/officeDocument/2006/relationships/image" Target="../media/image236.png"/><Relationship Id="rId19" Type="http://schemas.openxmlformats.org/officeDocument/2006/relationships/image" Target="../media/image245.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225.png"/></Relationships>
</file>

<file path=ppt/slides/_rels/slide5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10" Type="http://schemas.microsoft.com/office/2007/relationships/hdphoto" Target="../media/hdphoto1.wdp"/><Relationship Id="rId4" Type="http://schemas.openxmlformats.org/officeDocument/2006/relationships/image" Target="../media/image35.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aka.ms/servicefabricdocs"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aka.ms/microservicesebook"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FB64AF40-9FC0-1A4C-8097-EC8807B03CA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928119"/>
            <a:ext cx="9144000" cy="926663"/>
          </a:xfrm>
        </p:spPr>
        <p:txBody>
          <a:bodyPr>
            <a:noAutofit/>
          </a:bodyPr>
          <a:lstStyle/>
          <a:p>
            <a:r>
              <a:rPr lang="en-US" sz="4400" dirty="0">
                <a:ln>
                  <a:solidFill>
                    <a:schemeClr val="bg1">
                      <a:lumMod val="50000"/>
                    </a:schemeClr>
                  </a:solidFill>
                </a:ln>
                <a:solidFill>
                  <a:srgbClr val="F05478"/>
                </a:solidFill>
              </a:rPr>
              <a:t>Beyond lift and Shift to Innovation - Modernizing Applications</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812530"/>
          </a:xfrm>
        </p:spPr>
        <p:txBody>
          <a:bodyPr/>
          <a:lstStyle/>
          <a:p>
            <a:endParaRPr lang="en-US" dirty="0"/>
          </a:p>
          <a:p>
            <a:r>
              <a:rPr lang="en-US" dirty="0">
                <a:solidFill>
                  <a:schemeClr val="bg1"/>
                </a:solidFill>
              </a:rPr>
              <a:t>Warren du Toit</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336331"/>
            <a:ext cx="11786899" cy="3982683"/>
          </a:xfrm>
          <a:prstGeom prst="rect">
            <a:avLst/>
          </a:prstGeom>
        </p:spPr>
      </p:pic>
    </p:spTree>
    <p:extLst>
      <p:ext uri="{BB962C8B-B14F-4D97-AF65-F5344CB8AC3E}">
        <p14:creationId xmlns:p14="http://schemas.microsoft.com/office/powerpoint/2010/main" val="2737367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gradFill>
                  <a:gsLst>
                    <a:gs pos="2917">
                      <a:srgbClr val="000000"/>
                    </a:gs>
                    <a:gs pos="30000">
                      <a:srgbClr val="000000"/>
                    </a:gs>
                  </a:gsLst>
                  <a:lin ang="5400000" scaled="0"/>
                </a:gradFill>
              </a:rPr>
              <a:t>App Modernization using App Service</a:t>
            </a:r>
            <a:endParaRPr lang="en-US" dirty="0"/>
          </a:p>
        </p:txBody>
      </p:sp>
    </p:spTree>
    <p:extLst>
      <p:ext uri="{BB962C8B-B14F-4D97-AF65-F5344CB8AC3E}">
        <p14:creationId xmlns:p14="http://schemas.microsoft.com/office/powerpoint/2010/main" val="1954314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269241" y="1615358"/>
            <a:ext cx="3854628" cy="4764698"/>
          </a:xfrm>
          <a:prstGeom prst="rect">
            <a:avLst/>
          </a:prstGeom>
          <a:solidFill>
            <a:schemeClr val="accent1">
              <a:lumMod val="60000"/>
              <a:lumOff val="40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Enterprise-grade apps</a:t>
            </a:r>
          </a:p>
        </p:txBody>
      </p:sp>
      <p:sp>
        <p:nvSpPr>
          <p:cNvPr id="71" name="TextBox 70"/>
          <p:cNvSpPr txBox="1"/>
          <p:nvPr/>
        </p:nvSpPr>
        <p:spPr>
          <a:xfrm>
            <a:off x="4175985" y="1615358"/>
            <a:ext cx="3854628" cy="4764698"/>
          </a:xfrm>
          <a:prstGeom prst="rect">
            <a:avLst/>
          </a:prstGeom>
          <a:solidFill>
            <a:schemeClr val="accent1">
              <a:lumMod val="60000"/>
              <a:lumOff val="40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Fully managed platform</a:t>
            </a:r>
          </a:p>
        </p:txBody>
      </p:sp>
      <p:sp>
        <p:nvSpPr>
          <p:cNvPr id="72" name="TextBox 71"/>
          <p:cNvSpPr txBox="1"/>
          <p:nvPr/>
        </p:nvSpPr>
        <p:spPr>
          <a:xfrm>
            <a:off x="8068135" y="1615358"/>
            <a:ext cx="3854628" cy="4764698"/>
          </a:xfrm>
          <a:prstGeom prst="rect">
            <a:avLst/>
          </a:prstGeom>
          <a:solidFill>
            <a:schemeClr val="accent1">
              <a:lumMod val="60000"/>
              <a:lumOff val="40000"/>
            </a:schemeClr>
          </a:solidFill>
        </p:spPr>
        <p:txBody>
          <a:bodyPr wrap="square" lIns="175761" tIns="140609" rIns="175761" bIns="140609" rtlCol="0">
            <a:noAutofit/>
          </a:bodyPr>
          <a:lstStyle/>
          <a:p>
            <a:pPr marL="0" marR="0" lvl="0" indent="0" algn="ctr" defTabSz="878163" rtl="0" eaLnBrk="1" fontAlgn="auto" latinLnBrk="0" hangingPunct="1">
              <a:lnSpc>
                <a:spcPct val="90000"/>
              </a:lnSpc>
              <a:spcBef>
                <a:spcPts val="0"/>
              </a:spcBef>
              <a:spcAft>
                <a:spcPts val="0"/>
              </a:spcAft>
              <a:buClrTx/>
              <a:buSzTx/>
              <a:buFontTx/>
              <a:buNone/>
              <a:tabLst>
                <a:tab pos="860864"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rPr>
              <a:t>High productivity development</a:t>
            </a:r>
          </a:p>
        </p:txBody>
      </p:sp>
      <p:grpSp>
        <p:nvGrpSpPr>
          <p:cNvPr id="30" name="Group 29"/>
          <p:cNvGrpSpPr/>
          <p:nvPr/>
        </p:nvGrpSpPr>
        <p:grpSpPr>
          <a:xfrm>
            <a:off x="512528" y="4767663"/>
            <a:ext cx="1438230" cy="911769"/>
            <a:chOff x="522807" y="4735511"/>
            <a:chExt cx="1467069" cy="930052"/>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TextBox 109"/>
            <p:cNvSpPr txBox="1"/>
            <p:nvPr/>
          </p:nvSpPr>
          <p:spPr>
            <a:xfrm>
              <a:off x="522807" y="5379331"/>
              <a:ext cx="1467069" cy="286232"/>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AAD integrated </a:t>
              </a:r>
            </a:p>
          </p:txBody>
        </p:sp>
      </p:grpSp>
      <p:grpSp>
        <p:nvGrpSpPr>
          <p:cNvPr id="31" name="Group 30"/>
          <p:cNvGrpSpPr/>
          <p:nvPr/>
        </p:nvGrpSpPr>
        <p:grpSpPr>
          <a:xfrm>
            <a:off x="2286276" y="4695295"/>
            <a:ext cx="1739154" cy="984101"/>
            <a:chOff x="2332121" y="4661692"/>
            <a:chExt cx="1774027" cy="1003834"/>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6" name="TextBox 115"/>
            <p:cNvSpPr txBox="1"/>
            <p:nvPr/>
          </p:nvSpPr>
          <p:spPr>
            <a:xfrm>
              <a:off x="2332121" y="5379331"/>
              <a:ext cx="1774027" cy="286195"/>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Secure + compliant </a:t>
              </a:r>
            </a:p>
          </p:txBody>
        </p:sp>
      </p:grpSp>
      <p:grpSp>
        <p:nvGrpSpPr>
          <p:cNvPr id="35" name="Group 34"/>
          <p:cNvGrpSpPr/>
          <p:nvPr/>
        </p:nvGrpSpPr>
        <p:grpSpPr>
          <a:xfrm>
            <a:off x="4378042" y="4689268"/>
            <a:ext cx="1505804" cy="1180251"/>
            <a:chOff x="4465832" y="4655544"/>
            <a:chExt cx="1535998" cy="1203918"/>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TextBox 124"/>
            <p:cNvSpPr txBox="1"/>
            <p:nvPr/>
          </p:nvSpPr>
          <p:spPr>
            <a:xfrm>
              <a:off x="4465832" y="5379331"/>
              <a:ext cx="1535998"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Reduced</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operations costs </a:t>
              </a:r>
            </a:p>
          </p:txBody>
        </p:sp>
      </p:grpSp>
      <p:grpSp>
        <p:nvGrpSpPr>
          <p:cNvPr id="36" name="Group 35"/>
          <p:cNvGrpSpPr/>
          <p:nvPr/>
        </p:nvGrpSpPr>
        <p:grpSpPr>
          <a:xfrm>
            <a:off x="6514450" y="4629932"/>
            <a:ext cx="1084643" cy="1239589"/>
            <a:chOff x="6645078" y="4595017"/>
            <a:chExt cx="1106392" cy="1264445"/>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p:cNvSpPr txBox="1"/>
            <p:nvPr/>
          </p:nvSpPr>
          <p:spPr>
            <a:xfrm>
              <a:off x="6645078" y="5379331"/>
              <a:ext cx="1106392"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Backup and</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recovery </a:t>
              </a:r>
            </a:p>
          </p:txBody>
        </p:sp>
      </p:grpSp>
      <p:grpSp>
        <p:nvGrpSpPr>
          <p:cNvPr id="40" name="Group 39"/>
          <p:cNvGrpSpPr/>
          <p:nvPr/>
        </p:nvGrpSpPr>
        <p:grpSpPr>
          <a:xfrm>
            <a:off x="8559438" y="4723310"/>
            <a:ext cx="1039070" cy="1146211"/>
            <a:chOff x="8682945" y="4690267"/>
            <a:chExt cx="1059906" cy="1169195"/>
          </a:xfrm>
        </p:grpSpPr>
        <p:sp>
          <p:nvSpPr>
            <p:cNvPr id="79" name="Freeform 150"/>
            <p:cNvSpPr>
              <a:spLocks noChangeAspect="1" noEditPoints="1"/>
            </p:cNvSpPr>
            <p:nvPr/>
          </p:nvSpPr>
          <p:spPr bwMode="auto">
            <a:xfrm>
              <a:off x="8897382" y="4690267"/>
              <a:ext cx="631032" cy="540545"/>
            </a:xfrm>
            <a:custGeom>
              <a:avLst/>
              <a:gdLst>
                <a:gd name="T0" fmla="*/ 227 w 265"/>
                <a:gd name="T1" fmla="*/ 57 h 227"/>
                <a:gd name="T2" fmla="*/ 208 w 265"/>
                <a:gd name="T3" fmla="*/ 57 h 227"/>
                <a:gd name="T4" fmla="*/ 208 w 265"/>
                <a:gd name="T5" fmla="*/ 38 h 227"/>
                <a:gd name="T6" fmla="*/ 227 w 265"/>
                <a:gd name="T7" fmla="*/ 38 h 227"/>
                <a:gd name="T8" fmla="*/ 227 w 265"/>
                <a:gd name="T9" fmla="*/ 57 h 227"/>
                <a:gd name="T10" fmla="*/ 94 w 265"/>
                <a:gd name="T11" fmla="*/ 189 h 227"/>
                <a:gd name="T12" fmla="*/ 0 w 265"/>
                <a:gd name="T13" fmla="*/ 189 h 227"/>
                <a:gd name="T14" fmla="*/ 0 w 265"/>
                <a:gd name="T15" fmla="*/ 57 h 227"/>
                <a:gd name="T16" fmla="*/ 123 w 265"/>
                <a:gd name="T17" fmla="*/ 57 h 227"/>
                <a:gd name="T18" fmla="*/ 123 w 265"/>
                <a:gd name="T19" fmla="*/ 0 h 227"/>
                <a:gd name="T20" fmla="*/ 265 w 265"/>
                <a:gd name="T21" fmla="*/ 0 h 227"/>
                <a:gd name="T22" fmla="*/ 265 w 265"/>
                <a:gd name="T23" fmla="*/ 227 h 227"/>
                <a:gd name="T24" fmla="*/ 56 w 265"/>
                <a:gd name="T25" fmla="*/ 227 h 227"/>
                <a:gd name="T26" fmla="*/ 56 w 265"/>
                <a:gd name="T27" fmla="*/ 208 h 227"/>
                <a:gd name="T28" fmla="*/ 94 w 265"/>
                <a:gd name="T29" fmla="*/ 208 h 227"/>
                <a:gd name="T30" fmla="*/ 94 w 265"/>
                <a:gd name="T31" fmla="*/ 189 h 227"/>
                <a:gd name="T32" fmla="*/ 246 w 265"/>
                <a:gd name="T33" fmla="*/ 151 h 227"/>
                <a:gd name="T34" fmla="*/ 198 w 265"/>
                <a:gd name="T35" fmla="*/ 151 h 227"/>
                <a:gd name="T36" fmla="*/ 198 w 265"/>
                <a:gd name="T37" fmla="*/ 189 h 227"/>
                <a:gd name="T38" fmla="*/ 113 w 265"/>
                <a:gd name="T39" fmla="*/ 189 h 227"/>
                <a:gd name="T40" fmla="*/ 113 w 265"/>
                <a:gd name="T41" fmla="*/ 208 h 227"/>
                <a:gd name="T42" fmla="*/ 246 w 265"/>
                <a:gd name="T43" fmla="*/ 208 h 227"/>
                <a:gd name="T44" fmla="*/ 246 w 265"/>
                <a:gd name="T45" fmla="*/ 151 h 227"/>
                <a:gd name="T46" fmla="*/ 246 w 265"/>
                <a:gd name="T47" fmla="*/ 94 h 227"/>
                <a:gd name="T48" fmla="*/ 198 w 265"/>
                <a:gd name="T49" fmla="*/ 94 h 227"/>
                <a:gd name="T50" fmla="*/ 198 w 265"/>
                <a:gd name="T51" fmla="*/ 132 h 227"/>
                <a:gd name="T52" fmla="*/ 246 w 265"/>
                <a:gd name="T53" fmla="*/ 132 h 227"/>
                <a:gd name="T54" fmla="*/ 246 w 265"/>
                <a:gd name="T55" fmla="*/ 94 h 227"/>
                <a:gd name="T56" fmla="*/ 142 w 265"/>
                <a:gd name="T57" fmla="*/ 57 h 227"/>
                <a:gd name="T58" fmla="*/ 198 w 265"/>
                <a:gd name="T59" fmla="*/ 57 h 227"/>
                <a:gd name="T60" fmla="*/ 198 w 265"/>
                <a:gd name="T61" fmla="*/ 75 h 227"/>
                <a:gd name="T62" fmla="*/ 246 w 265"/>
                <a:gd name="T63" fmla="*/ 75 h 227"/>
                <a:gd name="T64" fmla="*/ 246 w 265"/>
                <a:gd name="T65" fmla="*/ 19 h 227"/>
                <a:gd name="T66" fmla="*/ 142 w 265"/>
                <a:gd name="T67" fmla="*/ 19 h 227"/>
                <a:gd name="T68" fmla="*/ 142 w 265"/>
                <a:gd name="T69" fmla="*/ 57 h 227"/>
                <a:gd name="T70" fmla="*/ 179 w 265"/>
                <a:gd name="T71" fmla="*/ 170 h 227"/>
                <a:gd name="T72" fmla="*/ 179 w 265"/>
                <a:gd name="T73" fmla="*/ 75 h 227"/>
                <a:gd name="T74" fmla="*/ 19 w 265"/>
                <a:gd name="T75" fmla="*/ 75 h 227"/>
                <a:gd name="T76" fmla="*/ 19 w 265"/>
                <a:gd name="T77" fmla="*/ 170 h 227"/>
                <a:gd name="T78" fmla="*/ 179 w 265"/>
                <a:gd name="T79" fmla="*/ 17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5" h="227">
                  <a:moveTo>
                    <a:pt x="227" y="57"/>
                  </a:moveTo>
                  <a:lnTo>
                    <a:pt x="208" y="57"/>
                  </a:lnTo>
                  <a:lnTo>
                    <a:pt x="208" y="38"/>
                  </a:lnTo>
                  <a:lnTo>
                    <a:pt x="227" y="38"/>
                  </a:lnTo>
                  <a:lnTo>
                    <a:pt x="227" y="57"/>
                  </a:lnTo>
                  <a:close/>
                  <a:moveTo>
                    <a:pt x="94" y="189"/>
                  </a:moveTo>
                  <a:lnTo>
                    <a:pt x="0" y="189"/>
                  </a:lnTo>
                  <a:lnTo>
                    <a:pt x="0" y="57"/>
                  </a:lnTo>
                  <a:lnTo>
                    <a:pt x="123" y="57"/>
                  </a:lnTo>
                  <a:lnTo>
                    <a:pt x="123" y="0"/>
                  </a:lnTo>
                  <a:lnTo>
                    <a:pt x="265" y="0"/>
                  </a:lnTo>
                  <a:lnTo>
                    <a:pt x="265" y="227"/>
                  </a:lnTo>
                  <a:lnTo>
                    <a:pt x="56" y="227"/>
                  </a:lnTo>
                  <a:lnTo>
                    <a:pt x="56" y="208"/>
                  </a:lnTo>
                  <a:lnTo>
                    <a:pt x="94" y="208"/>
                  </a:lnTo>
                  <a:lnTo>
                    <a:pt x="94" y="189"/>
                  </a:lnTo>
                  <a:close/>
                  <a:moveTo>
                    <a:pt x="246" y="151"/>
                  </a:moveTo>
                  <a:lnTo>
                    <a:pt x="198" y="151"/>
                  </a:lnTo>
                  <a:lnTo>
                    <a:pt x="198" y="189"/>
                  </a:lnTo>
                  <a:lnTo>
                    <a:pt x="113" y="189"/>
                  </a:lnTo>
                  <a:lnTo>
                    <a:pt x="113" y="208"/>
                  </a:lnTo>
                  <a:lnTo>
                    <a:pt x="246" y="208"/>
                  </a:lnTo>
                  <a:lnTo>
                    <a:pt x="246" y="151"/>
                  </a:lnTo>
                  <a:close/>
                  <a:moveTo>
                    <a:pt x="246" y="94"/>
                  </a:moveTo>
                  <a:lnTo>
                    <a:pt x="198" y="94"/>
                  </a:lnTo>
                  <a:lnTo>
                    <a:pt x="198" y="132"/>
                  </a:lnTo>
                  <a:lnTo>
                    <a:pt x="246" y="132"/>
                  </a:lnTo>
                  <a:lnTo>
                    <a:pt x="246" y="94"/>
                  </a:lnTo>
                  <a:close/>
                  <a:moveTo>
                    <a:pt x="142" y="57"/>
                  </a:moveTo>
                  <a:lnTo>
                    <a:pt x="198" y="57"/>
                  </a:lnTo>
                  <a:lnTo>
                    <a:pt x="198" y="75"/>
                  </a:lnTo>
                  <a:lnTo>
                    <a:pt x="246" y="75"/>
                  </a:lnTo>
                  <a:lnTo>
                    <a:pt x="246" y="19"/>
                  </a:lnTo>
                  <a:lnTo>
                    <a:pt x="142" y="19"/>
                  </a:lnTo>
                  <a:lnTo>
                    <a:pt x="142" y="57"/>
                  </a:lnTo>
                  <a:close/>
                  <a:moveTo>
                    <a:pt x="179" y="170"/>
                  </a:moveTo>
                  <a:lnTo>
                    <a:pt x="179" y="75"/>
                  </a:lnTo>
                  <a:lnTo>
                    <a:pt x="19" y="75"/>
                  </a:lnTo>
                  <a:lnTo>
                    <a:pt x="19" y="170"/>
                  </a:lnTo>
                  <a:lnTo>
                    <a:pt x="179" y="17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TextBox 136"/>
            <p:cNvSpPr txBox="1"/>
            <p:nvPr/>
          </p:nvSpPr>
          <p:spPr>
            <a:xfrm>
              <a:off x="8682945" y="5379331"/>
              <a:ext cx="1059906"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Testing in</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production</a:t>
              </a:r>
            </a:p>
          </p:txBody>
        </p:sp>
      </p:grpSp>
      <p:grpSp>
        <p:nvGrpSpPr>
          <p:cNvPr id="39" name="Group 38"/>
          <p:cNvGrpSpPr/>
          <p:nvPr/>
        </p:nvGrpSpPr>
        <p:grpSpPr>
          <a:xfrm>
            <a:off x="10388652" y="4683622"/>
            <a:ext cx="1141216" cy="1185896"/>
            <a:chOff x="10596967" y="4649786"/>
            <a:chExt cx="1164100" cy="1209676"/>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TextBox 139"/>
            <p:cNvSpPr txBox="1"/>
            <p:nvPr/>
          </p:nvSpPr>
          <p:spPr>
            <a:xfrm>
              <a:off x="10596967" y="5379331"/>
              <a:ext cx="1164100" cy="480131"/>
            </a:xfrm>
            <a:prstGeom prst="rect">
              <a:avLst/>
            </a:prstGeom>
            <a:noFill/>
          </p:spPr>
          <p:txBody>
            <a:bodyPr wrap="none" lIns="87880" tIns="43940" rIns="87880" bIns="4394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marL="0" marR="0" lvl="0" indent="0" algn="ctr" defTabSz="895665"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App gallery</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marketplace</a:t>
              </a:r>
            </a:p>
          </p:txBody>
        </p:sp>
      </p:grpSp>
      <p:grpSp>
        <p:nvGrpSpPr>
          <p:cNvPr id="29" name="Group 28"/>
          <p:cNvGrpSpPr/>
          <p:nvPr/>
        </p:nvGrpSpPr>
        <p:grpSpPr>
          <a:xfrm>
            <a:off x="504673" y="2742670"/>
            <a:ext cx="1453943" cy="1281779"/>
            <a:chOff x="514792" y="2669912"/>
            <a:chExt cx="1483098" cy="130748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p:cNvSpPr txBox="1"/>
            <p:nvPr/>
          </p:nvSpPr>
          <p:spPr>
            <a:xfrm>
              <a:off x="514792" y="3497262"/>
              <a:ext cx="148309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Global data</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center footprint </a:t>
              </a:r>
            </a:p>
          </p:txBody>
        </p:sp>
      </p:grpSp>
      <p:grpSp>
        <p:nvGrpSpPr>
          <p:cNvPr id="32" name="Group 31"/>
          <p:cNvGrpSpPr/>
          <p:nvPr/>
        </p:nvGrpSpPr>
        <p:grpSpPr>
          <a:xfrm>
            <a:off x="2443025" y="2827410"/>
            <a:ext cx="1425658" cy="1006951"/>
            <a:chOff x="2492013" y="2756352"/>
            <a:chExt cx="1454245" cy="1027142"/>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TextBox 112"/>
            <p:cNvSpPr txBox="1"/>
            <p:nvPr/>
          </p:nvSpPr>
          <p:spPr>
            <a:xfrm>
              <a:off x="2492013" y="3497262"/>
              <a:ext cx="1454245" cy="286232"/>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Hybrid support </a:t>
              </a:r>
            </a:p>
          </p:txBody>
        </p:sp>
      </p:grpSp>
      <p:grpSp>
        <p:nvGrpSpPr>
          <p:cNvPr id="33" name="Group 32"/>
          <p:cNvGrpSpPr/>
          <p:nvPr/>
        </p:nvGrpSpPr>
        <p:grpSpPr>
          <a:xfrm>
            <a:off x="4275973" y="2831380"/>
            <a:ext cx="1709947" cy="1191218"/>
            <a:chOff x="4361715" y="2760400"/>
            <a:chExt cx="1744235" cy="121510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TextBox 118"/>
            <p:cNvSpPr txBox="1"/>
            <p:nvPr/>
          </p:nvSpPr>
          <p:spPr>
            <a:xfrm>
              <a:off x="4361715" y="3497262"/>
              <a:ext cx="1744235"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Built-in auto scale</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and load balancing </a:t>
              </a:r>
            </a:p>
          </p:txBody>
        </p:sp>
      </p:grpSp>
      <p:grpSp>
        <p:nvGrpSpPr>
          <p:cNvPr id="37" name="Group 36"/>
          <p:cNvGrpSpPr/>
          <p:nvPr/>
        </p:nvGrpSpPr>
        <p:grpSpPr>
          <a:xfrm>
            <a:off x="8081125" y="2750839"/>
            <a:ext cx="2107493" cy="1271756"/>
            <a:chOff x="8195034" y="2678247"/>
            <a:chExt cx="2149750" cy="1297258"/>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TextBox 130"/>
            <p:cNvSpPr txBox="1"/>
            <p:nvPr/>
          </p:nvSpPr>
          <p:spPr>
            <a:xfrm>
              <a:off x="8195034" y="3497262"/>
              <a:ext cx="2149750" cy="478243"/>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Docker, .NET, Java, PHP, </a:t>
              </a:r>
            </a:p>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Node, Ruby, and Python </a:t>
              </a:r>
            </a:p>
          </p:txBody>
        </p:sp>
      </p:grpSp>
      <p:grpSp>
        <p:nvGrpSpPr>
          <p:cNvPr id="2" name="Group 1"/>
          <p:cNvGrpSpPr/>
          <p:nvPr/>
        </p:nvGrpSpPr>
        <p:grpSpPr>
          <a:xfrm>
            <a:off x="10391795" y="2763680"/>
            <a:ext cx="1134930" cy="1260768"/>
            <a:chOff x="13747254" y="2818600"/>
            <a:chExt cx="1157688" cy="1286049"/>
          </a:xfrm>
        </p:grpSpPr>
        <p:grpSp>
          <p:nvGrpSpPr>
            <p:cNvPr id="65" name="Group 64"/>
            <p:cNvGrpSpPr>
              <a:grpSpLocks noChangeAspect="1"/>
            </p:cNvGrpSpPr>
            <p:nvPr/>
          </p:nvGrpSpPr>
          <p:grpSpPr>
            <a:xfrm>
              <a:off x="14045358" y="2818600"/>
              <a:ext cx="561480" cy="676656"/>
              <a:chOff x="5480050" y="2681288"/>
              <a:chExt cx="1238250" cy="1492251"/>
            </a:xfrm>
            <a:solidFill>
              <a:srgbClr val="FFFFFF"/>
            </a:solidFill>
          </p:grpSpPr>
          <p:sp>
            <p:nvSpPr>
              <p:cNvPr id="66" name="Freeform 35"/>
              <p:cNvSpPr>
                <a:spLocks noEditPoints="1"/>
              </p:cNvSpPr>
              <p:nvPr/>
            </p:nvSpPr>
            <p:spPr bwMode="auto">
              <a:xfrm>
                <a:off x="5480050" y="2873376"/>
                <a:ext cx="1238250" cy="1300163"/>
              </a:xfrm>
              <a:custGeom>
                <a:avLst/>
                <a:gdLst>
                  <a:gd name="T0" fmla="*/ 270 w 330"/>
                  <a:gd name="T1" fmla="*/ 0 h 347"/>
                  <a:gd name="T2" fmla="*/ 270 w 330"/>
                  <a:gd name="T3" fmla="*/ 21 h 347"/>
                  <a:gd name="T4" fmla="*/ 278 w 330"/>
                  <a:gd name="T5" fmla="*/ 41 h 347"/>
                  <a:gd name="T6" fmla="*/ 249 w 330"/>
                  <a:gd name="T7" fmla="*/ 70 h 347"/>
                  <a:gd name="T8" fmla="*/ 221 w 330"/>
                  <a:gd name="T9" fmla="*/ 41 h 347"/>
                  <a:gd name="T10" fmla="*/ 229 w 330"/>
                  <a:gd name="T11" fmla="*/ 21 h 347"/>
                  <a:gd name="T12" fmla="*/ 229 w 330"/>
                  <a:gd name="T13" fmla="*/ 0 h 347"/>
                  <a:gd name="T14" fmla="*/ 101 w 330"/>
                  <a:gd name="T15" fmla="*/ 0 h 347"/>
                  <a:gd name="T16" fmla="*/ 101 w 330"/>
                  <a:gd name="T17" fmla="*/ 21 h 347"/>
                  <a:gd name="T18" fmla="*/ 109 w 330"/>
                  <a:gd name="T19" fmla="*/ 41 h 347"/>
                  <a:gd name="T20" fmla="*/ 81 w 330"/>
                  <a:gd name="T21" fmla="*/ 70 h 347"/>
                  <a:gd name="T22" fmla="*/ 52 w 330"/>
                  <a:gd name="T23" fmla="*/ 41 h 347"/>
                  <a:gd name="T24" fmla="*/ 60 w 330"/>
                  <a:gd name="T25" fmla="*/ 21 h 347"/>
                  <a:gd name="T26" fmla="*/ 60 w 330"/>
                  <a:gd name="T27" fmla="*/ 0 h 347"/>
                  <a:gd name="T28" fmla="*/ 0 w 330"/>
                  <a:gd name="T29" fmla="*/ 0 h 347"/>
                  <a:gd name="T30" fmla="*/ 0 w 330"/>
                  <a:gd name="T31" fmla="*/ 347 h 347"/>
                  <a:gd name="T32" fmla="*/ 330 w 330"/>
                  <a:gd name="T33" fmla="*/ 347 h 347"/>
                  <a:gd name="T34" fmla="*/ 330 w 330"/>
                  <a:gd name="T35" fmla="*/ 0 h 347"/>
                  <a:gd name="T36" fmla="*/ 270 w 330"/>
                  <a:gd name="T37" fmla="*/ 0 h 347"/>
                  <a:gd name="T38" fmla="*/ 304 w 330"/>
                  <a:gd name="T39" fmla="*/ 319 h 347"/>
                  <a:gd name="T40" fmla="*/ 26 w 330"/>
                  <a:gd name="T41" fmla="*/ 319 h 347"/>
                  <a:gd name="T42" fmla="*/ 26 w 330"/>
                  <a:gd name="T43" fmla="*/ 85 h 347"/>
                  <a:gd name="T44" fmla="*/ 304 w 330"/>
                  <a:gd name="T45" fmla="*/ 85 h 347"/>
                  <a:gd name="T46" fmla="*/ 304 w 330"/>
                  <a:gd name="T47" fmla="*/ 31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0" h="347">
                    <a:moveTo>
                      <a:pt x="270" y="0"/>
                    </a:moveTo>
                    <a:cubicBezTo>
                      <a:pt x="270" y="21"/>
                      <a:pt x="270" y="21"/>
                      <a:pt x="270" y="21"/>
                    </a:cubicBezTo>
                    <a:cubicBezTo>
                      <a:pt x="275" y="27"/>
                      <a:pt x="278" y="34"/>
                      <a:pt x="278" y="41"/>
                    </a:cubicBezTo>
                    <a:cubicBezTo>
                      <a:pt x="278" y="57"/>
                      <a:pt x="265" y="70"/>
                      <a:pt x="249" y="70"/>
                    </a:cubicBezTo>
                    <a:cubicBezTo>
                      <a:pt x="233" y="70"/>
                      <a:pt x="221" y="57"/>
                      <a:pt x="221" y="41"/>
                    </a:cubicBezTo>
                    <a:cubicBezTo>
                      <a:pt x="221" y="34"/>
                      <a:pt x="224" y="27"/>
                      <a:pt x="229" y="21"/>
                    </a:cubicBezTo>
                    <a:cubicBezTo>
                      <a:pt x="229" y="0"/>
                      <a:pt x="229" y="0"/>
                      <a:pt x="229" y="0"/>
                    </a:cubicBezTo>
                    <a:cubicBezTo>
                      <a:pt x="101" y="0"/>
                      <a:pt x="101" y="0"/>
                      <a:pt x="101" y="0"/>
                    </a:cubicBezTo>
                    <a:cubicBezTo>
                      <a:pt x="101" y="21"/>
                      <a:pt x="101" y="21"/>
                      <a:pt x="101" y="21"/>
                    </a:cubicBezTo>
                    <a:cubicBezTo>
                      <a:pt x="106" y="27"/>
                      <a:pt x="109" y="34"/>
                      <a:pt x="109" y="41"/>
                    </a:cubicBezTo>
                    <a:cubicBezTo>
                      <a:pt x="109" y="57"/>
                      <a:pt x="97" y="70"/>
                      <a:pt x="81" y="70"/>
                    </a:cubicBezTo>
                    <a:cubicBezTo>
                      <a:pt x="65" y="70"/>
                      <a:pt x="52" y="57"/>
                      <a:pt x="52" y="41"/>
                    </a:cubicBezTo>
                    <a:cubicBezTo>
                      <a:pt x="52" y="34"/>
                      <a:pt x="55" y="27"/>
                      <a:pt x="60" y="21"/>
                    </a:cubicBezTo>
                    <a:cubicBezTo>
                      <a:pt x="60" y="0"/>
                      <a:pt x="60" y="0"/>
                      <a:pt x="60" y="0"/>
                    </a:cubicBezTo>
                    <a:cubicBezTo>
                      <a:pt x="0" y="0"/>
                      <a:pt x="0" y="0"/>
                      <a:pt x="0" y="0"/>
                    </a:cubicBezTo>
                    <a:cubicBezTo>
                      <a:pt x="0" y="347"/>
                      <a:pt x="0" y="347"/>
                      <a:pt x="0" y="347"/>
                    </a:cubicBezTo>
                    <a:cubicBezTo>
                      <a:pt x="330" y="347"/>
                      <a:pt x="330" y="347"/>
                      <a:pt x="330" y="347"/>
                    </a:cubicBezTo>
                    <a:cubicBezTo>
                      <a:pt x="330" y="0"/>
                      <a:pt x="330" y="0"/>
                      <a:pt x="330" y="0"/>
                    </a:cubicBezTo>
                    <a:lnTo>
                      <a:pt x="270" y="0"/>
                    </a:lnTo>
                    <a:close/>
                    <a:moveTo>
                      <a:pt x="304" y="319"/>
                    </a:moveTo>
                    <a:cubicBezTo>
                      <a:pt x="26" y="319"/>
                      <a:pt x="26" y="319"/>
                      <a:pt x="26" y="319"/>
                    </a:cubicBezTo>
                    <a:cubicBezTo>
                      <a:pt x="26" y="85"/>
                      <a:pt x="26" y="85"/>
                      <a:pt x="26" y="85"/>
                    </a:cubicBezTo>
                    <a:cubicBezTo>
                      <a:pt x="304" y="85"/>
                      <a:pt x="304" y="85"/>
                      <a:pt x="304" y="85"/>
                    </a:cubicBezTo>
                    <a:lnTo>
                      <a:pt x="304" y="3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66"/>
              <p:cNvSpPr>
                <a:spLocks noChangeArrowheads="1"/>
              </p:cNvSpPr>
              <p:nvPr/>
            </p:nvSpPr>
            <p:spPr bwMode="auto">
              <a:xfrm>
                <a:off x="640715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67"/>
              <p:cNvSpPr>
                <a:spLocks noChangeArrowheads="1"/>
              </p:cNvSpPr>
              <p:nvPr/>
            </p:nvSpPr>
            <p:spPr bwMode="auto">
              <a:xfrm>
                <a:off x="6223000"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68"/>
              <p:cNvSpPr>
                <a:spLocks noChangeArrowheads="1"/>
              </p:cNvSpPr>
              <p:nvPr/>
            </p:nvSpPr>
            <p:spPr bwMode="auto">
              <a:xfrm>
                <a:off x="6043613" y="332263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79"/>
              <p:cNvSpPr>
                <a:spLocks noChangeArrowheads="1"/>
              </p:cNvSpPr>
              <p:nvPr/>
            </p:nvSpPr>
            <p:spPr bwMode="auto">
              <a:xfrm>
                <a:off x="640715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Rectangle 80"/>
              <p:cNvSpPr>
                <a:spLocks noChangeArrowheads="1"/>
              </p:cNvSpPr>
              <p:nvPr/>
            </p:nvSpPr>
            <p:spPr bwMode="auto">
              <a:xfrm>
                <a:off x="6223000"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Rectangle 81"/>
              <p:cNvSpPr>
                <a:spLocks noChangeArrowheads="1"/>
              </p:cNvSpPr>
              <p:nvPr/>
            </p:nvSpPr>
            <p:spPr bwMode="auto">
              <a:xfrm>
                <a:off x="6043613"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82"/>
              <p:cNvSpPr>
                <a:spLocks noChangeArrowheads="1"/>
              </p:cNvSpPr>
              <p:nvPr/>
            </p:nvSpPr>
            <p:spPr bwMode="auto">
              <a:xfrm>
                <a:off x="5862638"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Rectangle 83"/>
              <p:cNvSpPr>
                <a:spLocks noChangeArrowheads="1"/>
              </p:cNvSpPr>
              <p:nvPr/>
            </p:nvSpPr>
            <p:spPr bwMode="auto">
              <a:xfrm>
                <a:off x="5680075" y="3502026"/>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Rectangle 85"/>
              <p:cNvSpPr>
                <a:spLocks noChangeArrowheads="1"/>
              </p:cNvSpPr>
              <p:nvPr/>
            </p:nvSpPr>
            <p:spPr bwMode="auto">
              <a:xfrm>
                <a:off x="640715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Rectangle 86"/>
              <p:cNvSpPr>
                <a:spLocks noChangeArrowheads="1"/>
              </p:cNvSpPr>
              <p:nvPr/>
            </p:nvSpPr>
            <p:spPr bwMode="auto">
              <a:xfrm>
                <a:off x="6223000"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87"/>
              <p:cNvSpPr>
                <a:spLocks noChangeArrowheads="1"/>
              </p:cNvSpPr>
              <p:nvPr/>
            </p:nvSpPr>
            <p:spPr bwMode="auto">
              <a:xfrm>
                <a:off x="6043613"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Rectangle 88"/>
              <p:cNvSpPr>
                <a:spLocks noChangeArrowheads="1"/>
              </p:cNvSpPr>
              <p:nvPr/>
            </p:nvSpPr>
            <p:spPr bwMode="auto">
              <a:xfrm>
                <a:off x="5862638"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0" name="Rectangle 89"/>
              <p:cNvSpPr>
                <a:spLocks noChangeArrowheads="1"/>
              </p:cNvSpPr>
              <p:nvPr/>
            </p:nvSpPr>
            <p:spPr bwMode="auto">
              <a:xfrm>
                <a:off x="5680075" y="3683001"/>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1" name="Rectangle 31"/>
              <p:cNvSpPr>
                <a:spLocks noChangeArrowheads="1"/>
              </p:cNvSpPr>
              <p:nvPr/>
            </p:nvSpPr>
            <p:spPr bwMode="auto">
              <a:xfrm>
                <a:off x="6223000"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2" name="Rectangle 32"/>
              <p:cNvSpPr>
                <a:spLocks noChangeArrowheads="1"/>
              </p:cNvSpPr>
              <p:nvPr/>
            </p:nvSpPr>
            <p:spPr bwMode="auto">
              <a:xfrm>
                <a:off x="6043613"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3" name="Rectangle 33"/>
              <p:cNvSpPr>
                <a:spLocks noChangeArrowheads="1"/>
              </p:cNvSpPr>
              <p:nvPr/>
            </p:nvSpPr>
            <p:spPr bwMode="auto">
              <a:xfrm>
                <a:off x="5862638"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4" name="Rectangle 34"/>
              <p:cNvSpPr>
                <a:spLocks noChangeArrowheads="1"/>
              </p:cNvSpPr>
              <p:nvPr/>
            </p:nvSpPr>
            <p:spPr bwMode="auto">
              <a:xfrm>
                <a:off x="5680075" y="3862388"/>
                <a:ext cx="123825" cy="1270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5" name="Freeform 35"/>
              <p:cNvSpPr>
                <a:spLocks/>
              </p:cNvSpPr>
              <p:nvPr/>
            </p:nvSpPr>
            <p:spPr bwMode="auto">
              <a:xfrm>
                <a:off x="6381750" y="2681288"/>
                <a:ext cx="74613" cy="390525"/>
              </a:xfrm>
              <a:custGeom>
                <a:avLst/>
                <a:gdLst>
                  <a:gd name="T0" fmla="*/ 10 w 20"/>
                  <a:gd name="T1" fmla="*/ 104 h 104"/>
                  <a:gd name="T2" fmla="*/ 20 w 20"/>
                  <a:gd name="T3" fmla="*/ 94 h 104"/>
                  <a:gd name="T4" fmla="*/ 20 w 20"/>
                  <a:gd name="T5" fmla="*/ 10 h 104"/>
                  <a:gd name="T6" fmla="*/ 10 w 20"/>
                  <a:gd name="T7" fmla="*/ 0 h 104"/>
                  <a:gd name="T8" fmla="*/ 0 w 20"/>
                  <a:gd name="T9" fmla="*/ 10 h 104"/>
                  <a:gd name="T10" fmla="*/ 0 w 20"/>
                  <a:gd name="T11" fmla="*/ 94 h 104"/>
                  <a:gd name="T12" fmla="*/ 10 w 20"/>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20" h="104">
                    <a:moveTo>
                      <a:pt x="10" y="104"/>
                    </a:moveTo>
                    <a:cubicBezTo>
                      <a:pt x="15" y="104"/>
                      <a:pt x="20" y="100"/>
                      <a:pt x="20" y="94"/>
                    </a:cubicBezTo>
                    <a:cubicBezTo>
                      <a:pt x="20" y="10"/>
                      <a:pt x="20" y="10"/>
                      <a:pt x="20" y="10"/>
                    </a:cubicBezTo>
                    <a:cubicBezTo>
                      <a:pt x="20" y="5"/>
                      <a:pt x="15" y="0"/>
                      <a:pt x="10" y="0"/>
                    </a:cubicBezTo>
                    <a:cubicBezTo>
                      <a:pt x="5" y="0"/>
                      <a:pt x="0" y="5"/>
                      <a:pt x="0" y="10"/>
                    </a:cubicBezTo>
                    <a:cubicBezTo>
                      <a:pt x="0" y="94"/>
                      <a:pt x="0" y="94"/>
                      <a:pt x="0" y="94"/>
                    </a:cubicBezTo>
                    <a:cubicBezTo>
                      <a:pt x="0" y="100"/>
                      <a:pt x="5"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6" name="Freeform 36"/>
              <p:cNvSpPr>
                <a:spLocks/>
              </p:cNvSpPr>
              <p:nvPr/>
            </p:nvSpPr>
            <p:spPr bwMode="auto">
              <a:xfrm>
                <a:off x="5746750" y="2681288"/>
                <a:ext cx="71438" cy="390525"/>
              </a:xfrm>
              <a:custGeom>
                <a:avLst/>
                <a:gdLst>
                  <a:gd name="T0" fmla="*/ 10 w 19"/>
                  <a:gd name="T1" fmla="*/ 104 h 104"/>
                  <a:gd name="T2" fmla="*/ 19 w 19"/>
                  <a:gd name="T3" fmla="*/ 94 h 104"/>
                  <a:gd name="T4" fmla="*/ 19 w 19"/>
                  <a:gd name="T5" fmla="*/ 10 h 104"/>
                  <a:gd name="T6" fmla="*/ 10 w 19"/>
                  <a:gd name="T7" fmla="*/ 0 h 104"/>
                  <a:gd name="T8" fmla="*/ 0 w 19"/>
                  <a:gd name="T9" fmla="*/ 10 h 104"/>
                  <a:gd name="T10" fmla="*/ 0 w 19"/>
                  <a:gd name="T11" fmla="*/ 94 h 104"/>
                  <a:gd name="T12" fmla="*/ 10 w 19"/>
                  <a:gd name="T13" fmla="*/ 104 h 104"/>
                </a:gdLst>
                <a:ahLst/>
                <a:cxnLst>
                  <a:cxn ang="0">
                    <a:pos x="T0" y="T1"/>
                  </a:cxn>
                  <a:cxn ang="0">
                    <a:pos x="T2" y="T3"/>
                  </a:cxn>
                  <a:cxn ang="0">
                    <a:pos x="T4" y="T5"/>
                  </a:cxn>
                  <a:cxn ang="0">
                    <a:pos x="T6" y="T7"/>
                  </a:cxn>
                  <a:cxn ang="0">
                    <a:pos x="T8" y="T9"/>
                  </a:cxn>
                  <a:cxn ang="0">
                    <a:pos x="T10" y="T11"/>
                  </a:cxn>
                  <a:cxn ang="0">
                    <a:pos x="T12" y="T13"/>
                  </a:cxn>
                </a:cxnLst>
                <a:rect l="0" t="0" r="r" b="b"/>
                <a:pathLst>
                  <a:path w="19" h="104">
                    <a:moveTo>
                      <a:pt x="10" y="104"/>
                    </a:moveTo>
                    <a:cubicBezTo>
                      <a:pt x="15" y="104"/>
                      <a:pt x="19" y="100"/>
                      <a:pt x="19" y="94"/>
                    </a:cubicBezTo>
                    <a:cubicBezTo>
                      <a:pt x="19" y="10"/>
                      <a:pt x="19" y="10"/>
                      <a:pt x="19" y="10"/>
                    </a:cubicBezTo>
                    <a:cubicBezTo>
                      <a:pt x="19" y="5"/>
                      <a:pt x="15" y="0"/>
                      <a:pt x="10" y="0"/>
                    </a:cubicBezTo>
                    <a:cubicBezTo>
                      <a:pt x="4" y="0"/>
                      <a:pt x="0" y="5"/>
                      <a:pt x="0" y="10"/>
                    </a:cubicBezTo>
                    <a:cubicBezTo>
                      <a:pt x="0" y="94"/>
                      <a:pt x="0" y="94"/>
                      <a:pt x="0" y="94"/>
                    </a:cubicBezTo>
                    <a:cubicBezTo>
                      <a:pt x="0" y="100"/>
                      <a:pt x="4" y="104"/>
                      <a:pt x="1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99" name="TextBox 98"/>
            <p:cNvSpPr txBox="1"/>
            <p:nvPr/>
          </p:nvSpPr>
          <p:spPr>
            <a:xfrm>
              <a:off x="13747254" y="3624518"/>
              <a:ext cx="1157688" cy="480131"/>
            </a:xfrm>
            <a:prstGeom prst="rect">
              <a:avLst/>
            </a:prstGeom>
            <a:noFill/>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Staging and</a:t>
              </a:r>
              <a:b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br>
              <a:r>
                <a:rPr kumimoji="0" lang="en-US" sz="1372"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deployment</a:t>
              </a:r>
            </a:p>
          </p:txBody>
        </p:sp>
      </p:grpSp>
      <p:grpSp>
        <p:nvGrpSpPr>
          <p:cNvPr id="3" name="Group 2">
            <a:extLst>
              <a:ext uri="{FF2B5EF4-FFF2-40B4-BE49-F238E27FC236}">
                <a16:creationId xmlns:a16="http://schemas.microsoft.com/office/drawing/2014/main" id="{67FD2C60-CB4F-4959-B919-60FB3D332E7B}"/>
              </a:ext>
            </a:extLst>
          </p:cNvPr>
          <p:cNvGrpSpPr/>
          <p:nvPr/>
        </p:nvGrpSpPr>
        <p:grpSpPr>
          <a:xfrm>
            <a:off x="6204290" y="2789873"/>
            <a:ext cx="1704966" cy="1245245"/>
            <a:chOff x="6204290" y="2789873"/>
            <a:chExt cx="1704966" cy="1245245"/>
          </a:xfrm>
          <a:noFill/>
        </p:grpSpPr>
        <p:sp>
          <p:nvSpPr>
            <p:cNvPr id="101" name="TextBox 100"/>
            <p:cNvSpPr txBox="1"/>
            <p:nvPr/>
          </p:nvSpPr>
          <p:spPr>
            <a:xfrm>
              <a:off x="6204290" y="3566205"/>
              <a:ext cx="1704966" cy="468913"/>
            </a:xfrm>
            <a:prstGeom prst="rect">
              <a:avLst/>
            </a:prstGeom>
            <a:grpFill/>
            <a:ln>
              <a:solidFill>
                <a:schemeClr val="bg1"/>
              </a:solidFill>
            </a:ln>
          </p:spPr>
          <p:txBody>
            <a:bodyPr wrap="none" lIns="87880" tIns="43940" rIns="87880" bIns="43940" rtlCol="0">
              <a:spAutoFit/>
            </a:bodyPr>
            <a:lstStyle/>
            <a:p>
              <a:pPr marL="0" marR="0" lvl="0" indent="0" algn="ctr" defTabSz="878020" rtl="0" eaLnBrk="1" fontAlgn="auto" latinLnBrk="0" hangingPunct="1">
                <a:lnSpc>
                  <a:spcPct val="90000"/>
                </a:lnSpc>
                <a:spcBef>
                  <a:spcPts val="0"/>
                </a:spcBef>
                <a:spcAft>
                  <a:spcPts val="0"/>
                </a:spcAft>
                <a:buClrTx/>
                <a:buSzTx/>
                <a:buFontTx/>
                <a:buNone/>
                <a:tabLst/>
                <a:defRPr/>
              </a:pP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High availability</a:t>
              </a:r>
              <a:b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br>
              <a:r>
                <a:rPr kumimoji="0" lang="en-US" sz="134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mn-cs"/>
                </a:rPr>
                <a:t>with auto-patching </a:t>
              </a:r>
            </a:p>
          </p:txBody>
        </p:sp>
        <p:grpSp>
          <p:nvGrpSpPr>
            <p:cNvPr id="102" name="Group 538"/>
            <p:cNvGrpSpPr>
              <a:grpSpLocks noChangeAspect="1"/>
            </p:cNvGrpSpPr>
            <p:nvPr/>
          </p:nvGrpSpPr>
          <p:grpSpPr bwMode="auto">
            <a:xfrm>
              <a:off x="6769240" y="2789873"/>
              <a:ext cx="574985" cy="629428"/>
              <a:chOff x="6703" y="2838"/>
              <a:chExt cx="169" cy="185"/>
            </a:xfrm>
            <a:grpFill/>
          </p:grpSpPr>
          <p:sp>
            <p:nvSpPr>
              <p:cNvPr id="103" name="Line 539"/>
              <p:cNvSpPr>
                <a:spLocks noChangeShapeType="1"/>
              </p:cNvSpPr>
              <p:nvPr/>
            </p:nvSpPr>
            <p:spPr bwMode="auto">
              <a:xfrm>
                <a:off x="6803" y="2967"/>
                <a:ext cx="4" cy="10"/>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4" name="Line 540"/>
              <p:cNvSpPr>
                <a:spLocks noChangeShapeType="1"/>
              </p:cNvSpPr>
              <p:nvPr/>
            </p:nvSpPr>
            <p:spPr bwMode="auto">
              <a:xfrm>
                <a:off x="6768" y="2884"/>
                <a:ext cx="4" cy="12"/>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5" name="Line 541"/>
              <p:cNvSpPr>
                <a:spLocks noChangeShapeType="1"/>
              </p:cNvSpPr>
              <p:nvPr/>
            </p:nvSpPr>
            <p:spPr bwMode="auto">
              <a:xfrm flipH="1">
                <a:off x="6768" y="2967"/>
                <a:ext cx="4" cy="10"/>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6" name="Line 542"/>
              <p:cNvSpPr>
                <a:spLocks noChangeShapeType="1"/>
              </p:cNvSpPr>
              <p:nvPr/>
            </p:nvSpPr>
            <p:spPr bwMode="auto">
              <a:xfrm flipH="1">
                <a:off x="6803" y="2884"/>
                <a:ext cx="4" cy="12"/>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8" name="Line 543"/>
              <p:cNvSpPr>
                <a:spLocks noChangeShapeType="1"/>
              </p:cNvSpPr>
              <p:nvPr/>
            </p:nvSpPr>
            <p:spPr bwMode="auto">
              <a:xfrm>
                <a:off x="6824" y="2946"/>
                <a:ext cx="10" cy="4"/>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9" name="Line 544"/>
              <p:cNvSpPr>
                <a:spLocks noChangeShapeType="1"/>
              </p:cNvSpPr>
              <p:nvPr/>
            </p:nvSpPr>
            <p:spPr bwMode="auto">
              <a:xfrm>
                <a:off x="6741" y="2911"/>
                <a:ext cx="10" cy="6"/>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1" name="Line 545"/>
              <p:cNvSpPr>
                <a:spLocks noChangeShapeType="1"/>
              </p:cNvSpPr>
              <p:nvPr/>
            </p:nvSpPr>
            <p:spPr bwMode="auto">
              <a:xfrm flipV="1">
                <a:off x="6824" y="2911"/>
                <a:ext cx="10" cy="6"/>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2" name="Line 546"/>
              <p:cNvSpPr>
                <a:spLocks noChangeShapeType="1"/>
              </p:cNvSpPr>
              <p:nvPr/>
            </p:nvSpPr>
            <p:spPr bwMode="auto">
              <a:xfrm flipV="1">
                <a:off x="6741" y="2946"/>
                <a:ext cx="10" cy="4"/>
              </a:xfrm>
              <a:prstGeom prst="lin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4" name="Oval 547"/>
              <p:cNvSpPr>
                <a:spLocks noChangeArrowheads="1"/>
              </p:cNvSpPr>
              <p:nvPr/>
            </p:nvSpPr>
            <p:spPr bwMode="auto">
              <a:xfrm>
                <a:off x="6753" y="2896"/>
                <a:ext cx="69" cy="71"/>
              </a:xfrm>
              <a:prstGeom prst="ellipse">
                <a:avLst/>
              </a:pr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5" name="Freeform 548"/>
              <p:cNvSpPr>
                <a:spLocks/>
              </p:cNvSpPr>
              <p:nvPr/>
            </p:nvSpPr>
            <p:spPr bwMode="auto">
              <a:xfrm>
                <a:off x="6703" y="2849"/>
                <a:ext cx="61" cy="165"/>
              </a:xfrm>
              <a:custGeom>
                <a:avLst/>
                <a:gdLst>
                  <a:gd name="T0" fmla="*/ 32 w 32"/>
                  <a:gd name="T1" fmla="*/ 85 h 85"/>
                  <a:gd name="T2" fmla="*/ 0 w 32"/>
                  <a:gd name="T3" fmla="*/ 42 h 85"/>
                  <a:gd name="T4" fmla="*/ 32 w 32"/>
                  <a:gd name="T5" fmla="*/ 0 h 85"/>
                </a:gdLst>
                <a:ahLst/>
                <a:cxnLst>
                  <a:cxn ang="0">
                    <a:pos x="T0" y="T1"/>
                  </a:cxn>
                  <a:cxn ang="0">
                    <a:pos x="T2" y="T3"/>
                  </a:cxn>
                  <a:cxn ang="0">
                    <a:pos x="T4" y="T5"/>
                  </a:cxn>
                </a:cxnLst>
                <a:rect l="0" t="0" r="r" b="b"/>
                <a:pathLst>
                  <a:path w="32" h="85">
                    <a:moveTo>
                      <a:pt x="32" y="85"/>
                    </a:moveTo>
                    <a:cubicBezTo>
                      <a:pt x="14" y="79"/>
                      <a:pt x="0" y="62"/>
                      <a:pt x="0" y="42"/>
                    </a:cubicBezTo>
                    <a:cubicBezTo>
                      <a:pt x="0" y="22"/>
                      <a:pt x="14" y="5"/>
                      <a:pt x="32" y="0"/>
                    </a:cubicBezTo>
                  </a:path>
                </a:pathLst>
              </a:cu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7" name="Freeform 549"/>
              <p:cNvSpPr>
                <a:spLocks/>
              </p:cNvSpPr>
              <p:nvPr/>
            </p:nvSpPr>
            <p:spPr bwMode="auto">
              <a:xfrm>
                <a:off x="6811" y="2849"/>
                <a:ext cx="61" cy="165"/>
              </a:xfrm>
              <a:custGeom>
                <a:avLst/>
                <a:gdLst>
                  <a:gd name="T0" fmla="*/ 0 w 32"/>
                  <a:gd name="T1" fmla="*/ 0 h 85"/>
                  <a:gd name="T2" fmla="*/ 32 w 32"/>
                  <a:gd name="T3" fmla="*/ 42 h 85"/>
                  <a:gd name="T4" fmla="*/ 0 w 32"/>
                  <a:gd name="T5" fmla="*/ 85 h 85"/>
                </a:gdLst>
                <a:ahLst/>
                <a:cxnLst>
                  <a:cxn ang="0">
                    <a:pos x="T0" y="T1"/>
                  </a:cxn>
                  <a:cxn ang="0">
                    <a:pos x="T2" y="T3"/>
                  </a:cxn>
                  <a:cxn ang="0">
                    <a:pos x="T4" y="T5"/>
                  </a:cxn>
                </a:cxnLst>
                <a:rect l="0" t="0" r="r" b="b"/>
                <a:pathLst>
                  <a:path w="32" h="85">
                    <a:moveTo>
                      <a:pt x="0" y="0"/>
                    </a:moveTo>
                    <a:cubicBezTo>
                      <a:pt x="18" y="5"/>
                      <a:pt x="32" y="22"/>
                      <a:pt x="32" y="42"/>
                    </a:cubicBezTo>
                    <a:cubicBezTo>
                      <a:pt x="32" y="62"/>
                      <a:pt x="18" y="79"/>
                      <a:pt x="0" y="85"/>
                    </a:cubicBezTo>
                  </a:path>
                </a:pathLst>
              </a:cu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Freeform 550"/>
              <p:cNvSpPr>
                <a:spLocks/>
              </p:cNvSpPr>
              <p:nvPr/>
            </p:nvSpPr>
            <p:spPr bwMode="auto">
              <a:xfrm>
                <a:off x="6811" y="2838"/>
                <a:ext cx="28" cy="38"/>
              </a:xfrm>
              <a:custGeom>
                <a:avLst/>
                <a:gdLst>
                  <a:gd name="T0" fmla="*/ 7 w 28"/>
                  <a:gd name="T1" fmla="*/ 38 h 38"/>
                  <a:gd name="T2" fmla="*/ 0 w 28"/>
                  <a:gd name="T3" fmla="*/ 7 h 38"/>
                  <a:gd name="T4" fmla="*/ 28 w 28"/>
                  <a:gd name="T5" fmla="*/ 0 h 38"/>
                </a:gdLst>
                <a:ahLst/>
                <a:cxnLst>
                  <a:cxn ang="0">
                    <a:pos x="T0" y="T1"/>
                  </a:cxn>
                  <a:cxn ang="0">
                    <a:pos x="T2" y="T3"/>
                  </a:cxn>
                  <a:cxn ang="0">
                    <a:pos x="T4" y="T5"/>
                  </a:cxn>
                </a:cxnLst>
                <a:rect l="0" t="0" r="r" b="b"/>
                <a:pathLst>
                  <a:path w="28" h="38">
                    <a:moveTo>
                      <a:pt x="7" y="38"/>
                    </a:moveTo>
                    <a:lnTo>
                      <a:pt x="0" y="7"/>
                    </a:lnTo>
                    <a:lnTo>
                      <a:pt x="28" y="0"/>
                    </a:lnTo>
                  </a:path>
                </a:pathLst>
              </a:cu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0" name="Freeform 551"/>
              <p:cNvSpPr>
                <a:spLocks/>
              </p:cNvSpPr>
              <p:nvPr/>
            </p:nvSpPr>
            <p:spPr bwMode="auto">
              <a:xfrm>
                <a:off x="6735" y="2985"/>
                <a:ext cx="29" cy="38"/>
              </a:xfrm>
              <a:custGeom>
                <a:avLst/>
                <a:gdLst>
                  <a:gd name="T0" fmla="*/ 22 w 29"/>
                  <a:gd name="T1" fmla="*/ 0 h 38"/>
                  <a:gd name="T2" fmla="*/ 29 w 29"/>
                  <a:gd name="T3" fmla="*/ 31 h 38"/>
                  <a:gd name="T4" fmla="*/ 0 w 29"/>
                  <a:gd name="T5" fmla="*/ 38 h 38"/>
                </a:gdLst>
                <a:ahLst/>
                <a:cxnLst>
                  <a:cxn ang="0">
                    <a:pos x="T0" y="T1"/>
                  </a:cxn>
                  <a:cxn ang="0">
                    <a:pos x="T2" y="T3"/>
                  </a:cxn>
                  <a:cxn ang="0">
                    <a:pos x="T4" y="T5"/>
                  </a:cxn>
                </a:cxnLst>
                <a:rect l="0" t="0" r="r" b="b"/>
                <a:pathLst>
                  <a:path w="29" h="38">
                    <a:moveTo>
                      <a:pt x="22" y="0"/>
                    </a:moveTo>
                    <a:lnTo>
                      <a:pt x="29" y="31"/>
                    </a:lnTo>
                    <a:lnTo>
                      <a:pt x="0" y="38"/>
                    </a:lnTo>
                  </a:path>
                </a:pathLst>
              </a:custGeom>
              <a:grpFill/>
              <a:ln w="412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97" name="Title 3"/>
          <p:cNvSpPr>
            <a:spLocks noGrp="1"/>
          </p:cNvSpPr>
          <p:nvPr>
            <p:ph type="title"/>
          </p:nvPr>
        </p:nvSpPr>
        <p:spPr/>
        <p:txBody>
          <a:bodyPr/>
          <a:lstStyle/>
          <a:p>
            <a:r>
              <a:rPr lang="en-US" sz="4704" dirty="0">
                <a:solidFill>
                  <a:schemeClr val="tx1"/>
                </a:solidFill>
              </a:rPr>
              <a:t>Azure App Service</a:t>
            </a:r>
          </a:p>
        </p:txBody>
      </p:sp>
    </p:spTree>
    <p:extLst>
      <p:ext uri="{BB962C8B-B14F-4D97-AF65-F5344CB8AC3E}">
        <p14:creationId xmlns:p14="http://schemas.microsoft.com/office/powerpoint/2010/main" val="4191302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35" presetClass="path" presetSubtype="0" decel="100000" fill="hold" nodeType="withEffect">
                                  <p:stCondLst>
                                    <p:cond delay="200"/>
                                  </p:stCondLst>
                                  <p:childTnLst>
                                    <p:animMotion origin="layout" path="M 2.77556E-17 -3.7037E-6 L 2.77556E-17 0.02616 " pathEditMode="relative" rAng="0" ptsTypes="AA">
                                      <p:cBhvr>
                                        <p:cTn id="9" dur="500" spd="-100000" fill="hold"/>
                                        <p:tgtEl>
                                          <p:spTgt spid="29"/>
                                        </p:tgtEl>
                                        <p:attrNameLst>
                                          <p:attrName>ppt_x</p:attrName>
                                          <p:attrName>ppt_y</p:attrName>
                                        </p:attrNameLst>
                                      </p:cBhvr>
                                      <p:rCtr x="0" y="1296"/>
                                    </p:animMotion>
                                  </p:childTnLst>
                                </p:cTn>
                              </p:par>
                              <p:par>
                                <p:cTn id="10" presetID="10" presetClass="entr" presetSubtype="0" fill="hold" nodeType="withEffect">
                                  <p:stCondLst>
                                    <p:cond delay="3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300"/>
                                  </p:stCondLst>
                                  <p:childTnLst>
                                    <p:animMotion origin="layout" path="M 2.77556E-17 -3.7037E-6 L 2.77556E-17 0.02616 " pathEditMode="relative" rAng="0" ptsTypes="AA">
                                      <p:cBhvr>
                                        <p:cTn id="14" dur="500" spd="-100000" fill="hold"/>
                                        <p:tgtEl>
                                          <p:spTgt spid="32"/>
                                        </p:tgtEl>
                                        <p:attrNameLst>
                                          <p:attrName>ppt_x</p:attrName>
                                          <p:attrName>ppt_y</p:attrName>
                                        </p:attrNameLst>
                                      </p:cBhvr>
                                      <p:rCtr x="0" y="1296"/>
                                    </p:animMotion>
                                  </p:childTnLst>
                                </p:cTn>
                              </p:par>
                              <p:par>
                                <p:cTn id="15" presetID="10" presetClass="entr" presetSubtype="0" fill="hold" nodeType="withEffect">
                                  <p:stCondLst>
                                    <p:cond delay="4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35" presetClass="path" presetSubtype="0" decel="100000" fill="hold" nodeType="withEffect">
                                  <p:stCondLst>
                                    <p:cond delay="400"/>
                                  </p:stCondLst>
                                  <p:childTnLst>
                                    <p:animMotion origin="layout" path="M 2.77556E-17 -3.7037E-6 L 2.77556E-17 0.02616 " pathEditMode="relative" rAng="0" ptsTypes="AA">
                                      <p:cBhvr>
                                        <p:cTn id="19" dur="500" spd="-100000" fill="hold"/>
                                        <p:tgtEl>
                                          <p:spTgt spid="30"/>
                                        </p:tgtEl>
                                        <p:attrNameLst>
                                          <p:attrName>ppt_x</p:attrName>
                                          <p:attrName>ppt_y</p:attrName>
                                        </p:attrNameLst>
                                      </p:cBhvr>
                                      <p:rCtr x="0" y="1296"/>
                                    </p:animMotion>
                                  </p:childTnLst>
                                </p:cTn>
                              </p:par>
                              <p:par>
                                <p:cTn id="20" presetID="10" presetClass="entr" presetSubtype="0" fill="hold"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35" presetClass="path" presetSubtype="0" decel="100000" fill="hold" nodeType="withEffect">
                                  <p:stCondLst>
                                    <p:cond delay="500"/>
                                  </p:stCondLst>
                                  <p:childTnLst>
                                    <p:animMotion origin="layout" path="M 2.77556E-17 -3.7037E-6 L 2.77556E-17 0.02616 " pathEditMode="relative" rAng="0" ptsTypes="AA">
                                      <p:cBhvr>
                                        <p:cTn id="24" dur="500" spd="-100000" fill="hold"/>
                                        <p:tgtEl>
                                          <p:spTgt spid="31"/>
                                        </p:tgtEl>
                                        <p:attrNameLst>
                                          <p:attrName>ppt_x</p:attrName>
                                          <p:attrName>ppt_y</p:attrName>
                                        </p:attrNameLst>
                                      </p:cBhvr>
                                      <p:rCtr x="0" y="1296"/>
                                    </p:animMotion>
                                  </p:childTnLst>
                                </p:cTn>
                              </p:par>
                              <p:par>
                                <p:cTn id="25" presetID="10" presetClass="entr" presetSubtype="0" fill="hold" nodeType="withEffect">
                                  <p:stCondLst>
                                    <p:cond delay="6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35" presetClass="path" presetSubtype="0" decel="100000" fill="hold" nodeType="withEffect">
                                  <p:stCondLst>
                                    <p:cond delay="600"/>
                                  </p:stCondLst>
                                  <p:childTnLst>
                                    <p:animMotion origin="layout" path="M 2.77556E-17 -3.7037E-6 L 2.77556E-17 0.02616 " pathEditMode="relative" rAng="0" ptsTypes="AA">
                                      <p:cBhvr>
                                        <p:cTn id="29" dur="500" spd="-100000" fill="hold"/>
                                        <p:tgtEl>
                                          <p:spTgt spid="33"/>
                                        </p:tgtEl>
                                        <p:attrNameLst>
                                          <p:attrName>ppt_x</p:attrName>
                                          <p:attrName>ppt_y</p:attrName>
                                        </p:attrNameLst>
                                      </p:cBhvr>
                                      <p:rCtr x="0" y="1296"/>
                                    </p:animMotion>
                                  </p:childTnLst>
                                </p:cTn>
                              </p:par>
                              <p:par>
                                <p:cTn id="30" presetID="10" presetClass="entr" presetSubtype="0" fill="hold" nodeType="withEffect">
                                  <p:stCondLst>
                                    <p:cond delay="8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35" presetClass="path" presetSubtype="0" decel="100000" fill="hold" nodeType="withEffect">
                                  <p:stCondLst>
                                    <p:cond delay="800"/>
                                  </p:stCondLst>
                                  <p:childTnLst>
                                    <p:animMotion origin="layout" path="M 2.20066E-6 7.17204E-7 L 2.20066E-6 0.0261 " pathEditMode="relative" rAng="0" ptsTypes="AA">
                                      <p:cBhvr>
                                        <p:cTn id="34" dur="500" spd="-100000" fill="hold"/>
                                        <p:tgtEl>
                                          <p:spTgt spid="35"/>
                                        </p:tgtEl>
                                        <p:attrNameLst>
                                          <p:attrName>ppt_x</p:attrName>
                                          <p:attrName>ppt_y</p:attrName>
                                        </p:attrNameLst>
                                      </p:cBhvr>
                                      <p:rCtr x="0" y="1294"/>
                                    </p:animMotion>
                                  </p:childTnLst>
                                </p:cTn>
                              </p:par>
                              <p:par>
                                <p:cTn id="35" presetID="10" presetClass="entr" presetSubtype="0" fill="hold" nodeType="withEffect">
                                  <p:stCondLst>
                                    <p:cond delay="9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35" presetClass="path" presetSubtype="0" decel="100000" fill="hold" nodeType="withEffect">
                                  <p:stCondLst>
                                    <p:cond delay="900"/>
                                  </p:stCondLst>
                                  <p:childTnLst>
                                    <p:animMotion origin="layout" path="M 2.77556E-17 -3.7037E-6 L 2.77556E-17 0.02616 " pathEditMode="relative" rAng="0" ptsTypes="AA">
                                      <p:cBhvr>
                                        <p:cTn id="39" dur="500" spd="-100000" fill="hold"/>
                                        <p:tgtEl>
                                          <p:spTgt spid="36"/>
                                        </p:tgtEl>
                                        <p:attrNameLst>
                                          <p:attrName>ppt_x</p:attrName>
                                          <p:attrName>ppt_y</p:attrName>
                                        </p:attrNameLst>
                                      </p:cBhvr>
                                      <p:rCtr x="0" y="1296"/>
                                    </p:animMotion>
                                  </p:childTnLst>
                                </p:cTn>
                              </p:par>
                              <p:par>
                                <p:cTn id="40" presetID="10" presetClass="entr" presetSubtype="0" fill="hold" nodeType="withEffect">
                                  <p:stCondLst>
                                    <p:cond delay="10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35" presetClass="path" presetSubtype="0" decel="100000" fill="hold" nodeType="withEffect">
                                  <p:stCondLst>
                                    <p:cond delay="1000"/>
                                  </p:stCondLst>
                                  <p:childTnLst>
                                    <p:animMotion origin="layout" path="M 2.06791E-6 4.97049E-6 L 2.06791E-6 0.0261 " pathEditMode="relative" rAng="0" ptsTypes="AA">
                                      <p:cBhvr>
                                        <p:cTn id="44" dur="500" spd="-100000" fill="hold"/>
                                        <p:tgtEl>
                                          <p:spTgt spid="37"/>
                                        </p:tgtEl>
                                        <p:attrNameLst>
                                          <p:attrName>ppt_x</p:attrName>
                                          <p:attrName>ppt_y</p:attrName>
                                        </p:attrNameLst>
                                      </p:cBhvr>
                                      <p:rCtr x="0" y="1294"/>
                                    </p:animMotion>
                                  </p:childTnLst>
                                </p:cTn>
                              </p:par>
                              <p:par>
                                <p:cTn id="45" presetID="10" presetClass="entr" presetSubtype="0" fill="hold" nodeType="withEffect">
                                  <p:stCondLst>
                                    <p:cond delay="110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35" presetClass="path" presetSubtype="0" decel="100000" fill="hold" nodeType="withEffect">
                                  <p:stCondLst>
                                    <p:cond delay="1100"/>
                                  </p:stCondLst>
                                  <p:childTnLst>
                                    <p:animMotion origin="layout" path="M -2.22109E-6 1.54335E-7 L -2.22109E-6 0.0261 " pathEditMode="relative" rAng="0" ptsTypes="AA">
                                      <p:cBhvr>
                                        <p:cTn id="49" dur="500" spd="-100000" fill="hold"/>
                                        <p:tgtEl>
                                          <p:spTgt spid="2"/>
                                        </p:tgtEl>
                                        <p:attrNameLst>
                                          <p:attrName>ppt_x</p:attrName>
                                          <p:attrName>ppt_y</p:attrName>
                                        </p:attrNameLst>
                                      </p:cBhvr>
                                      <p:rCtr x="0" y="1294"/>
                                    </p:animMotion>
                                  </p:childTnLst>
                                </p:cTn>
                              </p:par>
                              <p:par>
                                <p:cTn id="50" presetID="10" presetClass="entr" presetSubtype="0" fill="hold" nodeType="withEffect">
                                  <p:stCondLst>
                                    <p:cond delay="12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35" presetClass="path" presetSubtype="0" decel="100000" fill="hold" nodeType="withEffect">
                                  <p:stCondLst>
                                    <p:cond delay="1200"/>
                                  </p:stCondLst>
                                  <p:childTnLst>
                                    <p:animMotion origin="layout" path="M -2.5785E-6 4.12165E-6 L -2.5785E-6 0.0261 " pathEditMode="relative" rAng="0" ptsTypes="AA">
                                      <p:cBhvr>
                                        <p:cTn id="54" dur="500" spd="-100000" fill="hold"/>
                                        <p:tgtEl>
                                          <p:spTgt spid="40"/>
                                        </p:tgtEl>
                                        <p:attrNameLst>
                                          <p:attrName>ppt_x</p:attrName>
                                          <p:attrName>ppt_y</p:attrName>
                                        </p:attrNameLst>
                                      </p:cBhvr>
                                      <p:rCtr x="0" y="1294"/>
                                    </p:animMotion>
                                  </p:childTnLst>
                                </p:cTn>
                              </p:par>
                              <p:par>
                                <p:cTn id="55" presetID="10" presetClass="entr" presetSubtype="0" fill="hold" nodeType="withEffect">
                                  <p:stCondLst>
                                    <p:cond delay="13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par>
                                <p:cTn id="58" presetID="35" presetClass="path" presetSubtype="0" decel="100000" fill="hold" nodeType="withEffect">
                                  <p:stCondLst>
                                    <p:cond delay="1300"/>
                                  </p:stCondLst>
                                  <p:childTnLst>
                                    <p:animMotion origin="layout" path="M 2.77556E-17 -3.7037E-6 L 2.77556E-17 0.02616 " pathEditMode="relative" rAng="0" ptsTypes="AA">
                                      <p:cBhvr>
                                        <p:cTn id="59" dur="500" spd="-100000" fill="hold"/>
                                        <p:tgtEl>
                                          <p:spTgt spid="39"/>
                                        </p:tgtEl>
                                        <p:attrNameLst>
                                          <p:attrName>ppt_x</p:attrName>
                                          <p:attrName>ppt_y</p:attrName>
                                        </p:attrNameLst>
                                      </p:cBhvr>
                                      <p:rCtr x="0" y="1296"/>
                                    </p:animMotion>
                                  </p:childTnLst>
                                </p:cTn>
                              </p:par>
                              <p:par>
                                <p:cTn id="60" presetID="1" presetClass="entr" presetSubtype="0" fill="hold" nodeType="withEffect">
                                  <p:stCondLst>
                                    <p:cond delay="130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406" y="190632"/>
            <a:ext cx="11498521" cy="669132"/>
          </a:xfrm>
        </p:spPr>
        <p:txBody>
          <a:bodyPr vert="horz" wrap="square" lIns="0" tIns="0" rIns="0" bIns="0" rtlCol="0" anchor="t">
            <a:noAutofit/>
          </a:bodyPr>
          <a:lstStyle/>
          <a:p>
            <a:r>
              <a:rPr lang="en-US" sz="3921" dirty="0"/>
              <a:t>App Service Features &amp; Capabilities</a:t>
            </a:r>
          </a:p>
        </p:txBody>
      </p:sp>
      <p:sp>
        <p:nvSpPr>
          <p:cNvPr id="14" name="TextBox 13"/>
          <p:cNvSpPr txBox="1"/>
          <p:nvPr/>
        </p:nvSpPr>
        <p:spPr>
          <a:xfrm>
            <a:off x="587654" y="819194"/>
            <a:ext cx="10364047" cy="271554"/>
          </a:xfrm>
          <a:prstGeom prst="rect">
            <a:avLst/>
          </a:prstGeom>
          <a:noFill/>
        </p:spPr>
        <p:txBody>
          <a:bodyPr wrap="none" lIns="0" tIns="0" rIns="0" bIns="0" rtlCol="0">
            <a:spAutoFit/>
          </a:body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effectLst/>
                <a:uLnTx/>
                <a:uFillTx/>
                <a:latin typeface="Segoe UI Light" charset="0"/>
                <a:ea typeface="+mn-ea"/>
                <a:cs typeface="+mn-cs"/>
              </a:rPr>
              <a:t>All features and capabilities are shared across all of App Service application (Web, Mobile, and API)</a:t>
            </a:r>
          </a:p>
        </p:txBody>
      </p:sp>
      <p:grpSp>
        <p:nvGrpSpPr>
          <p:cNvPr id="3" name="Group 2"/>
          <p:cNvGrpSpPr/>
          <p:nvPr/>
        </p:nvGrpSpPr>
        <p:grpSpPr>
          <a:xfrm>
            <a:off x="701998" y="1322308"/>
            <a:ext cx="11490002" cy="5384650"/>
            <a:chOff x="701998" y="1123210"/>
            <a:chExt cx="11490002" cy="5384650"/>
          </a:xfrm>
          <a:solidFill>
            <a:schemeClr val="accent1">
              <a:lumMod val="60000"/>
              <a:lumOff val="40000"/>
            </a:schemeClr>
          </a:solidFill>
        </p:grpSpPr>
        <p:sp>
          <p:nvSpPr>
            <p:cNvPr id="27" name="Rectangle 26"/>
            <p:cNvSpPr/>
            <p:nvPr/>
          </p:nvSpPr>
          <p:spPr bwMode="auto">
            <a:xfrm>
              <a:off x="746821" y="1123210"/>
              <a:ext cx="3699928" cy="7889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Enterprise grade</a:t>
              </a:r>
              <a:endParaRPr kumimoji="0" lang="en-US" sz="3137"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endParaRPr>
            </a:p>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rPr>
                <a:t>Designed for secure mission-critical applications</a:t>
              </a:r>
            </a:p>
          </p:txBody>
        </p:sp>
        <p:sp>
          <p:nvSpPr>
            <p:cNvPr id="28" name="Rectangle 27"/>
            <p:cNvSpPr/>
            <p:nvPr/>
          </p:nvSpPr>
          <p:spPr bwMode="auto">
            <a:xfrm>
              <a:off x="4693699" y="1123210"/>
              <a:ext cx="3445541" cy="7889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Fully managed</a:t>
              </a:r>
              <a:endParaRPr kumimoji="0" lang="en-US" sz="3137"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endParaRPr>
            </a:p>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light"/>
                  <a:ea typeface="+mn-ea"/>
                  <a:cs typeface="+mn-cs"/>
                </a:rPr>
                <a:t>Optimized for Availability and Automatic scale</a:t>
              </a:r>
              <a:endParaRPr kumimoji="0" lang="en-US" sz="1200"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endParaRPr>
            </a:p>
          </p:txBody>
        </p:sp>
        <p:sp>
          <p:nvSpPr>
            <p:cNvPr id="29" name="Rectangle 28"/>
            <p:cNvSpPr/>
            <p:nvPr/>
          </p:nvSpPr>
          <p:spPr bwMode="auto">
            <a:xfrm>
              <a:off x="8160540" y="1123210"/>
              <a:ext cx="3166359" cy="7889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t" anchorCtr="0" forceAA="0" compatLnSpc="1">
              <a:prstTxWarp prst="textNoShape">
                <a:avLst/>
              </a:prstTxWarp>
              <a:noAutofit/>
            </a:bodyPr>
            <a:lstStyle/>
            <a:p>
              <a:pPr marL="0" marR="0" lvl="0" indent="0" algn="l" defTabSz="685445"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dirty="0">
                  <a:ln>
                    <a:noFill/>
                  </a:ln>
                  <a:solidFill>
                    <a:schemeClr val="tx1"/>
                  </a:solidFill>
                  <a:effectLst/>
                  <a:uLnTx/>
                  <a:uFillTx/>
                  <a:latin typeface="Segoe UI Light"/>
                  <a:ea typeface="Segoe UI" pitchFamily="34" charset="0"/>
                  <a:cs typeface="Segoe UI" pitchFamily="34" charset="0"/>
                </a:rPr>
                <a:t>High productivity</a:t>
              </a:r>
              <a:endParaRPr kumimoji="0" lang="en-US" sz="1200" b="0" i="0" u="none" strike="noStrike" kern="0" cap="none" spc="0" normalizeH="0" baseline="0" noProof="0" dirty="0">
                <a:ln>
                  <a:noFill/>
                </a:ln>
                <a:solidFill>
                  <a:schemeClr val="tx1"/>
                </a:solidFill>
                <a:effectLst/>
                <a:uLnTx/>
                <a:uFillTx/>
                <a:latin typeface="Segoe UI Semilight"/>
                <a:ea typeface="Segoe UI" pitchFamily="34" charset="0"/>
                <a:cs typeface="Segoe UI" pitchFamily="34" charset="0"/>
              </a:endParaRPr>
            </a:p>
          </p:txBody>
        </p:sp>
        <p:sp>
          <p:nvSpPr>
            <p:cNvPr id="30" name="TextBox 29"/>
            <p:cNvSpPr txBox="1"/>
            <p:nvPr/>
          </p:nvSpPr>
          <p:spPr>
            <a:xfrm>
              <a:off x="779276" y="1940741"/>
              <a:ext cx="3667473" cy="4269602"/>
            </a:xfrm>
            <a:prstGeom prst="rect">
              <a:avLst/>
            </a:prstGeom>
            <a:grpFill/>
            <a:ln>
              <a:noFill/>
            </a:ln>
          </p:spPr>
          <p:txBody>
            <a:bodyPr wrap="square" lIns="134445" tIns="107555" rIns="134445" bIns="107555" rtlCol="0">
              <a:spAutoFit/>
            </a:bodyPr>
            <a:lstStyle/>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Premium Tier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App Service Environments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Hybrid Connections / VPN Support</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Scheduled Backup</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Azure Active Directory Integration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Site Resiliency, HA, and DR</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Web Jobs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Role Base Access Control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Audit / Compliance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Enterprise Migration</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Client Certs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Redis</a:t>
              </a: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 Caching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IP Restrictions/ SSL</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Web Sockets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SQL, MySQL, </a:t>
              </a: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DocDB</a:t>
              </a: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 &amp; Mongo</a:t>
              </a:r>
            </a:p>
          </p:txBody>
        </p:sp>
        <p:sp>
          <p:nvSpPr>
            <p:cNvPr id="31" name="TextBox 30"/>
            <p:cNvSpPr txBox="1"/>
            <p:nvPr/>
          </p:nvSpPr>
          <p:spPr>
            <a:xfrm>
              <a:off x="4720081" y="1940741"/>
              <a:ext cx="3405750" cy="4243954"/>
            </a:xfrm>
            <a:prstGeom prst="rect">
              <a:avLst/>
            </a:prstGeom>
            <a:grpFill/>
            <a:ln>
              <a:noFill/>
            </a:ln>
          </p:spPr>
          <p:txBody>
            <a:bodyPr wrap="square" lIns="134445" tIns="107555" rIns="134445" bIns="107555" rtlCol="0">
              <a:spAutoFit/>
            </a:bodyPr>
            <a:lstStyle/>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Semilight"/>
                  <a:ea typeface="Calibri" panose="020F0502020204030204" pitchFamily="34" charset="0"/>
                  <a:cs typeface="Calibri" panose="020F0502020204030204" pitchFamily="34" charset="0"/>
                </a:rPr>
                <a:t>OS &amp; Framework Patching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Automated Deployment</a:t>
              </a:r>
              <a:b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b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AutoScale</a:t>
              </a: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Built-in Load Balancing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WW Datacenter Coverage</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End Point Monitoring &amp; Alerts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DR Site Support</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WildCard</a:t>
              </a: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 Support</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Dedicated IP address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HTTP Compression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err="1">
                  <a:ln>
                    <a:noFill/>
                  </a:ln>
                  <a:effectLst/>
                  <a:uLnTx/>
                  <a:uFillTx/>
                  <a:latin typeface="Segoe UI"/>
                  <a:ea typeface="Calibri" panose="020F0502020204030204" pitchFamily="34" charset="0"/>
                  <a:cs typeface="Calibri" panose="020F0502020204030204" pitchFamily="34" charset="0"/>
                </a:rPr>
                <a:t>WebJobs</a:t>
              </a: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Premium WordPress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Sticky Sessions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App Service Environment </a:t>
              </a:r>
            </a:p>
            <a:p>
              <a:pPr marL="0" marR="0" lvl="0" indent="0" algn="l" defTabSz="896386" rtl="0" eaLnBrk="1" fontAlgn="auto" latinLnBrk="0" hangingPunct="1">
                <a:lnSpc>
                  <a:spcPct val="100000"/>
                </a:lnSpc>
                <a:spcBef>
                  <a:spcPts val="0"/>
                </a:spcBef>
                <a:spcAft>
                  <a:spcPts val="220"/>
                </a:spcAft>
                <a:buClrTx/>
                <a:buSzTx/>
                <a:buFontTx/>
                <a:buNone/>
                <a:tabLst/>
                <a:defRPr/>
              </a:pP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p:txBody>
        </p:sp>
        <p:sp>
          <p:nvSpPr>
            <p:cNvPr id="32" name="TextBox 31"/>
            <p:cNvSpPr txBox="1"/>
            <p:nvPr/>
          </p:nvSpPr>
          <p:spPr>
            <a:xfrm>
              <a:off x="8195989" y="1940741"/>
              <a:ext cx="3996011" cy="4567119"/>
            </a:xfrm>
            <a:prstGeom prst="rect">
              <a:avLst/>
            </a:prstGeom>
            <a:grpFill/>
            <a:ln>
              <a:noFill/>
            </a:ln>
          </p:spPr>
          <p:txBody>
            <a:bodyPr wrap="square" lIns="134445" tIns="107555" rIns="134445" bIns="107555" rtlCol="0">
              <a:spAutoFit/>
            </a:bodyPr>
            <a:lstStyle/>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Remote Debugging w/ Visual Studio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Site Staging Slots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Traffic Routing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Continuous Integration/Deployment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Git, Visual Studio Online and GitHub</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App &amp; Site Diagnostics</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Site Extensions Gallery </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NET, PHP, Python, Node, Java</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Framework Installer</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Browser-based editing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Auto-Healing</a:t>
              </a:r>
            </a:p>
            <a:p>
              <a:pPr marL="0" marR="0" lvl="0" indent="0" algn="l" defTabSz="896386" rtl="0" eaLnBrk="1" fontAlgn="auto" latinLnBrk="0" hangingPunct="1">
                <a:lnSpc>
                  <a:spcPct val="100000"/>
                </a:lnSpc>
                <a:spcBef>
                  <a:spcPts val="0"/>
                </a:spcBef>
                <a:spcAft>
                  <a:spcPts val="22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Logging and Auditing </a:t>
              </a:r>
            </a:p>
            <a:p>
              <a:pPr marL="0" marR="0" lvl="0" indent="0" algn="l" defTabSz="896386"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Admin-Site</a:t>
              </a:r>
            </a:p>
            <a:p>
              <a:pPr marL="0" marR="0" lvl="0" indent="0" algn="l" defTabSz="896386" rtl="0" eaLnBrk="1" fontAlgn="auto" latinLnBrk="0" hangingPunct="1">
                <a:lnSpc>
                  <a:spcPct val="100000"/>
                </a:lnSpc>
                <a:spcBef>
                  <a:spcPts val="0"/>
                </a:spcBef>
                <a:spcAft>
                  <a:spcPts val="300"/>
                </a:spcAft>
                <a:buClrTx/>
                <a:buSzTx/>
                <a:buFontTx/>
                <a:buNone/>
                <a:tabLst/>
                <a:defRPr/>
              </a:pPr>
              <a:r>
                <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rPr>
                <a:t>Support Site Extension </a:t>
              </a:r>
            </a:p>
            <a:p>
              <a:pPr marL="0" marR="0" lvl="0" indent="0" algn="l" defTabSz="896386" rtl="0" eaLnBrk="1" fontAlgn="auto" latinLnBrk="0" hangingPunct="1">
                <a:lnSpc>
                  <a:spcPct val="100000"/>
                </a:lnSpc>
                <a:spcBef>
                  <a:spcPts val="0"/>
                </a:spcBef>
                <a:spcAft>
                  <a:spcPts val="220"/>
                </a:spcAft>
                <a:buClrTx/>
                <a:buSzTx/>
                <a:buFontTx/>
                <a:buNone/>
                <a:tabLst/>
                <a:defRPr/>
              </a:pP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a:p>
              <a:pPr marL="0" marR="0" lvl="0" indent="0" algn="l" defTabSz="896386" rtl="0" eaLnBrk="1" fontAlgn="auto" latinLnBrk="0" hangingPunct="1">
                <a:lnSpc>
                  <a:spcPct val="100000"/>
                </a:lnSpc>
                <a:spcBef>
                  <a:spcPts val="0"/>
                </a:spcBef>
                <a:spcAft>
                  <a:spcPts val="220"/>
                </a:spcAft>
                <a:buClrTx/>
                <a:buSzTx/>
                <a:buFontTx/>
                <a:buNone/>
                <a:tabLst/>
                <a:defRPr/>
              </a:pPr>
              <a:endParaRPr kumimoji="0" lang="en-US" sz="1600" b="0" i="0" u="none" strike="noStrike" kern="0" cap="none" spc="0" normalizeH="0" baseline="0" noProof="0" dirty="0">
                <a:ln>
                  <a:noFill/>
                </a:ln>
                <a:effectLst/>
                <a:uLnTx/>
                <a:uFillTx/>
                <a:latin typeface="Segoe UI"/>
                <a:ea typeface="Calibri" panose="020F0502020204030204" pitchFamily="34" charset="0"/>
                <a:cs typeface="Calibri" panose="020F0502020204030204" pitchFamily="34" charset="0"/>
              </a:endParaRPr>
            </a:p>
          </p:txBody>
        </p:sp>
        <p:sp>
          <p:nvSpPr>
            <p:cNvPr id="33" name="Rectangle 32"/>
            <p:cNvSpPr/>
            <p:nvPr/>
          </p:nvSpPr>
          <p:spPr>
            <a:xfrm>
              <a:off x="701998" y="1312868"/>
              <a:ext cx="45719" cy="50141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chemeClr val="tx1"/>
                </a:solidFill>
                <a:effectLst/>
                <a:uLnTx/>
                <a:uFillTx/>
                <a:latin typeface="Segoe UI Semilight"/>
                <a:ea typeface="+mn-ea"/>
                <a:cs typeface="+mn-cs"/>
              </a:endParaRPr>
            </a:p>
          </p:txBody>
        </p:sp>
        <p:sp>
          <p:nvSpPr>
            <p:cNvPr id="34" name="Rectangle 33"/>
            <p:cNvSpPr/>
            <p:nvPr/>
          </p:nvSpPr>
          <p:spPr>
            <a:xfrm>
              <a:off x="4606364" y="1312868"/>
              <a:ext cx="45719" cy="50141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chemeClr val="tx1"/>
                </a:solidFill>
                <a:effectLst/>
                <a:uLnTx/>
                <a:uFillTx/>
                <a:latin typeface="Segoe UI Semilight"/>
                <a:ea typeface="+mn-ea"/>
                <a:cs typeface="+mn-cs"/>
              </a:endParaRPr>
            </a:p>
          </p:txBody>
        </p:sp>
        <p:sp>
          <p:nvSpPr>
            <p:cNvPr id="35" name="Rectangle 34"/>
            <p:cNvSpPr/>
            <p:nvPr/>
          </p:nvSpPr>
          <p:spPr>
            <a:xfrm>
              <a:off x="8124932" y="1312869"/>
              <a:ext cx="45719" cy="50141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5" rIns="134445" bIns="107555" numCol="1" spcCol="0" rtlCol="0" fromWordArt="0" anchor="ctr" anchorCtr="0" forceAA="0" compatLnSpc="1">
              <a:prstTxWarp prst="textNoShape">
                <a:avLst/>
              </a:prstTxWarp>
              <a:noAutofit/>
            </a:bodyPr>
            <a:lstStyle/>
            <a:p>
              <a:pPr marL="0" marR="0" lvl="0" indent="0" algn="l" defTabSz="68544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solidFill>
                  <a:schemeClr val="tx1"/>
                </a:soli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18903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B07E68-B751-4A9A-9E87-78E5DD1D1B58}"/>
              </a:ext>
            </a:extLst>
          </p:cNvPr>
          <p:cNvSpPr txBox="1"/>
          <p:nvPr/>
        </p:nvSpPr>
        <p:spPr>
          <a:xfrm>
            <a:off x="342752" y="2267914"/>
            <a:ext cx="2939746" cy="742246"/>
          </a:xfrm>
          <a:prstGeom prst="rect">
            <a:avLst/>
          </a:prstGeom>
          <a:noFill/>
        </p:spPr>
        <p:txBody>
          <a:bodyPr wrap="square" lIns="0" rtlCol="0">
            <a:spAutoFit/>
          </a:bodyPr>
          <a:lstStyle/>
          <a:p>
            <a:pPr defTabSz="448193">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Branded</a:t>
            </a:r>
            <a:br>
              <a:rPr lang="en-US" sz="2353" dirty="0">
                <a:solidFill>
                  <a:srgbClr val="0078D7"/>
                </a:solidFill>
                <a:latin typeface="Segoe UI Semilight" panose="020B0402040204020203" pitchFamily="34" charset="0"/>
                <a:cs typeface="Segoe UI Semilight" panose="020B0402040204020203" pitchFamily="34" charset="0"/>
              </a:rPr>
            </a:br>
            <a:r>
              <a:rPr lang="en-US" sz="2353" dirty="0">
                <a:solidFill>
                  <a:srgbClr val="0078D7"/>
                </a:solidFill>
                <a:latin typeface="Segoe UI Semilight" panose="020B0402040204020203" pitchFamily="34" charset="0"/>
                <a:cs typeface="Segoe UI Semilight" panose="020B0402040204020203" pitchFamily="34" charset="0"/>
              </a:rPr>
              <a:t>website</a:t>
            </a:r>
          </a:p>
        </p:txBody>
      </p:sp>
      <p:sp>
        <p:nvSpPr>
          <p:cNvPr id="5" name="Rectangle 4">
            <a:extLst>
              <a:ext uri="{FF2B5EF4-FFF2-40B4-BE49-F238E27FC236}">
                <a16:creationId xmlns:a16="http://schemas.microsoft.com/office/drawing/2014/main" id="{C463113E-17C9-4D96-A52F-82D35B7199B5}"/>
              </a:ext>
            </a:extLst>
          </p:cNvPr>
          <p:cNvSpPr/>
          <p:nvPr/>
        </p:nvSpPr>
        <p:spPr>
          <a:xfrm>
            <a:off x="342753" y="2941603"/>
            <a:ext cx="2148782" cy="416383"/>
          </a:xfrm>
          <a:prstGeom prst="rect">
            <a:avLst/>
          </a:prstGeom>
        </p:spPr>
        <p:txBody>
          <a:bodyPr wrap="square" lIns="0">
            <a:spAutoFit/>
          </a:bodyPr>
          <a:lstStyle/>
          <a:p>
            <a:pP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with personalized experience and mobile notifications</a:t>
            </a:r>
          </a:p>
        </p:txBody>
      </p:sp>
      <p:cxnSp>
        <p:nvCxnSpPr>
          <p:cNvPr id="6" name="Straight Connector 5">
            <a:extLst>
              <a:ext uri="{FF2B5EF4-FFF2-40B4-BE49-F238E27FC236}">
                <a16:creationId xmlns:a16="http://schemas.microsoft.com/office/drawing/2014/main" id="{EAADB6D5-98B9-435C-8901-3E2491FFC2DC}"/>
              </a:ext>
            </a:extLst>
          </p:cNvPr>
          <p:cNvCxnSpPr>
            <a:cxnSpLocks/>
          </p:cNvCxnSpPr>
          <p:nvPr/>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F784053-C860-4A97-9969-48AE62526381}"/>
              </a:ext>
            </a:extLst>
          </p:cNvPr>
          <p:cNvGrpSpPr/>
          <p:nvPr/>
        </p:nvGrpSpPr>
        <p:grpSpPr>
          <a:xfrm>
            <a:off x="3598884" y="1164879"/>
            <a:ext cx="8187724" cy="4528243"/>
            <a:chOff x="3334867" y="995083"/>
            <a:chExt cx="9009533" cy="4982747"/>
          </a:xfrm>
        </p:grpSpPr>
        <p:grpSp>
          <p:nvGrpSpPr>
            <p:cNvPr id="2060" name="Group 2059">
              <a:extLst>
                <a:ext uri="{FF2B5EF4-FFF2-40B4-BE49-F238E27FC236}">
                  <a16:creationId xmlns:a16="http://schemas.microsoft.com/office/drawing/2014/main" id="{6BB4F553-C6CC-4ADB-A621-96514406BDD5}"/>
                </a:ext>
              </a:extLst>
            </p:cNvPr>
            <p:cNvGrpSpPr/>
            <p:nvPr/>
          </p:nvGrpSpPr>
          <p:grpSpPr>
            <a:xfrm>
              <a:off x="3334867" y="1540342"/>
              <a:ext cx="1107519" cy="3913840"/>
              <a:chOff x="3724830" y="1668462"/>
              <a:chExt cx="1107519" cy="3913840"/>
            </a:xfrm>
          </p:grpSpPr>
          <p:sp>
            <p:nvSpPr>
              <p:cNvPr id="7" name="Rectangle 6">
                <a:extLst>
                  <a:ext uri="{FF2B5EF4-FFF2-40B4-BE49-F238E27FC236}">
                    <a16:creationId xmlns:a16="http://schemas.microsoft.com/office/drawing/2014/main" id="{E33CBF5C-6A86-4A74-ADBF-DC6BFDA76D77}"/>
                  </a:ext>
                </a:extLst>
              </p:cNvPr>
              <p:cNvSpPr/>
              <p:nvPr/>
            </p:nvSpPr>
            <p:spPr>
              <a:xfrm>
                <a:off x="3724830" y="1668462"/>
                <a:ext cx="1107519" cy="391384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grpSp>
            <p:nvGrpSpPr>
              <p:cNvPr id="21" name="Group 20">
                <a:extLst>
                  <a:ext uri="{FF2B5EF4-FFF2-40B4-BE49-F238E27FC236}">
                    <a16:creationId xmlns:a16="http://schemas.microsoft.com/office/drawing/2014/main" id="{E673F148-208E-499A-8142-085C12B98215}"/>
                  </a:ext>
                </a:extLst>
              </p:cNvPr>
              <p:cNvGrpSpPr/>
              <p:nvPr/>
            </p:nvGrpSpPr>
            <p:grpSpPr>
              <a:xfrm>
                <a:off x="3800397" y="1824322"/>
                <a:ext cx="956386" cy="819522"/>
                <a:chOff x="5109610" y="1837022"/>
                <a:chExt cx="956386" cy="819522"/>
              </a:xfrm>
            </p:grpSpPr>
            <p:pic>
              <p:nvPicPr>
                <p:cNvPr id="11" name="Picture 10">
                  <a:extLst>
                    <a:ext uri="{FF2B5EF4-FFF2-40B4-BE49-F238E27FC236}">
                      <a16:creationId xmlns:a16="http://schemas.microsoft.com/office/drawing/2014/main" id="{5D2ED09A-9022-4537-BE0D-BDE9229E4000}"/>
                    </a:ext>
                  </a:extLst>
                </p:cNvPr>
                <p:cNvPicPr>
                  <a:picLocks noChangeAspect="1"/>
                </p:cNvPicPr>
                <p:nvPr/>
              </p:nvPicPr>
              <p:blipFill>
                <a:blip r:embed="rId2"/>
                <a:stretch>
                  <a:fillRect/>
                </a:stretch>
              </p:blipFill>
              <p:spPr>
                <a:xfrm>
                  <a:off x="5380296" y="1837022"/>
                  <a:ext cx="415012" cy="359540"/>
                </a:xfrm>
                <a:prstGeom prst="rect">
                  <a:avLst/>
                </a:prstGeom>
              </p:spPr>
            </p:pic>
            <p:sp>
              <p:nvSpPr>
                <p:cNvPr id="14" name="Rectangle 13">
                  <a:extLst>
                    <a:ext uri="{FF2B5EF4-FFF2-40B4-BE49-F238E27FC236}">
                      <a16:creationId xmlns:a16="http://schemas.microsoft.com/office/drawing/2014/main" id="{FE9D7E27-16F5-484B-A96F-5DD27952EE6E}"/>
                    </a:ext>
                  </a:extLst>
                </p:cNvPr>
                <p:cNvSpPr/>
                <p:nvPr/>
              </p:nvSpPr>
              <p:spPr>
                <a:xfrm>
                  <a:off x="5109610" y="2196520"/>
                  <a:ext cx="956386"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Customer </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browser</a:t>
                  </a:r>
                </a:p>
              </p:txBody>
            </p:sp>
          </p:grpSp>
          <p:grpSp>
            <p:nvGrpSpPr>
              <p:cNvPr id="20" name="Group 19">
                <a:extLst>
                  <a:ext uri="{FF2B5EF4-FFF2-40B4-BE49-F238E27FC236}">
                    <a16:creationId xmlns:a16="http://schemas.microsoft.com/office/drawing/2014/main" id="{7EB83D23-79A7-4A2B-9F27-9753598651B4}"/>
                  </a:ext>
                </a:extLst>
              </p:cNvPr>
              <p:cNvGrpSpPr/>
              <p:nvPr/>
            </p:nvGrpSpPr>
            <p:grpSpPr>
              <a:xfrm>
                <a:off x="3774820" y="2749403"/>
                <a:ext cx="1007540" cy="837430"/>
                <a:chOff x="5294356" y="2745841"/>
                <a:chExt cx="1007540" cy="837430"/>
              </a:xfrm>
            </p:grpSpPr>
            <p:pic>
              <p:nvPicPr>
                <p:cNvPr id="13" name="Picture 6" descr="Image result for xbox logo">
                  <a:extLst>
                    <a:ext uri="{FF2B5EF4-FFF2-40B4-BE49-F238E27FC236}">
                      <a16:creationId xmlns:a16="http://schemas.microsoft.com/office/drawing/2014/main" id="{18CDA97D-D4D7-4467-A7B8-9EA75D94AB5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08597" y="2745841"/>
                  <a:ext cx="379057" cy="37905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EDA2B55-94D9-420C-B541-51560C25E037}"/>
                    </a:ext>
                  </a:extLst>
                </p:cNvPr>
                <p:cNvSpPr/>
                <p:nvPr/>
              </p:nvSpPr>
              <p:spPr>
                <a:xfrm>
                  <a:off x="5294356" y="3123246"/>
                  <a:ext cx="1007540" cy="460025"/>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Xbox TV</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integration</a:t>
                  </a:r>
                </a:p>
              </p:txBody>
            </p:sp>
          </p:grpSp>
          <p:grpSp>
            <p:nvGrpSpPr>
              <p:cNvPr id="19" name="Group 18">
                <a:extLst>
                  <a:ext uri="{FF2B5EF4-FFF2-40B4-BE49-F238E27FC236}">
                    <a16:creationId xmlns:a16="http://schemas.microsoft.com/office/drawing/2014/main" id="{B9A74B23-3CEE-4E46-9AB4-5F4EF618816B}"/>
                  </a:ext>
                </a:extLst>
              </p:cNvPr>
              <p:cNvGrpSpPr/>
              <p:nvPr/>
            </p:nvGrpSpPr>
            <p:grpSpPr>
              <a:xfrm>
                <a:off x="3774820" y="3692391"/>
                <a:ext cx="1007540" cy="843899"/>
                <a:chOff x="5374907" y="3494647"/>
                <a:chExt cx="1007540" cy="843899"/>
              </a:xfrm>
            </p:grpSpPr>
            <p:pic>
              <p:nvPicPr>
                <p:cNvPr id="12" name="Picture 4" descr="Image result for facebook logo">
                  <a:extLst>
                    <a:ext uri="{FF2B5EF4-FFF2-40B4-BE49-F238E27FC236}">
                      <a16:creationId xmlns:a16="http://schemas.microsoft.com/office/drawing/2014/main" id="{1290E77A-AA04-4C62-9633-B01B3424EA2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689148" y="3494647"/>
                  <a:ext cx="379057" cy="37905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F5938EA-E28A-4266-AE40-6CFB36537B9A}"/>
                    </a:ext>
                  </a:extLst>
                </p:cNvPr>
                <p:cNvSpPr/>
                <p:nvPr/>
              </p:nvSpPr>
              <p:spPr>
                <a:xfrm>
                  <a:off x="5374907" y="3878522"/>
                  <a:ext cx="1007540"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Bot</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integration</a:t>
                  </a:r>
                </a:p>
              </p:txBody>
            </p:sp>
          </p:grpSp>
          <p:grpSp>
            <p:nvGrpSpPr>
              <p:cNvPr id="22" name="Group 21">
                <a:extLst>
                  <a:ext uri="{FF2B5EF4-FFF2-40B4-BE49-F238E27FC236}">
                    <a16:creationId xmlns:a16="http://schemas.microsoft.com/office/drawing/2014/main" id="{91A671B7-9027-4D17-8F7D-49A0233AB3EC}"/>
                  </a:ext>
                </a:extLst>
              </p:cNvPr>
              <p:cNvGrpSpPr/>
              <p:nvPr/>
            </p:nvGrpSpPr>
            <p:grpSpPr>
              <a:xfrm>
                <a:off x="3823328" y="4641850"/>
                <a:ext cx="910525" cy="916269"/>
                <a:chOff x="3823328" y="4641850"/>
                <a:chExt cx="910525" cy="916269"/>
              </a:xfrm>
            </p:grpSpPr>
            <p:pic>
              <p:nvPicPr>
                <p:cNvPr id="10" name="Picture 4" descr="Image result for xamarin logo site:microsoft.com">
                  <a:extLst>
                    <a:ext uri="{FF2B5EF4-FFF2-40B4-BE49-F238E27FC236}">
                      <a16:creationId xmlns:a16="http://schemas.microsoft.com/office/drawing/2014/main" id="{A61A5DD6-25CE-4AC8-A5D5-9BCB98CCB4F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976046" y="4641850"/>
                  <a:ext cx="605086" cy="46355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C1140C14-9368-4BC3-B5F8-4FAFF3DA15D3}"/>
                    </a:ext>
                  </a:extLst>
                </p:cNvPr>
                <p:cNvSpPr/>
                <p:nvPr/>
              </p:nvSpPr>
              <p:spPr>
                <a:xfrm>
                  <a:off x="3823328" y="5098095"/>
                  <a:ext cx="910525"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Customer</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mobile</a:t>
                  </a:r>
                </a:p>
              </p:txBody>
            </p:sp>
          </p:grpSp>
        </p:grpSp>
        <p:sp>
          <p:nvSpPr>
            <p:cNvPr id="86" name="Rectangle 85">
              <a:extLst>
                <a:ext uri="{FF2B5EF4-FFF2-40B4-BE49-F238E27FC236}">
                  <a16:creationId xmlns:a16="http://schemas.microsoft.com/office/drawing/2014/main" id="{8F4E88FA-5ADF-4574-8257-131BCFA933EB}"/>
                </a:ext>
              </a:extLst>
            </p:cNvPr>
            <p:cNvSpPr/>
            <p:nvPr/>
          </p:nvSpPr>
          <p:spPr>
            <a:xfrm>
              <a:off x="6695181" y="2941869"/>
              <a:ext cx="4572700" cy="178308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cxnSp>
          <p:nvCxnSpPr>
            <p:cNvPr id="244" name="Connector: Elbow 243">
              <a:extLst>
                <a:ext uri="{FF2B5EF4-FFF2-40B4-BE49-F238E27FC236}">
                  <a16:creationId xmlns:a16="http://schemas.microsoft.com/office/drawing/2014/main" id="{FB00F2BC-B300-466A-A272-797AEB9B2DD6}"/>
                </a:ext>
              </a:extLst>
            </p:cNvPr>
            <p:cNvCxnSpPr>
              <a:cxnSpLocks/>
            </p:cNvCxnSpPr>
            <p:nvPr/>
          </p:nvCxnSpPr>
          <p:spPr>
            <a:xfrm flipV="1">
              <a:off x="4208909" y="4441371"/>
              <a:ext cx="2734492" cy="310190"/>
            </a:xfrm>
            <a:prstGeom prst="bentConnector3">
              <a:avLst>
                <a:gd name="adj1" fmla="val 14013"/>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D1C79251-EDF3-4DD0-B18F-1448AA47058C}"/>
                </a:ext>
              </a:extLst>
            </p:cNvPr>
            <p:cNvSpPr/>
            <p:nvPr/>
          </p:nvSpPr>
          <p:spPr>
            <a:xfrm>
              <a:off x="5029200" y="995083"/>
              <a:ext cx="7315200" cy="3899646"/>
            </a:xfrm>
            <a:prstGeom prst="rect">
              <a:avLst/>
            </a:pr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sp>
          <p:nvSpPr>
            <p:cNvPr id="228" name="Rectangle 227">
              <a:extLst>
                <a:ext uri="{FF2B5EF4-FFF2-40B4-BE49-F238E27FC236}">
                  <a16:creationId xmlns:a16="http://schemas.microsoft.com/office/drawing/2014/main" id="{6125CD55-E05D-43EC-B4C3-12FCD9B7E411}"/>
                </a:ext>
              </a:extLst>
            </p:cNvPr>
            <p:cNvSpPr/>
            <p:nvPr/>
          </p:nvSpPr>
          <p:spPr>
            <a:xfrm>
              <a:off x="5146766" y="4815840"/>
              <a:ext cx="1593668" cy="139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sp>
          <p:nvSpPr>
            <p:cNvPr id="230" name="Rectangle 229">
              <a:extLst>
                <a:ext uri="{FF2B5EF4-FFF2-40B4-BE49-F238E27FC236}">
                  <a16:creationId xmlns:a16="http://schemas.microsoft.com/office/drawing/2014/main" id="{65DDE784-C8EC-49A4-AAB7-3598AC9ED15E}"/>
                </a:ext>
              </a:extLst>
            </p:cNvPr>
            <p:cNvSpPr/>
            <p:nvPr/>
          </p:nvSpPr>
          <p:spPr>
            <a:xfrm>
              <a:off x="4763588" y="2917372"/>
              <a:ext cx="548640" cy="801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sp>
          <p:nvSpPr>
            <p:cNvPr id="227" name="Rectangle 226">
              <a:extLst>
                <a:ext uri="{FF2B5EF4-FFF2-40B4-BE49-F238E27FC236}">
                  <a16:creationId xmlns:a16="http://schemas.microsoft.com/office/drawing/2014/main" id="{4EADDA43-EE9F-4A9E-9755-16B941DDFED4}"/>
                </a:ext>
              </a:extLst>
            </p:cNvPr>
            <p:cNvSpPr/>
            <p:nvPr/>
          </p:nvSpPr>
          <p:spPr>
            <a:xfrm>
              <a:off x="4754880" y="4127863"/>
              <a:ext cx="566057" cy="879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58" name="Group 57">
              <a:extLst>
                <a:ext uri="{FF2B5EF4-FFF2-40B4-BE49-F238E27FC236}">
                  <a16:creationId xmlns:a16="http://schemas.microsoft.com/office/drawing/2014/main" id="{79FC4A65-D583-424A-A8EC-977537C7425B}"/>
                </a:ext>
              </a:extLst>
            </p:cNvPr>
            <p:cNvGrpSpPr/>
            <p:nvPr/>
          </p:nvGrpSpPr>
          <p:grpSpPr>
            <a:xfrm>
              <a:off x="5616507" y="1105755"/>
              <a:ext cx="1785308" cy="1595438"/>
              <a:chOff x="5448641" y="1668463"/>
              <a:chExt cx="1785308" cy="1595438"/>
            </a:xfrm>
          </p:grpSpPr>
          <p:sp>
            <p:nvSpPr>
              <p:cNvPr id="26" name="Rectangle 25">
                <a:extLst>
                  <a:ext uri="{FF2B5EF4-FFF2-40B4-BE49-F238E27FC236}">
                    <a16:creationId xmlns:a16="http://schemas.microsoft.com/office/drawing/2014/main" id="{5ED20C86-C110-4E21-AE90-1D6DEFB76625}"/>
                  </a:ext>
                </a:extLst>
              </p:cNvPr>
              <p:cNvSpPr/>
              <p:nvPr/>
            </p:nvSpPr>
            <p:spPr>
              <a:xfrm>
                <a:off x="5472386" y="1668463"/>
                <a:ext cx="1595438" cy="1595438"/>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53" name="Group 52">
                <a:extLst>
                  <a:ext uri="{FF2B5EF4-FFF2-40B4-BE49-F238E27FC236}">
                    <a16:creationId xmlns:a16="http://schemas.microsoft.com/office/drawing/2014/main" id="{9D84072F-8C9F-4BC3-B277-59CA1028B14D}"/>
                  </a:ext>
                </a:extLst>
              </p:cNvPr>
              <p:cNvGrpSpPr/>
              <p:nvPr/>
            </p:nvGrpSpPr>
            <p:grpSpPr>
              <a:xfrm>
                <a:off x="5448641" y="1816920"/>
                <a:ext cx="878926" cy="831203"/>
                <a:chOff x="5448641" y="2013770"/>
                <a:chExt cx="878926" cy="831203"/>
              </a:xfrm>
            </p:grpSpPr>
            <p:pic>
              <p:nvPicPr>
                <p:cNvPr id="41" name="Picture 40">
                  <a:extLst>
                    <a:ext uri="{FF2B5EF4-FFF2-40B4-BE49-F238E27FC236}">
                      <a16:creationId xmlns:a16="http://schemas.microsoft.com/office/drawing/2014/main" id="{FB337060-2186-4547-9537-DAE4DA3B9F15}"/>
                    </a:ext>
                  </a:extLst>
                </p:cNvPr>
                <p:cNvPicPr>
                  <a:picLocks noChangeAspect="1"/>
                </p:cNvPicPr>
                <p:nvPr/>
              </p:nvPicPr>
              <p:blipFill>
                <a:blip r:embed="rId6"/>
                <a:stretch>
                  <a:fillRect/>
                </a:stretch>
              </p:blipFill>
              <p:spPr>
                <a:xfrm>
                  <a:off x="5702437" y="2013770"/>
                  <a:ext cx="371334" cy="371621"/>
                </a:xfrm>
                <a:prstGeom prst="rect">
                  <a:avLst/>
                </a:prstGeom>
              </p:spPr>
            </p:pic>
            <p:sp>
              <p:nvSpPr>
                <p:cNvPr id="42" name="TextBox 41">
                  <a:extLst>
                    <a:ext uri="{FF2B5EF4-FFF2-40B4-BE49-F238E27FC236}">
                      <a16:creationId xmlns:a16="http://schemas.microsoft.com/office/drawing/2014/main" id="{85FECECA-6C6D-4254-8529-9A2A0EEA2CB1}"/>
                    </a:ext>
                  </a:extLst>
                </p:cNvPr>
                <p:cNvSpPr txBox="1"/>
                <p:nvPr/>
              </p:nvSpPr>
              <p:spPr>
                <a:xfrm>
                  <a:off x="5448641" y="2384948"/>
                  <a:ext cx="878926" cy="460025"/>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App Service</a:t>
                  </a:r>
                </a:p>
              </p:txBody>
            </p:sp>
          </p:grpSp>
          <p:grpSp>
            <p:nvGrpSpPr>
              <p:cNvPr id="54" name="Group 53">
                <a:extLst>
                  <a:ext uri="{FF2B5EF4-FFF2-40B4-BE49-F238E27FC236}">
                    <a16:creationId xmlns:a16="http://schemas.microsoft.com/office/drawing/2014/main" id="{044F9F9A-E270-4AFF-B86C-B08C11BFE9EA}"/>
                  </a:ext>
                </a:extLst>
              </p:cNvPr>
              <p:cNvGrpSpPr/>
              <p:nvPr/>
            </p:nvGrpSpPr>
            <p:grpSpPr>
              <a:xfrm>
                <a:off x="6073326" y="1819422"/>
                <a:ext cx="1160623" cy="828986"/>
                <a:chOff x="6384476" y="2009922"/>
                <a:chExt cx="1160623" cy="828986"/>
              </a:xfrm>
            </p:grpSpPr>
            <p:sp>
              <p:nvSpPr>
                <p:cNvPr id="44" name="TextBox 43">
                  <a:extLst>
                    <a:ext uri="{FF2B5EF4-FFF2-40B4-BE49-F238E27FC236}">
                      <a16:creationId xmlns:a16="http://schemas.microsoft.com/office/drawing/2014/main" id="{82516ED5-4940-4A24-B45D-68F275589144}"/>
                    </a:ext>
                  </a:extLst>
                </p:cNvPr>
                <p:cNvSpPr txBox="1"/>
                <p:nvPr/>
              </p:nvSpPr>
              <p:spPr>
                <a:xfrm>
                  <a:off x="6384476" y="2378883"/>
                  <a:ext cx="1160623" cy="460025"/>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Media services</a:t>
                  </a:r>
                </a:p>
              </p:txBody>
            </p:sp>
            <p:pic>
              <p:nvPicPr>
                <p:cNvPr id="45" name="Picture 44">
                  <a:extLst>
                    <a:ext uri="{FF2B5EF4-FFF2-40B4-BE49-F238E27FC236}">
                      <a16:creationId xmlns:a16="http://schemas.microsoft.com/office/drawing/2014/main" id="{E6E77948-A099-4633-8344-7F116CB05177}"/>
                    </a:ext>
                  </a:extLst>
                </p:cNvPr>
                <p:cNvPicPr>
                  <a:picLocks noChangeAspect="1"/>
                </p:cNvPicPr>
                <p:nvPr/>
              </p:nvPicPr>
              <p:blipFill>
                <a:blip r:embed="rId7"/>
                <a:stretch>
                  <a:fillRect/>
                </a:stretch>
              </p:blipFill>
              <p:spPr>
                <a:xfrm>
                  <a:off x="6803694" y="2009922"/>
                  <a:ext cx="322187" cy="371620"/>
                </a:xfrm>
                <a:prstGeom prst="rect">
                  <a:avLst/>
                </a:prstGeom>
              </p:spPr>
            </p:pic>
          </p:grpSp>
          <p:grpSp>
            <p:nvGrpSpPr>
              <p:cNvPr id="57" name="Group 56">
                <a:extLst>
                  <a:ext uri="{FF2B5EF4-FFF2-40B4-BE49-F238E27FC236}">
                    <a16:creationId xmlns:a16="http://schemas.microsoft.com/office/drawing/2014/main" id="{1C4ACBB2-FF54-4CD7-BB41-30BB60CBF365}"/>
                  </a:ext>
                </a:extLst>
              </p:cNvPr>
              <p:cNvGrpSpPr/>
              <p:nvPr/>
            </p:nvGrpSpPr>
            <p:grpSpPr>
              <a:xfrm>
                <a:off x="5830642" y="2623310"/>
                <a:ext cx="878926" cy="631413"/>
                <a:chOff x="5952448" y="2851910"/>
                <a:chExt cx="878926" cy="631413"/>
              </a:xfrm>
            </p:grpSpPr>
            <p:pic>
              <p:nvPicPr>
                <p:cNvPr id="39" name="Graphic 38">
                  <a:extLst>
                    <a:ext uri="{FF2B5EF4-FFF2-40B4-BE49-F238E27FC236}">
                      <a16:creationId xmlns:a16="http://schemas.microsoft.com/office/drawing/2014/main" id="{6EC1BC41-3C70-4B97-A65C-59635EA9C1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21511" y="2851910"/>
                  <a:ext cx="340800" cy="340800"/>
                </a:xfrm>
                <a:prstGeom prst="rect">
                  <a:avLst/>
                </a:prstGeom>
              </p:spPr>
            </p:pic>
            <p:sp>
              <p:nvSpPr>
                <p:cNvPr id="46" name="TextBox 45">
                  <a:extLst>
                    <a:ext uri="{FF2B5EF4-FFF2-40B4-BE49-F238E27FC236}">
                      <a16:creationId xmlns:a16="http://schemas.microsoft.com/office/drawing/2014/main" id="{08FAB308-807D-457D-B4E7-EC3103043BE6}"/>
                    </a:ext>
                  </a:extLst>
                </p:cNvPr>
                <p:cNvSpPr txBox="1"/>
                <p:nvPr/>
              </p:nvSpPr>
              <p:spPr>
                <a:xfrm>
                  <a:off x="5952448" y="3202511"/>
                  <a:ext cx="878926" cy="280812"/>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CMS</a:t>
                  </a:r>
                </a:p>
              </p:txBody>
            </p:sp>
          </p:grpSp>
        </p:grpSp>
        <p:cxnSp>
          <p:nvCxnSpPr>
            <p:cNvPr id="229" name="Connector: Elbow 228">
              <a:extLst>
                <a:ext uri="{FF2B5EF4-FFF2-40B4-BE49-F238E27FC236}">
                  <a16:creationId xmlns:a16="http://schemas.microsoft.com/office/drawing/2014/main" id="{46E00C91-8F26-4990-839F-37C8F049677C}"/>
                </a:ext>
              </a:extLst>
            </p:cNvPr>
            <p:cNvCxnSpPr>
              <a:cxnSpLocks/>
            </p:cNvCxnSpPr>
            <p:nvPr/>
          </p:nvCxnSpPr>
          <p:spPr>
            <a:xfrm flipV="1">
              <a:off x="4205656" y="1458301"/>
              <a:ext cx="1590260" cy="390760"/>
            </a:xfrm>
            <a:prstGeom prst="bentConnector3">
              <a:avLst>
                <a:gd name="adj1" fmla="val 72949"/>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078" name="Rectangle 2077">
              <a:extLst>
                <a:ext uri="{FF2B5EF4-FFF2-40B4-BE49-F238E27FC236}">
                  <a16:creationId xmlns:a16="http://schemas.microsoft.com/office/drawing/2014/main" id="{A050997B-5CEB-480F-A34B-B5EE4EF4CD53}"/>
                </a:ext>
              </a:extLst>
            </p:cNvPr>
            <p:cNvSpPr/>
            <p:nvPr/>
          </p:nvSpPr>
          <p:spPr>
            <a:xfrm>
              <a:off x="4754295" y="1693627"/>
              <a:ext cx="564542" cy="614143"/>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184" name="Group 183">
              <a:extLst>
                <a:ext uri="{FF2B5EF4-FFF2-40B4-BE49-F238E27FC236}">
                  <a16:creationId xmlns:a16="http://schemas.microsoft.com/office/drawing/2014/main" id="{CE2EF79D-CE8C-4FBA-AC16-C68C52C1D8F8}"/>
                </a:ext>
              </a:extLst>
            </p:cNvPr>
            <p:cNvGrpSpPr/>
            <p:nvPr/>
          </p:nvGrpSpPr>
          <p:grpSpPr>
            <a:xfrm>
              <a:off x="11215714" y="2086684"/>
              <a:ext cx="974170" cy="985020"/>
              <a:chOff x="10435786" y="2860349"/>
              <a:chExt cx="974170" cy="985020"/>
            </a:xfrm>
          </p:grpSpPr>
          <p:sp>
            <p:nvSpPr>
              <p:cNvPr id="180" name="Rectangle 179">
                <a:extLst>
                  <a:ext uri="{FF2B5EF4-FFF2-40B4-BE49-F238E27FC236}">
                    <a16:creationId xmlns:a16="http://schemas.microsoft.com/office/drawing/2014/main" id="{3733D02A-1380-42A4-9451-266355B84175}"/>
                  </a:ext>
                </a:extLst>
              </p:cNvPr>
              <p:cNvSpPr/>
              <p:nvPr/>
            </p:nvSpPr>
            <p:spPr>
              <a:xfrm>
                <a:off x="10435786" y="2860349"/>
                <a:ext cx="974170" cy="97417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sp>
            <p:nvSpPr>
              <p:cNvPr id="183" name="Rectangle 182">
                <a:extLst>
                  <a:ext uri="{FF2B5EF4-FFF2-40B4-BE49-F238E27FC236}">
                    <a16:creationId xmlns:a16="http://schemas.microsoft.com/office/drawing/2014/main" id="{E1AA0B77-AFC5-461C-9ACA-1B26F324EAB0}"/>
                  </a:ext>
                </a:extLst>
              </p:cNvPr>
              <p:cNvSpPr/>
              <p:nvPr/>
            </p:nvSpPr>
            <p:spPr>
              <a:xfrm>
                <a:off x="10570799" y="3385345"/>
                <a:ext cx="704148"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Power </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BI</a:t>
                </a:r>
              </a:p>
            </p:txBody>
          </p:sp>
          <p:pic>
            <p:nvPicPr>
              <p:cNvPr id="2050" name="Picture 2" descr="Image result for power bi logo png">
                <a:extLst>
                  <a:ext uri="{FF2B5EF4-FFF2-40B4-BE49-F238E27FC236}">
                    <a16:creationId xmlns:a16="http://schemas.microsoft.com/office/drawing/2014/main" id="{6717A4CB-5305-4CBE-A5E0-BECFCC90A62B}"/>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709521" y="2940049"/>
                <a:ext cx="426700" cy="463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7" name="Group 156">
              <a:extLst>
                <a:ext uri="{FF2B5EF4-FFF2-40B4-BE49-F238E27FC236}">
                  <a16:creationId xmlns:a16="http://schemas.microsoft.com/office/drawing/2014/main" id="{8BA9D44C-F02E-4C79-8C8B-1EBF016D9817}"/>
                </a:ext>
              </a:extLst>
            </p:cNvPr>
            <p:cNvGrpSpPr/>
            <p:nvPr/>
          </p:nvGrpSpPr>
          <p:grpSpPr>
            <a:xfrm>
              <a:off x="7354249" y="1119686"/>
              <a:ext cx="3913632" cy="978408"/>
              <a:chOff x="7255430" y="678435"/>
              <a:chExt cx="3913632" cy="978408"/>
            </a:xfrm>
          </p:grpSpPr>
          <p:sp>
            <p:nvSpPr>
              <p:cNvPr id="133" name="Rectangle 132">
                <a:extLst>
                  <a:ext uri="{FF2B5EF4-FFF2-40B4-BE49-F238E27FC236}">
                    <a16:creationId xmlns:a16="http://schemas.microsoft.com/office/drawing/2014/main" id="{7CFFC461-B7FA-44D1-B3EC-CC1970E6AFF9}"/>
                  </a:ext>
                </a:extLst>
              </p:cNvPr>
              <p:cNvSpPr/>
              <p:nvPr/>
            </p:nvSpPr>
            <p:spPr>
              <a:xfrm>
                <a:off x="7255430" y="678435"/>
                <a:ext cx="3913632" cy="978408"/>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grpSp>
            <p:nvGrpSpPr>
              <p:cNvPr id="156" name="Group 155">
                <a:extLst>
                  <a:ext uri="{FF2B5EF4-FFF2-40B4-BE49-F238E27FC236}">
                    <a16:creationId xmlns:a16="http://schemas.microsoft.com/office/drawing/2014/main" id="{A70A4681-F840-4E58-81F1-536EF89F8991}"/>
                  </a:ext>
                </a:extLst>
              </p:cNvPr>
              <p:cNvGrpSpPr/>
              <p:nvPr/>
            </p:nvGrpSpPr>
            <p:grpSpPr>
              <a:xfrm>
                <a:off x="7299742" y="780736"/>
                <a:ext cx="966970" cy="696649"/>
                <a:chOff x="7299742" y="780736"/>
                <a:chExt cx="966970" cy="696649"/>
              </a:xfrm>
            </p:grpSpPr>
            <p:sp>
              <p:nvSpPr>
                <p:cNvPr id="139" name="TextBox 138">
                  <a:extLst>
                    <a:ext uri="{FF2B5EF4-FFF2-40B4-BE49-F238E27FC236}">
                      <a16:creationId xmlns:a16="http://schemas.microsoft.com/office/drawing/2014/main" id="{5AB78F32-82AC-4599-AA5A-AF7AA921F5D0}"/>
                    </a:ext>
                  </a:extLst>
                </p:cNvPr>
                <p:cNvSpPr txBox="1"/>
                <p:nvPr/>
              </p:nvSpPr>
              <p:spPr>
                <a:xfrm>
                  <a:off x="7299742" y="1196572"/>
                  <a:ext cx="966970" cy="280813"/>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Structured</a:t>
                  </a:r>
                </a:p>
              </p:txBody>
            </p:sp>
            <p:pic>
              <p:nvPicPr>
                <p:cNvPr id="149" name="Picture 148">
                  <a:extLst>
                    <a:ext uri="{FF2B5EF4-FFF2-40B4-BE49-F238E27FC236}">
                      <a16:creationId xmlns:a16="http://schemas.microsoft.com/office/drawing/2014/main" id="{217BE55E-F642-4BAD-A302-AF631612A164}"/>
                    </a:ext>
                  </a:extLst>
                </p:cNvPr>
                <p:cNvPicPr>
                  <a:picLocks noChangeAspect="1"/>
                </p:cNvPicPr>
                <p:nvPr/>
              </p:nvPicPr>
              <p:blipFill>
                <a:blip r:embed="rId11"/>
                <a:stretch>
                  <a:fillRect/>
                </a:stretch>
              </p:blipFill>
              <p:spPr>
                <a:xfrm>
                  <a:off x="7625226" y="780736"/>
                  <a:ext cx="316000" cy="415456"/>
                </a:xfrm>
                <a:prstGeom prst="rect">
                  <a:avLst/>
                </a:prstGeom>
              </p:spPr>
            </p:pic>
          </p:grpSp>
          <p:grpSp>
            <p:nvGrpSpPr>
              <p:cNvPr id="154" name="Group 153">
                <a:extLst>
                  <a:ext uri="{FF2B5EF4-FFF2-40B4-BE49-F238E27FC236}">
                    <a16:creationId xmlns:a16="http://schemas.microsoft.com/office/drawing/2014/main" id="{A43BD841-08BC-4379-A258-EDB917843F50}"/>
                  </a:ext>
                </a:extLst>
              </p:cNvPr>
              <p:cNvGrpSpPr/>
              <p:nvPr/>
            </p:nvGrpSpPr>
            <p:grpSpPr>
              <a:xfrm>
                <a:off x="10349357" y="783389"/>
                <a:ext cx="771177" cy="693996"/>
                <a:chOff x="10349357" y="783389"/>
                <a:chExt cx="771177" cy="693996"/>
              </a:xfrm>
            </p:grpSpPr>
            <p:sp>
              <p:nvSpPr>
                <p:cNvPr id="145" name="TextBox 144">
                  <a:extLst>
                    <a:ext uri="{FF2B5EF4-FFF2-40B4-BE49-F238E27FC236}">
                      <a16:creationId xmlns:a16="http://schemas.microsoft.com/office/drawing/2014/main" id="{9853A595-48B3-444C-8928-A379BC9AC37F}"/>
                    </a:ext>
                  </a:extLst>
                </p:cNvPr>
                <p:cNvSpPr txBox="1"/>
                <p:nvPr/>
              </p:nvSpPr>
              <p:spPr>
                <a:xfrm>
                  <a:off x="10349357" y="1196572"/>
                  <a:ext cx="771177" cy="280813"/>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Storage</a:t>
                  </a:r>
                </a:p>
              </p:txBody>
            </p:sp>
            <p:pic>
              <p:nvPicPr>
                <p:cNvPr id="150" name="Picture 149">
                  <a:extLst>
                    <a:ext uri="{FF2B5EF4-FFF2-40B4-BE49-F238E27FC236}">
                      <a16:creationId xmlns:a16="http://schemas.microsoft.com/office/drawing/2014/main" id="{4F1FB2AC-BAB2-4A29-A831-55EDFB058326}"/>
                    </a:ext>
                  </a:extLst>
                </p:cNvPr>
                <p:cNvPicPr>
                  <a:picLocks noChangeAspect="1"/>
                </p:cNvPicPr>
                <p:nvPr/>
              </p:nvPicPr>
              <p:blipFill>
                <a:blip r:embed="rId12"/>
                <a:stretch>
                  <a:fillRect/>
                </a:stretch>
              </p:blipFill>
              <p:spPr>
                <a:xfrm>
                  <a:off x="10501983" y="783389"/>
                  <a:ext cx="465923" cy="397711"/>
                </a:xfrm>
                <a:prstGeom prst="rect">
                  <a:avLst/>
                </a:prstGeom>
              </p:spPr>
            </p:pic>
          </p:grpSp>
          <p:grpSp>
            <p:nvGrpSpPr>
              <p:cNvPr id="153" name="Group 152">
                <a:extLst>
                  <a:ext uri="{FF2B5EF4-FFF2-40B4-BE49-F238E27FC236}">
                    <a16:creationId xmlns:a16="http://schemas.microsoft.com/office/drawing/2014/main" id="{E5735050-5A34-4013-B69B-E0A0070EBB46}"/>
                  </a:ext>
                </a:extLst>
              </p:cNvPr>
              <p:cNvGrpSpPr/>
              <p:nvPr/>
            </p:nvGrpSpPr>
            <p:grpSpPr>
              <a:xfrm>
                <a:off x="9434268" y="783391"/>
                <a:ext cx="802927" cy="693993"/>
                <a:chOff x="9503099" y="783391"/>
                <a:chExt cx="802927" cy="693993"/>
              </a:xfrm>
            </p:grpSpPr>
            <p:sp>
              <p:nvSpPr>
                <p:cNvPr id="141" name="TextBox 140">
                  <a:extLst>
                    <a:ext uri="{FF2B5EF4-FFF2-40B4-BE49-F238E27FC236}">
                      <a16:creationId xmlns:a16="http://schemas.microsoft.com/office/drawing/2014/main" id="{32B3F3A4-2242-4AF6-A96F-880AACADF659}"/>
                    </a:ext>
                  </a:extLst>
                </p:cNvPr>
                <p:cNvSpPr txBox="1"/>
                <p:nvPr/>
              </p:nvSpPr>
              <p:spPr>
                <a:xfrm>
                  <a:off x="9503099" y="1196572"/>
                  <a:ext cx="802927" cy="280812"/>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Logging</a:t>
                  </a:r>
                </a:p>
              </p:txBody>
            </p:sp>
            <p:pic>
              <p:nvPicPr>
                <p:cNvPr id="151" name="Picture 150">
                  <a:extLst>
                    <a:ext uri="{FF2B5EF4-FFF2-40B4-BE49-F238E27FC236}">
                      <a16:creationId xmlns:a16="http://schemas.microsoft.com/office/drawing/2014/main" id="{77D4D630-D327-48CD-AB80-A20850157DE8}"/>
                    </a:ext>
                  </a:extLst>
                </p:cNvPr>
                <p:cNvPicPr>
                  <a:picLocks noChangeAspect="1"/>
                </p:cNvPicPr>
                <p:nvPr/>
              </p:nvPicPr>
              <p:blipFill>
                <a:blip r:embed="rId13"/>
                <a:stretch>
                  <a:fillRect/>
                </a:stretch>
              </p:blipFill>
              <p:spPr>
                <a:xfrm>
                  <a:off x="9671601" y="783391"/>
                  <a:ext cx="465922" cy="397710"/>
                </a:xfrm>
                <a:prstGeom prst="rect">
                  <a:avLst/>
                </a:prstGeom>
              </p:spPr>
            </p:pic>
          </p:grpSp>
          <p:grpSp>
            <p:nvGrpSpPr>
              <p:cNvPr id="155" name="Group 154">
                <a:extLst>
                  <a:ext uri="{FF2B5EF4-FFF2-40B4-BE49-F238E27FC236}">
                    <a16:creationId xmlns:a16="http://schemas.microsoft.com/office/drawing/2014/main" id="{DCC47FCD-4FDD-46C3-89DA-600057C5B818}"/>
                  </a:ext>
                </a:extLst>
              </p:cNvPr>
              <p:cNvGrpSpPr/>
              <p:nvPr/>
            </p:nvGrpSpPr>
            <p:grpSpPr>
              <a:xfrm>
                <a:off x="8364147" y="776916"/>
                <a:ext cx="965206" cy="879681"/>
                <a:chOff x="8385894" y="776916"/>
                <a:chExt cx="965206" cy="879681"/>
              </a:xfrm>
            </p:grpSpPr>
            <p:sp>
              <p:nvSpPr>
                <p:cNvPr id="143" name="TextBox 142">
                  <a:extLst>
                    <a:ext uri="{FF2B5EF4-FFF2-40B4-BE49-F238E27FC236}">
                      <a16:creationId xmlns:a16="http://schemas.microsoft.com/office/drawing/2014/main" id="{13C72481-30BE-4890-A9CF-DD8B86357AEE}"/>
                    </a:ext>
                  </a:extLst>
                </p:cNvPr>
                <p:cNvSpPr txBox="1"/>
                <p:nvPr/>
              </p:nvSpPr>
              <p:spPr>
                <a:xfrm>
                  <a:off x="8385894" y="1196572"/>
                  <a:ext cx="965206" cy="460025"/>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Document</a:t>
                  </a:r>
                  <a:br>
                    <a:rPr lang="en-US" sz="1176" dirty="0"/>
                  </a:br>
                  <a:r>
                    <a:rPr lang="en-US" sz="1176" dirty="0"/>
                    <a:t>database</a:t>
                  </a:r>
                </a:p>
              </p:txBody>
            </p:sp>
            <p:pic>
              <p:nvPicPr>
                <p:cNvPr id="152" name="Picture 151">
                  <a:extLst>
                    <a:ext uri="{FF2B5EF4-FFF2-40B4-BE49-F238E27FC236}">
                      <a16:creationId xmlns:a16="http://schemas.microsoft.com/office/drawing/2014/main" id="{7244D164-A29A-49EA-BB5B-9DFEEB000F92}"/>
                    </a:ext>
                  </a:extLst>
                </p:cNvPr>
                <p:cNvPicPr>
                  <a:picLocks noChangeAspect="1"/>
                </p:cNvPicPr>
                <p:nvPr/>
              </p:nvPicPr>
              <p:blipFill>
                <a:blip r:embed="rId14"/>
                <a:stretch>
                  <a:fillRect/>
                </a:stretch>
              </p:blipFill>
              <p:spPr>
                <a:xfrm>
                  <a:off x="8707398" y="776916"/>
                  <a:ext cx="322195" cy="421658"/>
                </a:xfrm>
                <a:prstGeom prst="rect">
                  <a:avLst/>
                </a:prstGeom>
              </p:spPr>
            </p:pic>
          </p:grpSp>
        </p:grpSp>
        <p:cxnSp>
          <p:nvCxnSpPr>
            <p:cNvPr id="189" name="Straight Arrow Connector 188">
              <a:extLst>
                <a:ext uri="{FF2B5EF4-FFF2-40B4-BE49-F238E27FC236}">
                  <a16:creationId xmlns:a16="http://schemas.microsoft.com/office/drawing/2014/main" id="{E663EBB9-0EB6-4ECA-A8D3-1E2E780EC8FC}"/>
                </a:ext>
              </a:extLst>
            </p:cNvPr>
            <p:cNvCxnSpPr>
              <a:cxnSpLocks/>
            </p:cNvCxnSpPr>
            <p:nvPr/>
          </p:nvCxnSpPr>
          <p:spPr>
            <a:xfrm flipV="1">
              <a:off x="10814562" y="1913860"/>
              <a:ext cx="0" cy="115770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67D2DEC6-277E-49EC-9464-75765FAA16D7}"/>
                </a:ext>
              </a:extLst>
            </p:cNvPr>
            <p:cNvSpPr/>
            <p:nvPr/>
          </p:nvSpPr>
          <p:spPr>
            <a:xfrm>
              <a:off x="10442732" y="2211572"/>
              <a:ext cx="744279" cy="6698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71" name="Group 70">
              <a:extLst>
                <a:ext uri="{FF2B5EF4-FFF2-40B4-BE49-F238E27FC236}">
                  <a16:creationId xmlns:a16="http://schemas.microsoft.com/office/drawing/2014/main" id="{8770A9C2-EE4F-412C-BC54-4F0616733783}"/>
                </a:ext>
              </a:extLst>
            </p:cNvPr>
            <p:cNvGrpSpPr/>
            <p:nvPr/>
          </p:nvGrpSpPr>
          <p:grpSpPr>
            <a:xfrm>
              <a:off x="5616507" y="4990213"/>
              <a:ext cx="974170" cy="985020"/>
              <a:chOff x="5020230" y="4454573"/>
              <a:chExt cx="974170" cy="985020"/>
            </a:xfrm>
          </p:grpSpPr>
          <p:sp>
            <p:nvSpPr>
              <p:cNvPr id="59" name="Rectangle 58">
                <a:extLst>
                  <a:ext uri="{FF2B5EF4-FFF2-40B4-BE49-F238E27FC236}">
                    <a16:creationId xmlns:a16="http://schemas.microsoft.com/office/drawing/2014/main" id="{3C186EEB-16E1-4511-9E11-D6A141F95D57}"/>
                  </a:ext>
                </a:extLst>
              </p:cNvPr>
              <p:cNvSpPr/>
              <p:nvPr/>
            </p:nvSpPr>
            <p:spPr>
              <a:xfrm>
                <a:off x="5020230" y="4454573"/>
                <a:ext cx="974170" cy="97417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grpSp>
            <p:nvGrpSpPr>
              <p:cNvPr id="70" name="Group 69">
                <a:extLst>
                  <a:ext uri="{FF2B5EF4-FFF2-40B4-BE49-F238E27FC236}">
                    <a16:creationId xmlns:a16="http://schemas.microsoft.com/office/drawing/2014/main" id="{CD99E974-8669-4243-89C5-788661E822CC}"/>
                  </a:ext>
                </a:extLst>
              </p:cNvPr>
              <p:cNvGrpSpPr/>
              <p:nvPr/>
            </p:nvGrpSpPr>
            <p:grpSpPr>
              <a:xfrm>
                <a:off x="5095268" y="4517115"/>
                <a:ext cx="824093" cy="922478"/>
                <a:chOff x="5073042" y="4553091"/>
                <a:chExt cx="824093" cy="922478"/>
              </a:xfrm>
            </p:grpSpPr>
            <p:pic>
              <p:nvPicPr>
                <p:cNvPr id="64" name="Picture 63">
                  <a:extLst>
                    <a:ext uri="{FF2B5EF4-FFF2-40B4-BE49-F238E27FC236}">
                      <a16:creationId xmlns:a16="http://schemas.microsoft.com/office/drawing/2014/main" id="{E367DE5D-3BA4-4892-94DE-0922DDF8FEA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215509" y="4553091"/>
                  <a:ext cx="472276" cy="497627"/>
                </a:xfrm>
                <a:prstGeom prst="rect">
                  <a:avLst/>
                </a:prstGeom>
              </p:spPr>
            </p:pic>
            <p:sp>
              <p:nvSpPr>
                <p:cNvPr id="69" name="Rectangle 68">
                  <a:extLst>
                    <a:ext uri="{FF2B5EF4-FFF2-40B4-BE49-F238E27FC236}">
                      <a16:creationId xmlns:a16="http://schemas.microsoft.com/office/drawing/2014/main" id="{BE526B98-B719-42F1-9E97-EDF2088C851A}"/>
                    </a:ext>
                  </a:extLst>
                </p:cNvPr>
                <p:cNvSpPr/>
                <p:nvPr/>
              </p:nvSpPr>
              <p:spPr>
                <a:xfrm>
                  <a:off x="5073042" y="5015545"/>
                  <a:ext cx="824093" cy="460024"/>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Weather</a:t>
                  </a:r>
                  <a:br>
                    <a:rPr lang="en-US" sz="1176" kern="0" dirty="0">
                      <a:solidFill>
                        <a:srgbClr val="797979"/>
                      </a:solidFill>
                      <a:latin typeface="Segoe UI" panose="020B0502040204020203" pitchFamily="34" charset="0"/>
                      <a:cs typeface="Segoe UI" panose="020B0502040204020203" pitchFamily="34" charset="0"/>
                    </a:rPr>
                  </a:br>
                  <a:r>
                    <a:rPr lang="en-US" sz="1176" kern="0" dirty="0">
                      <a:solidFill>
                        <a:srgbClr val="797979"/>
                      </a:solidFill>
                      <a:latin typeface="Segoe UI" panose="020B0502040204020203" pitchFamily="34" charset="0"/>
                      <a:cs typeface="Segoe UI" panose="020B0502040204020203" pitchFamily="34" charset="0"/>
                    </a:rPr>
                    <a:t>service</a:t>
                  </a:r>
                </a:p>
              </p:txBody>
            </p:sp>
          </p:grpSp>
        </p:grpSp>
        <p:grpSp>
          <p:nvGrpSpPr>
            <p:cNvPr id="84" name="Group 83">
              <a:extLst>
                <a:ext uri="{FF2B5EF4-FFF2-40B4-BE49-F238E27FC236}">
                  <a16:creationId xmlns:a16="http://schemas.microsoft.com/office/drawing/2014/main" id="{25DABE11-6C47-402A-9853-7190BB22DF7C}"/>
                </a:ext>
              </a:extLst>
            </p:cNvPr>
            <p:cNvGrpSpPr/>
            <p:nvPr/>
          </p:nvGrpSpPr>
          <p:grpSpPr>
            <a:xfrm>
              <a:off x="6700737" y="4999422"/>
              <a:ext cx="3913632" cy="978408"/>
              <a:chOff x="7198280" y="4717035"/>
              <a:chExt cx="3913632" cy="978408"/>
            </a:xfrm>
          </p:grpSpPr>
          <p:sp>
            <p:nvSpPr>
              <p:cNvPr id="68" name="Rectangle 67">
                <a:extLst>
                  <a:ext uri="{FF2B5EF4-FFF2-40B4-BE49-F238E27FC236}">
                    <a16:creationId xmlns:a16="http://schemas.microsoft.com/office/drawing/2014/main" id="{540F0C80-D261-432C-9759-7EF73645AD5C}"/>
                  </a:ext>
                </a:extLst>
              </p:cNvPr>
              <p:cNvSpPr/>
              <p:nvPr/>
            </p:nvSpPr>
            <p:spPr>
              <a:xfrm>
                <a:off x="7198280" y="4717035"/>
                <a:ext cx="3913632" cy="978408"/>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448193"/>
                <a:endParaRPr lang="en-US" sz="1765">
                  <a:solidFill>
                    <a:prstClr val="white"/>
                  </a:solidFill>
                  <a:latin typeface="Calibri" panose="020F0502020204030204"/>
                </a:endParaRPr>
              </a:p>
            </p:txBody>
          </p:sp>
          <p:grpSp>
            <p:nvGrpSpPr>
              <p:cNvPr id="78" name="Group 77">
                <a:extLst>
                  <a:ext uri="{FF2B5EF4-FFF2-40B4-BE49-F238E27FC236}">
                    <a16:creationId xmlns:a16="http://schemas.microsoft.com/office/drawing/2014/main" id="{6F7B6387-2832-4252-B38E-20EC87345ABD}"/>
                  </a:ext>
                </a:extLst>
              </p:cNvPr>
              <p:cNvGrpSpPr/>
              <p:nvPr/>
            </p:nvGrpSpPr>
            <p:grpSpPr>
              <a:xfrm>
                <a:off x="10337184" y="4786854"/>
                <a:ext cx="681218" cy="908342"/>
                <a:chOff x="9759334" y="4717004"/>
                <a:chExt cx="681218" cy="908342"/>
              </a:xfrm>
            </p:grpSpPr>
            <p:pic>
              <p:nvPicPr>
                <p:cNvPr id="60" name="Picture 59">
                  <a:extLst>
                    <a:ext uri="{FF2B5EF4-FFF2-40B4-BE49-F238E27FC236}">
                      <a16:creationId xmlns:a16="http://schemas.microsoft.com/office/drawing/2014/main" id="{01813629-938C-497C-B563-00754B58127E}"/>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859356" y="4717004"/>
                  <a:ext cx="481175" cy="476057"/>
                </a:xfrm>
                <a:prstGeom prst="rect">
                  <a:avLst/>
                </a:prstGeom>
              </p:spPr>
            </p:pic>
            <p:sp>
              <p:nvSpPr>
                <p:cNvPr id="72" name="TextBox 71">
                  <a:extLst>
                    <a:ext uri="{FF2B5EF4-FFF2-40B4-BE49-F238E27FC236}">
                      <a16:creationId xmlns:a16="http://schemas.microsoft.com/office/drawing/2014/main" id="{CECD1922-B658-41FE-952A-2474212F722A}"/>
                    </a:ext>
                  </a:extLst>
                </p:cNvPr>
                <p:cNvSpPr txBox="1"/>
                <p:nvPr/>
              </p:nvSpPr>
              <p:spPr>
                <a:xfrm>
                  <a:off x="9759334" y="5165322"/>
                  <a:ext cx="681218" cy="460024"/>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Visual </a:t>
                  </a:r>
                  <a:br>
                    <a:rPr lang="en-US" sz="1176" dirty="0"/>
                  </a:br>
                  <a:r>
                    <a:rPr lang="en-US" sz="1176" dirty="0"/>
                    <a:t>Studio</a:t>
                  </a:r>
                </a:p>
              </p:txBody>
            </p:sp>
          </p:grpSp>
          <p:grpSp>
            <p:nvGrpSpPr>
              <p:cNvPr id="77" name="Group 76">
                <a:extLst>
                  <a:ext uri="{FF2B5EF4-FFF2-40B4-BE49-F238E27FC236}">
                    <a16:creationId xmlns:a16="http://schemas.microsoft.com/office/drawing/2014/main" id="{25A6F5EB-2B17-4B88-923B-A1E9D36C9455}"/>
                  </a:ext>
                </a:extLst>
              </p:cNvPr>
              <p:cNvGrpSpPr/>
              <p:nvPr/>
            </p:nvGrpSpPr>
            <p:grpSpPr>
              <a:xfrm>
                <a:off x="8193803" y="4790516"/>
                <a:ext cx="1235082" cy="904679"/>
                <a:chOff x="8090951" y="4828616"/>
                <a:chExt cx="1235082" cy="904679"/>
              </a:xfrm>
            </p:grpSpPr>
            <p:pic>
              <p:nvPicPr>
                <p:cNvPr id="61" name="Picture 60">
                  <a:extLst>
                    <a:ext uri="{FF2B5EF4-FFF2-40B4-BE49-F238E27FC236}">
                      <a16:creationId xmlns:a16="http://schemas.microsoft.com/office/drawing/2014/main" id="{0490821A-06FB-459E-A5DA-A9F9073140C1}"/>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67904" y="4828616"/>
                  <a:ext cx="481175" cy="482893"/>
                </a:xfrm>
                <a:prstGeom prst="rect">
                  <a:avLst/>
                </a:prstGeom>
              </p:spPr>
            </p:pic>
            <p:sp>
              <p:nvSpPr>
                <p:cNvPr id="73" name="TextBox 72">
                  <a:extLst>
                    <a:ext uri="{FF2B5EF4-FFF2-40B4-BE49-F238E27FC236}">
                      <a16:creationId xmlns:a16="http://schemas.microsoft.com/office/drawing/2014/main" id="{4AF30BD1-FB00-4701-9536-13457F79D519}"/>
                    </a:ext>
                  </a:extLst>
                </p:cNvPr>
                <p:cNvSpPr txBox="1"/>
                <p:nvPr/>
              </p:nvSpPr>
              <p:spPr>
                <a:xfrm>
                  <a:off x="8090951" y="5273271"/>
                  <a:ext cx="1235082" cy="460024"/>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Visual Studio</a:t>
                  </a:r>
                  <a:br>
                    <a:rPr lang="en-US" sz="1176" dirty="0"/>
                  </a:br>
                  <a:r>
                    <a:rPr lang="en-US" sz="1176" dirty="0"/>
                    <a:t>Team Services</a:t>
                  </a:r>
                </a:p>
              </p:txBody>
            </p:sp>
          </p:grpSp>
          <p:grpSp>
            <p:nvGrpSpPr>
              <p:cNvPr id="76" name="Group 75">
                <a:extLst>
                  <a:ext uri="{FF2B5EF4-FFF2-40B4-BE49-F238E27FC236}">
                    <a16:creationId xmlns:a16="http://schemas.microsoft.com/office/drawing/2014/main" id="{535AC789-4FC6-4C7E-A359-45F86822A64E}"/>
                  </a:ext>
                </a:extLst>
              </p:cNvPr>
              <p:cNvGrpSpPr/>
              <p:nvPr/>
            </p:nvGrpSpPr>
            <p:grpSpPr>
              <a:xfrm>
                <a:off x="9445066" y="4785476"/>
                <a:ext cx="804690" cy="730508"/>
                <a:chOff x="8389549" y="5630026"/>
                <a:chExt cx="804690" cy="730508"/>
              </a:xfrm>
            </p:grpSpPr>
            <p:pic>
              <p:nvPicPr>
                <p:cNvPr id="67" name="Picture 4" descr="Image result for xamarin logo site:microsoft.com">
                  <a:extLst>
                    <a:ext uri="{FF2B5EF4-FFF2-40B4-BE49-F238E27FC236}">
                      <a16:creationId xmlns:a16="http://schemas.microsoft.com/office/drawing/2014/main" id="{ADE1D8CD-6BF8-40D7-9264-4D65A2DBAD8A}"/>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8500200" y="5630026"/>
                  <a:ext cx="583384" cy="446924"/>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A3ABA5BE-9A2E-4D6B-856E-C10FD48630D2}"/>
                    </a:ext>
                  </a:extLst>
                </p:cNvPr>
                <p:cNvSpPr txBox="1"/>
                <p:nvPr/>
              </p:nvSpPr>
              <p:spPr>
                <a:xfrm>
                  <a:off x="8389549" y="6079722"/>
                  <a:ext cx="804690" cy="280812"/>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Xamarin</a:t>
                  </a:r>
                </a:p>
              </p:txBody>
            </p:sp>
          </p:grpSp>
          <p:grpSp>
            <p:nvGrpSpPr>
              <p:cNvPr id="79" name="Group 78">
                <a:extLst>
                  <a:ext uri="{FF2B5EF4-FFF2-40B4-BE49-F238E27FC236}">
                    <a16:creationId xmlns:a16="http://schemas.microsoft.com/office/drawing/2014/main" id="{C92489DA-891E-451F-B7E2-D1CEBF16B851}"/>
                  </a:ext>
                </a:extLst>
              </p:cNvPr>
              <p:cNvGrpSpPr/>
              <p:nvPr/>
            </p:nvGrpSpPr>
            <p:grpSpPr>
              <a:xfrm>
                <a:off x="7236417" y="4813663"/>
                <a:ext cx="979317" cy="881534"/>
                <a:chOff x="7236417" y="4832713"/>
                <a:chExt cx="979317" cy="881534"/>
              </a:xfrm>
            </p:grpSpPr>
            <p:pic>
              <p:nvPicPr>
                <p:cNvPr id="63" name="Picture 8" descr="Image result for Xamarin Test Cloud icon site:xamarin.com">
                  <a:extLst>
                    <a:ext uri="{FF2B5EF4-FFF2-40B4-BE49-F238E27FC236}">
                      <a16:creationId xmlns:a16="http://schemas.microsoft.com/office/drawing/2014/main" id="{0F83F895-DDAF-4EB7-8E7B-249FD041819E}"/>
                    </a:ext>
                  </a:extLst>
                </p:cNvPr>
                <p:cNvPicPr>
                  <a:picLocks noChangeAspect="1" noChangeArrowheads="1"/>
                </p:cNvPicPr>
                <p:nvPr/>
              </p:nvPicPr>
              <p:blipFill>
                <a:blip r:embed="rId19"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7518466" y="4832713"/>
                  <a:ext cx="415219" cy="43077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4ED0A140-FCC4-488B-BA39-D7E48F8FBD7F}"/>
                    </a:ext>
                  </a:extLst>
                </p:cNvPr>
                <p:cNvSpPr txBox="1"/>
                <p:nvPr/>
              </p:nvSpPr>
              <p:spPr>
                <a:xfrm>
                  <a:off x="7236417" y="5254222"/>
                  <a:ext cx="979317" cy="460025"/>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Xamarin</a:t>
                  </a:r>
                  <a:br>
                    <a:rPr lang="en-US" sz="1176" dirty="0"/>
                  </a:br>
                  <a:r>
                    <a:rPr lang="en-US" sz="1176" dirty="0"/>
                    <a:t>Test Cloud</a:t>
                  </a:r>
                </a:p>
              </p:txBody>
            </p:sp>
          </p:grpSp>
        </p:grpSp>
        <p:grpSp>
          <p:nvGrpSpPr>
            <p:cNvPr id="176" name="Group 175">
              <a:extLst>
                <a:ext uri="{FF2B5EF4-FFF2-40B4-BE49-F238E27FC236}">
                  <a16:creationId xmlns:a16="http://schemas.microsoft.com/office/drawing/2014/main" id="{1AC903BA-07CA-4844-B239-D52973863911}"/>
                </a:ext>
              </a:extLst>
            </p:cNvPr>
            <p:cNvGrpSpPr/>
            <p:nvPr/>
          </p:nvGrpSpPr>
          <p:grpSpPr>
            <a:xfrm>
              <a:off x="10357785" y="2255232"/>
              <a:ext cx="917743" cy="645085"/>
              <a:chOff x="7564719" y="1579776"/>
              <a:chExt cx="917743" cy="645085"/>
            </a:xfrm>
          </p:grpSpPr>
          <p:pic>
            <p:nvPicPr>
              <p:cNvPr id="177" name="Picture 176">
                <a:extLst>
                  <a:ext uri="{FF2B5EF4-FFF2-40B4-BE49-F238E27FC236}">
                    <a16:creationId xmlns:a16="http://schemas.microsoft.com/office/drawing/2014/main" id="{5366BBAB-CB50-43E3-BABE-C791C8967662}"/>
                  </a:ext>
                </a:extLst>
              </p:cNvPr>
              <p:cNvPicPr>
                <a:picLocks noChangeAspect="1"/>
              </p:cNvPicPr>
              <p:nvPr/>
            </p:nvPicPr>
            <p:blipFill>
              <a:blip r:embed="rId20"/>
              <a:stretch>
                <a:fillRect/>
              </a:stretch>
            </p:blipFill>
            <p:spPr>
              <a:xfrm>
                <a:off x="7817120" y="1579776"/>
                <a:ext cx="402716" cy="374909"/>
              </a:xfrm>
              <a:prstGeom prst="rect">
                <a:avLst/>
              </a:prstGeom>
            </p:spPr>
          </p:pic>
          <p:sp>
            <p:nvSpPr>
              <p:cNvPr id="178" name="TextBox 177">
                <a:extLst>
                  <a:ext uri="{FF2B5EF4-FFF2-40B4-BE49-F238E27FC236}">
                    <a16:creationId xmlns:a16="http://schemas.microsoft.com/office/drawing/2014/main" id="{535A3461-A14B-42F1-BC7E-2606193C2266}"/>
                  </a:ext>
                </a:extLst>
              </p:cNvPr>
              <p:cNvSpPr txBox="1"/>
              <p:nvPr/>
            </p:nvSpPr>
            <p:spPr>
              <a:xfrm>
                <a:off x="7564719" y="1945972"/>
                <a:ext cx="917743" cy="278889"/>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Functions</a:t>
                </a:r>
              </a:p>
            </p:txBody>
          </p:sp>
        </p:grpSp>
        <p:grpSp>
          <p:nvGrpSpPr>
            <p:cNvPr id="118" name="Group 117">
              <a:extLst>
                <a:ext uri="{FF2B5EF4-FFF2-40B4-BE49-F238E27FC236}">
                  <a16:creationId xmlns:a16="http://schemas.microsoft.com/office/drawing/2014/main" id="{4C9E8BBE-BB25-4724-9943-6B36B4F29BCA}"/>
                </a:ext>
              </a:extLst>
            </p:cNvPr>
            <p:cNvGrpSpPr/>
            <p:nvPr/>
          </p:nvGrpSpPr>
          <p:grpSpPr>
            <a:xfrm>
              <a:off x="8525111" y="3074871"/>
              <a:ext cx="1115169" cy="802853"/>
              <a:chOff x="8550703" y="1292502"/>
              <a:chExt cx="1115169" cy="802853"/>
            </a:xfrm>
          </p:grpSpPr>
          <p:sp>
            <p:nvSpPr>
              <p:cNvPr id="103" name="TextBox 102">
                <a:extLst>
                  <a:ext uri="{FF2B5EF4-FFF2-40B4-BE49-F238E27FC236}">
                    <a16:creationId xmlns:a16="http://schemas.microsoft.com/office/drawing/2014/main" id="{DF0B7C45-6606-4DB5-944A-019C25B0A1C6}"/>
                  </a:ext>
                </a:extLst>
              </p:cNvPr>
              <p:cNvSpPr txBox="1"/>
              <p:nvPr/>
            </p:nvSpPr>
            <p:spPr>
              <a:xfrm>
                <a:off x="8550703" y="1635330"/>
                <a:ext cx="1115169" cy="460025"/>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Application insights</a:t>
                </a:r>
              </a:p>
            </p:txBody>
          </p:sp>
          <p:pic>
            <p:nvPicPr>
              <p:cNvPr id="104" name="Picture 103">
                <a:extLst>
                  <a:ext uri="{FF2B5EF4-FFF2-40B4-BE49-F238E27FC236}">
                    <a16:creationId xmlns:a16="http://schemas.microsoft.com/office/drawing/2014/main" id="{FB5B4C04-3702-42D0-A92C-21E8846CFAC9}"/>
                  </a:ext>
                </a:extLst>
              </p:cNvPr>
              <p:cNvPicPr>
                <a:picLocks noChangeAspect="1"/>
              </p:cNvPicPr>
              <p:nvPr/>
            </p:nvPicPr>
            <p:blipFill>
              <a:blip r:embed="rId21"/>
              <a:stretch>
                <a:fillRect/>
              </a:stretch>
            </p:blipFill>
            <p:spPr>
              <a:xfrm>
                <a:off x="8995483" y="1292502"/>
                <a:ext cx="225609" cy="348938"/>
              </a:xfrm>
              <a:prstGeom prst="rect">
                <a:avLst/>
              </a:prstGeom>
            </p:spPr>
          </p:pic>
        </p:grpSp>
        <p:grpSp>
          <p:nvGrpSpPr>
            <p:cNvPr id="119" name="Group 118">
              <a:extLst>
                <a:ext uri="{FF2B5EF4-FFF2-40B4-BE49-F238E27FC236}">
                  <a16:creationId xmlns:a16="http://schemas.microsoft.com/office/drawing/2014/main" id="{8527E7A1-26E5-40DF-A6F4-AF488E76A635}"/>
                </a:ext>
              </a:extLst>
            </p:cNvPr>
            <p:cNvGrpSpPr/>
            <p:nvPr/>
          </p:nvGrpSpPr>
          <p:grpSpPr>
            <a:xfrm>
              <a:off x="7697509" y="3050995"/>
              <a:ext cx="941978" cy="645085"/>
              <a:chOff x="7538951" y="1579776"/>
              <a:chExt cx="941978" cy="645085"/>
            </a:xfrm>
          </p:grpSpPr>
          <p:pic>
            <p:nvPicPr>
              <p:cNvPr id="109" name="Picture 108">
                <a:extLst>
                  <a:ext uri="{FF2B5EF4-FFF2-40B4-BE49-F238E27FC236}">
                    <a16:creationId xmlns:a16="http://schemas.microsoft.com/office/drawing/2014/main" id="{5945980D-8E98-4BCD-9F86-1A647F51ACF7}"/>
                  </a:ext>
                </a:extLst>
              </p:cNvPr>
              <p:cNvPicPr>
                <a:picLocks noChangeAspect="1"/>
              </p:cNvPicPr>
              <p:nvPr/>
            </p:nvPicPr>
            <p:blipFill>
              <a:blip r:embed="rId20"/>
              <a:stretch>
                <a:fillRect/>
              </a:stretch>
            </p:blipFill>
            <p:spPr>
              <a:xfrm>
                <a:off x="7817120" y="1579776"/>
                <a:ext cx="402716" cy="374909"/>
              </a:xfrm>
              <a:prstGeom prst="rect">
                <a:avLst/>
              </a:prstGeom>
            </p:spPr>
          </p:pic>
          <p:sp>
            <p:nvSpPr>
              <p:cNvPr id="110" name="TextBox 109">
                <a:extLst>
                  <a:ext uri="{FF2B5EF4-FFF2-40B4-BE49-F238E27FC236}">
                    <a16:creationId xmlns:a16="http://schemas.microsoft.com/office/drawing/2014/main" id="{D4D74D86-0878-4FAE-85D4-23C77618EAB9}"/>
                  </a:ext>
                </a:extLst>
              </p:cNvPr>
              <p:cNvSpPr txBox="1"/>
              <p:nvPr/>
            </p:nvSpPr>
            <p:spPr>
              <a:xfrm>
                <a:off x="7538951" y="1945972"/>
                <a:ext cx="941978" cy="278889"/>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Functions</a:t>
                </a:r>
              </a:p>
            </p:txBody>
          </p:sp>
        </p:grpSp>
        <p:pic>
          <p:nvPicPr>
            <p:cNvPr id="114" name="Picture 113">
              <a:extLst>
                <a:ext uri="{FF2B5EF4-FFF2-40B4-BE49-F238E27FC236}">
                  <a16:creationId xmlns:a16="http://schemas.microsoft.com/office/drawing/2014/main" id="{830C2B9F-F67A-4A8F-9816-44876CC98D27}"/>
                </a:ext>
              </a:extLst>
            </p:cNvPr>
            <p:cNvPicPr>
              <a:picLocks noChangeAspect="1"/>
            </p:cNvPicPr>
            <p:nvPr/>
          </p:nvPicPr>
          <p:blipFill>
            <a:blip r:embed="rId6"/>
            <a:stretch>
              <a:fillRect/>
            </a:stretch>
          </p:blipFill>
          <p:spPr>
            <a:xfrm>
              <a:off x="7041338" y="4262258"/>
              <a:ext cx="371334" cy="371621"/>
            </a:xfrm>
            <a:prstGeom prst="rect">
              <a:avLst/>
            </a:prstGeom>
          </p:spPr>
        </p:pic>
        <p:sp>
          <p:nvSpPr>
            <p:cNvPr id="115" name="TextBox 114">
              <a:extLst>
                <a:ext uri="{FF2B5EF4-FFF2-40B4-BE49-F238E27FC236}">
                  <a16:creationId xmlns:a16="http://schemas.microsoft.com/office/drawing/2014/main" id="{D731D5D1-94C9-4350-AF50-0D6AEB64F955}"/>
                </a:ext>
              </a:extLst>
            </p:cNvPr>
            <p:cNvSpPr txBox="1"/>
            <p:nvPr/>
          </p:nvSpPr>
          <p:spPr>
            <a:xfrm>
              <a:off x="7431975" y="4235702"/>
              <a:ext cx="878926" cy="460024"/>
            </a:xfrm>
            <a:prstGeom prst="rect">
              <a:avLst/>
            </a:prstGeom>
            <a:noFill/>
          </p:spPr>
          <p:txBody>
            <a:bodyPr wrap="square" rtlCol="0">
              <a:spAutoFit/>
            </a:bodyPr>
            <a:lstStyle/>
            <a:p>
              <a:pP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App Service</a:t>
              </a:r>
            </a:p>
          </p:txBody>
        </p:sp>
        <p:grpSp>
          <p:nvGrpSpPr>
            <p:cNvPr id="175" name="Group 174">
              <a:extLst>
                <a:ext uri="{FF2B5EF4-FFF2-40B4-BE49-F238E27FC236}">
                  <a16:creationId xmlns:a16="http://schemas.microsoft.com/office/drawing/2014/main" id="{ED64DD11-6DA1-4AED-A303-87E929EC26B1}"/>
                </a:ext>
              </a:extLst>
            </p:cNvPr>
            <p:cNvGrpSpPr/>
            <p:nvPr/>
          </p:nvGrpSpPr>
          <p:grpSpPr>
            <a:xfrm>
              <a:off x="9585131" y="2992230"/>
              <a:ext cx="1659206" cy="1676400"/>
              <a:chOff x="7924800" y="2895600"/>
              <a:chExt cx="1659206" cy="1676400"/>
            </a:xfrm>
          </p:grpSpPr>
          <p:sp>
            <p:nvSpPr>
              <p:cNvPr id="174" name="Rectangle 173">
                <a:extLst>
                  <a:ext uri="{FF2B5EF4-FFF2-40B4-BE49-F238E27FC236}">
                    <a16:creationId xmlns:a16="http://schemas.microsoft.com/office/drawing/2014/main" id="{918ED6EF-C7AD-41D1-8BD1-1E27AB283B9D}"/>
                  </a:ext>
                </a:extLst>
              </p:cNvPr>
              <p:cNvSpPr/>
              <p:nvPr/>
            </p:nvSpPr>
            <p:spPr>
              <a:xfrm>
                <a:off x="7924800" y="2895600"/>
                <a:ext cx="1631950" cy="1676400"/>
              </a:xfrm>
              <a:prstGeom prst="rect">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167" name="Group 166">
                <a:extLst>
                  <a:ext uri="{FF2B5EF4-FFF2-40B4-BE49-F238E27FC236}">
                    <a16:creationId xmlns:a16="http://schemas.microsoft.com/office/drawing/2014/main" id="{E19386FD-DF1C-46F6-A1F3-373513E801DB}"/>
                  </a:ext>
                </a:extLst>
              </p:cNvPr>
              <p:cNvGrpSpPr/>
              <p:nvPr/>
            </p:nvGrpSpPr>
            <p:grpSpPr>
              <a:xfrm>
                <a:off x="8286127" y="3750796"/>
                <a:ext cx="896413" cy="775007"/>
                <a:chOff x="10680077" y="3548524"/>
                <a:chExt cx="896413" cy="775007"/>
              </a:xfrm>
            </p:grpSpPr>
            <p:pic>
              <p:nvPicPr>
                <p:cNvPr id="158" name="Picture 157">
                  <a:extLst>
                    <a:ext uri="{FF2B5EF4-FFF2-40B4-BE49-F238E27FC236}">
                      <a16:creationId xmlns:a16="http://schemas.microsoft.com/office/drawing/2014/main" id="{5AFB3748-2A10-4933-AB92-25820D7DB389}"/>
                    </a:ext>
                  </a:extLst>
                </p:cNvPr>
                <p:cNvPicPr>
                  <a:picLocks noChangeAspect="1"/>
                </p:cNvPicPr>
                <p:nvPr/>
              </p:nvPicPr>
              <p:blipFill>
                <a:blip r:embed="rId22"/>
                <a:stretch>
                  <a:fillRect/>
                </a:stretch>
              </p:blipFill>
              <p:spPr>
                <a:xfrm>
                  <a:off x="10868823" y="3548524"/>
                  <a:ext cx="518920" cy="305482"/>
                </a:xfrm>
                <a:prstGeom prst="rect">
                  <a:avLst/>
                </a:prstGeom>
              </p:spPr>
            </p:pic>
            <p:sp>
              <p:nvSpPr>
                <p:cNvPr id="159" name="TextBox 158">
                  <a:extLst>
                    <a:ext uri="{FF2B5EF4-FFF2-40B4-BE49-F238E27FC236}">
                      <a16:creationId xmlns:a16="http://schemas.microsoft.com/office/drawing/2014/main" id="{D956C39E-0891-4CC2-B0F1-81B5355BB7BA}"/>
                    </a:ext>
                  </a:extLst>
                </p:cNvPr>
                <p:cNvSpPr txBox="1"/>
                <p:nvPr/>
              </p:nvSpPr>
              <p:spPr>
                <a:xfrm>
                  <a:off x="10680077" y="3863507"/>
                  <a:ext cx="896413" cy="460024"/>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Cognitive</a:t>
                  </a:r>
                  <a:br>
                    <a:rPr lang="en-US" sz="1176" dirty="0"/>
                  </a:br>
                  <a:r>
                    <a:rPr lang="en-US" sz="1176" dirty="0"/>
                    <a:t>Services</a:t>
                  </a:r>
                </a:p>
              </p:txBody>
            </p:sp>
          </p:grpSp>
          <p:grpSp>
            <p:nvGrpSpPr>
              <p:cNvPr id="172" name="Group 171">
                <a:extLst>
                  <a:ext uri="{FF2B5EF4-FFF2-40B4-BE49-F238E27FC236}">
                    <a16:creationId xmlns:a16="http://schemas.microsoft.com/office/drawing/2014/main" id="{30333B16-DE40-456C-A465-EC2A0EE62FB6}"/>
                  </a:ext>
                </a:extLst>
              </p:cNvPr>
              <p:cNvGrpSpPr/>
              <p:nvPr/>
            </p:nvGrpSpPr>
            <p:grpSpPr>
              <a:xfrm>
                <a:off x="8722870" y="3029445"/>
                <a:ext cx="861136" cy="828936"/>
                <a:chOff x="8722870" y="2953245"/>
                <a:chExt cx="861136" cy="828936"/>
              </a:xfrm>
            </p:grpSpPr>
            <p:pic>
              <p:nvPicPr>
                <p:cNvPr id="160" name="Picture 159">
                  <a:extLst>
                    <a:ext uri="{FF2B5EF4-FFF2-40B4-BE49-F238E27FC236}">
                      <a16:creationId xmlns:a16="http://schemas.microsoft.com/office/drawing/2014/main" id="{336FA30C-8975-462C-B94B-787987FEEE7C}"/>
                    </a:ext>
                  </a:extLst>
                </p:cNvPr>
                <p:cNvPicPr>
                  <a:picLocks noChangeAspect="1"/>
                </p:cNvPicPr>
                <p:nvPr/>
              </p:nvPicPr>
              <p:blipFill>
                <a:blip r:embed="rId23"/>
                <a:stretch>
                  <a:fillRect/>
                </a:stretch>
              </p:blipFill>
              <p:spPr>
                <a:xfrm>
                  <a:off x="8969675" y="2953245"/>
                  <a:ext cx="367521" cy="367805"/>
                </a:xfrm>
                <a:prstGeom prst="rect">
                  <a:avLst/>
                </a:prstGeom>
              </p:spPr>
            </p:pic>
            <p:sp>
              <p:nvSpPr>
                <p:cNvPr id="161" name="TextBox 160">
                  <a:extLst>
                    <a:ext uri="{FF2B5EF4-FFF2-40B4-BE49-F238E27FC236}">
                      <a16:creationId xmlns:a16="http://schemas.microsoft.com/office/drawing/2014/main" id="{D0814566-9E7D-4884-9930-0F98B4668FF2}"/>
                    </a:ext>
                  </a:extLst>
                </p:cNvPr>
                <p:cNvSpPr txBox="1"/>
                <p:nvPr/>
              </p:nvSpPr>
              <p:spPr>
                <a:xfrm>
                  <a:off x="8722870" y="3322157"/>
                  <a:ext cx="861136" cy="460024"/>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Emotion </a:t>
                  </a:r>
                  <a:br>
                    <a:rPr lang="en-US" sz="1176" dirty="0"/>
                  </a:br>
                  <a:r>
                    <a:rPr lang="en-US" sz="1176" dirty="0"/>
                    <a:t>API</a:t>
                  </a:r>
                </a:p>
              </p:txBody>
            </p:sp>
          </p:grpSp>
          <p:grpSp>
            <p:nvGrpSpPr>
              <p:cNvPr id="173" name="Group 172">
                <a:extLst>
                  <a:ext uri="{FF2B5EF4-FFF2-40B4-BE49-F238E27FC236}">
                    <a16:creationId xmlns:a16="http://schemas.microsoft.com/office/drawing/2014/main" id="{6678F9DE-8968-40E4-876B-1533782A5152}"/>
                  </a:ext>
                </a:extLst>
              </p:cNvPr>
              <p:cNvGrpSpPr/>
              <p:nvPr/>
            </p:nvGrpSpPr>
            <p:grpSpPr>
              <a:xfrm>
                <a:off x="8053506" y="3032332"/>
                <a:ext cx="527757" cy="642693"/>
                <a:chOff x="8053506" y="2956132"/>
                <a:chExt cx="527757" cy="642693"/>
              </a:xfrm>
            </p:grpSpPr>
            <p:pic>
              <p:nvPicPr>
                <p:cNvPr id="162" name="Picture 161">
                  <a:extLst>
                    <a:ext uri="{FF2B5EF4-FFF2-40B4-BE49-F238E27FC236}">
                      <a16:creationId xmlns:a16="http://schemas.microsoft.com/office/drawing/2014/main" id="{FC8EFFBE-E277-4C9B-A790-2438AFD7A6A2}"/>
                    </a:ext>
                  </a:extLst>
                </p:cNvPr>
                <p:cNvPicPr>
                  <a:picLocks noChangeAspect="1"/>
                </p:cNvPicPr>
                <p:nvPr/>
              </p:nvPicPr>
              <p:blipFill>
                <a:blip r:embed="rId24"/>
                <a:stretch>
                  <a:fillRect/>
                </a:stretch>
              </p:blipFill>
              <p:spPr>
                <a:xfrm>
                  <a:off x="8133623" y="2956132"/>
                  <a:ext cx="367521" cy="367805"/>
                </a:xfrm>
                <a:prstGeom prst="rect">
                  <a:avLst/>
                </a:prstGeom>
              </p:spPr>
            </p:pic>
            <p:sp>
              <p:nvSpPr>
                <p:cNvPr id="163" name="TextBox 162">
                  <a:extLst>
                    <a:ext uri="{FF2B5EF4-FFF2-40B4-BE49-F238E27FC236}">
                      <a16:creationId xmlns:a16="http://schemas.microsoft.com/office/drawing/2014/main" id="{9821C53B-D4C7-430C-8EEE-ADAB9516EE91}"/>
                    </a:ext>
                  </a:extLst>
                </p:cNvPr>
                <p:cNvSpPr txBox="1"/>
                <p:nvPr/>
              </p:nvSpPr>
              <p:spPr>
                <a:xfrm>
                  <a:off x="8053506" y="3318013"/>
                  <a:ext cx="527757" cy="280812"/>
                </a:xfrm>
                <a:prstGeom prst="rect">
                  <a:avLst/>
                </a:prstGeom>
              </p:spPr>
              <p:txBody>
                <a:bodyPr wrap="none">
                  <a:spAutoFit/>
                </a:bodyPr>
                <a:lstStyle>
                  <a:defPPr>
                    <a:defRPr lang="en-US"/>
                  </a:defPPr>
                  <a:lvl1pPr algn="ct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defTabSz="878727">
                    <a:spcAft>
                      <a:spcPts val="588"/>
                    </a:spcAft>
                  </a:pPr>
                  <a:r>
                    <a:rPr lang="en-US" sz="1176" dirty="0"/>
                    <a:t>LUIS</a:t>
                  </a:r>
                </a:p>
              </p:txBody>
            </p:sp>
          </p:grpSp>
        </p:grpSp>
        <p:cxnSp>
          <p:nvCxnSpPr>
            <p:cNvPr id="2052" name="Connector: Elbow 2051">
              <a:extLst>
                <a:ext uri="{FF2B5EF4-FFF2-40B4-BE49-F238E27FC236}">
                  <a16:creationId xmlns:a16="http://schemas.microsoft.com/office/drawing/2014/main" id="{7F1BC843-4727-42B8-A59D-1D0E78078F0A}"/>
                </a:ext>
              </a:extLst>
            </p:cNvPr>
            <p:cNvCxnSpPr>
              <a:cxnSpLocks/>
            </p:cNvCxnSpPr>
            <p:nvPr/>
          </p:nvCxnSpPr>
          <p:spPr>
            <a:xfrm rot="5400000" flipH="1" flipV="1">
              <a:off x="8959983" y="2036573"/>
              <a:ext cx="1097280" cy="851854"/>
            </a:xfrm>
            <a:prstGeom prst="bentConnector3">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2054" name="Straight Arrow Connector 2053">
              <a:extLst>
                <a:ext uri="{FF2B5EF4-FFF2-40B4-BE49-F238E27FC236}">
                  <a16:creationId xmlns:a16="http://schemas.microsoft.com/office/drawing/2014/main" id="{E2FCCE09-F821-428D-B543-396F1656E53F}"/>
                </a:ext>
              </a:extLst>
            </p:cNvPr>
            <p:cNvCxnSpPr>
              <a:cxnSpLocks/>
            </p:cNvCxnSpPr>
            <p:nvPr/>
          </p:nvCxnSpPr>
          <p:spPr>
            <a:xfrm>
              <a:off x="8833969" y="4051300"/>
              <a:ext cx="711200"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57" name="Straight Arrow Connector 2056">
              <a:extLst>
                <a:ext uri="{FF2B5EF4-FFF2-40B4-BE49-F238E27FC236}">
                  <a16:creationId xmlns:a16="http://schemas.microsoft.com/office/drawing/2014/main" id="{04341B8D-BECF-46C6-A792-0B66F351A6EC}"/>
                </a:ext>
              </a:extLst>
            </p:cNvPr>
            <p:cNvCxnSpPr>
              <a:cxnSpLocks/>
            </p:cNvCxnSpPr>
            <p:nvPr/>
          </p:nvCxnSpPr>
          <p:spPr>
            <a:xfrm>
              <a:off x="8052919" y="4432300"/>
              <a:ext cx="1492250"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059" name="Rectangle 2058">
              <a:extLst>
                <a:ext uri="{FF2B5EF4-FFF2-40B4-BE49-F238E27FC236}">
                  <a16:creationId xmlns:a16="http://schemas.microsoft.com/office/drawing/2014/main" id="{A76657EF-32CE-4069-8B70-95D71B96397D}"/>
                </a:ext>
              </a:extLst>
            </p:cNvPr>
            <p:cNvSpPr/>
            <p:nvPr/>
          </p:nvSpPr>
          <p:spPr>
            <a:xfrm>
              <a:off x="8306919" y="4235450"/>
              <a:ext cx="565150" cy="36195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grpSp>
          <p:nvGrpSpPr>
            <p:cNvPr id="120" name="Group 119">
              <a:extLst>
                <a:ext uri="{FF2B5EF4-FFF2-40B4-BE49-F238E27FC236}">
                  <a16:creationId xmlns:a16="http://schemas.microsoft.com/office/drawing/2014/main" id="{8B29FAED-5857-449B-BB3E-F6FEB1E7E194}"/>
                </a:ext>
              </a:extLst>
            </p:cNvPr>
            <p:cNvGrpSpPr/>
            <p:nvPr/>
          </p:nvGrpSpPr>
          <p:grpSpPr>
            <a:xfrm>
              <a:off x="8231720" y="3854968"/>
              <a:ext cx="718849" cy="841816"/>
              <a:chOff x="8562112" y="2072599"/>
              <a:chExt cx="718849" cy="841816"/>
            </a:xfrm>
          </p:grpSpPr>
          <p:sp>
            <p:nvSpPr>
              <p:cNvPr id="112" name="TextBox 111">
                <a:extLst>
                  <a:ext uri="{FF2B5EF4-FFF2-40B4-BE49-F238E27FC236}">
                    <a16:creationId xmlns:a16="http://schemas.microsoft.com/office/drawing/2014/main" id="{156B757D-87C7-4E46-AC4C-64966251C126}"/>
                  </a:ext>
                </a:extLst>
              </p:cNvPr>
              <p:cNvSpPr txBox="1"/>
              <p:nvPr/>
            </p:nvSpPr>
            <p:spPr>
              <a:xfrm>
                <a:off x="8562112" y="2456240"/>
                <a:ext cx="718849" cy="458175"/>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Bot Service</a:t>
                </a:r>
              </a:p>
            </p:txBody>
          </p:sp>
          <p:pic>
            <p:nvPicPr>
              <p:cNvPr id="113" name="Picture 2" descr="https://azurecomcdn.azureedge.net/cvt-e8e9604de01be8a721dcc04e98f11f162cae020038a83e0809a34989030796de/images/page/services/bot-service/boosted-bot-intelligence.png">
                <a:extLst>
                  <a:ext uri="{FF2B5EF4-FFF2-40B4-BE49-F238E27FC236}">
                    <a16:creationId xmlns:a16="http://schemas.microsoft.com/office/drawing/2014/main" id="{C628FF32-6593-4119-A445-6C644A176E19}"/>
                  </a:ext>
                </a:extLst>
              </p:cNvPr>
              <p:cNvPicPr>
                <a:picLocks noChangeAspect="1" noChangeArrowheads="1"/>
              </p:cNvPicPr>
              <p:nvPr/>
            </p:nvPicPr>
            <p:blipFill rotWithShape="1">
              <a:blip r:embed="rId25" cstate="print">
                <a:extLst>
                  <a:ext uri="{28A0092B-C50C-407E-A947-70E740481C1C}">
                    <a14:useLocalDpi xmlns:a14="http://schemas.microsoft.com/office/drawing/2010/main"/>
                  </a:ext>
                </a:extLst>
              </a:blip>
              <a:srcRect/>
              <a:stretch/>
            </p:blipFill>
            <p:spPr bwMode="auto">
              <a:xfrm>
                <a:off x="8731031" y="2072599"/>
                <a:ext cx="391550" cy="3813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64" name="Group 2063">
              <a:extLst>
                <a:ext uri="{FF2B5EF4-FFF2-40B4-BE49-F238E27FC236}">
                  <a16:creationId xmlns:a16="http://schemas.microsoft.com/office/drawing/2014/main" id="{64223A68-84AD-450D-92E4-88B101BEFEE9}"/>
                </a:ext>
              </a:extLst>
            </p:cNvPr>
            <p:cNvGrpSpPr/>
            <p:nvPr/>
          </p:nvGrpSpPr>
          <p:grpSpPr>
            <a:xfrm>
              <a:off x="4464479" y="4243206"/>
              <a:ext cx="1138835" cy="700713"/>
              <a:chOff x="950314" y="3983426"/>
              <a:chExt cx="1138835" cy="700713"/>
            </a:xfrm>
          </p:grpSpPr>
          <p:sp>
            <p:nvSpPr>
              <p:cNvPr id="214" name="TextBox 213">
                <a:extLst>
                  <a:ext uri="{FF2B5EF4-FFF2-40B4-BE49-F238E27FC236}">
                    <a16:creationId xmlns:a16="http://schemas.microsoft.com/office/drawing/2014/main" id="{FC7AB9EF-CE3C-403F-8CD2-01AABF863737}"/>
                  </a:ext>
                </a:extLst>
              </p:cNvPr>
              <p:cNvSpPr txBox="1"/>
              <p:nvPr/>
            </p:nvSpPr>
            <p:spPr>
              <a:xfrm>
                <a:off x="950314" y="4403327"/>
                <a:ext cx="1138835" cy="280812"/>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AD B2C</a:t>
                </a:r>
              </a:p>
            </p:txBody>
          </p:sp>
          <p:pic>
            <p:nvPicPr>
              <p:cNvPr id="215" name="Picture 214">
                <a:extLst>
                  <a:ext uri="{FF2B5EF4-FFF2-40B4-BE49-F238E27FC236}">
                    <a16:creationId xmlns:a16="http://schemas.microsoft.com/office/drawing/2014/main" id="{1151EA33-D9F1-4E32-82D8-B96D76988F5C}"/>
                  </a:ext>
                </a:extLst>
              </p:cNvPr>
              <p:cNvPicPr>
                <a:picLocks noChangeAspect="1"/>
              </p:cNvPicPr>
              <p:nvPr/>
            </p:nvPicPr>
            <p:blipFill>
              <a:blip r:embed="rId26"/>
              <a:stretch>
                <a:fillRect/>
              </a:stretch>
            </p:blipFill>
            <p:spPr>
              <a:xfrm>
                <a:off x="1311331" y="3983426"/>
                <a:ext cx="416801" cy="417124"/>
              </a:xfrm>
              <a:prstGeom prst="rect">
                <a:avLst/>
              </a:prstGeom>
            </p:spPr>
          </p:pic>
        </p:grpSp>
        <p:grpSp>
          <p:nvGrpSpPr>
            <p:cNvPr id="2062" name="Group 2061">
              <a:extLst>
                <a:ext uri="{FF2B5EF4-FFF2-40B4-BE49-F238E27FC236}">
                  <a16:creationId xmlns:a16="http://schemas.microsoft.com/office/drawing/2014/main" id="{1E232326-BEB7-4528-AD7D-FFAAFF366EA3}"/>
                </a:ext>
              </a:extLst>
            </p:cNvPr>
            <p:cNvGrpSpPr/>
            <p:nvPr/>
          </p:nvGrpSpPr>
          <p:grpSpPr>
            <a:xfrm>
              <a:off x="4719747" y="2942817"/>
              <a:ext cx="628301" cy="780174"/>
              <a:chOff x="-48323" y="3902447"/>
              <a:chExt cx="628301" cy="780174"/>
            </a:xfrm>
          </p:grpSpPr>
          <p:pic>
            <p:nvPicPr>
              <p:cNvPr id="211" name="Picture 2" descr="Image result for twilio logo">
                <a:extLst>
                  <a:ext uri="{FF2B5EF4-FFF2-40B4-BE49-F238E27FC236}">
                    <a16:creationId xmlns:a16="http://schemas.microsoft.com/office/drawing/2014/main" id="{911E206A-389F-4A0B-BE70-12FC8572B06D}"/>
                  </a:ext>
                </a:extLst>
              </p:cNvPr>
              <p:cNvPicPr>
                <a:picLocks noChangeAspect="1" noChangeArrowheads="1"/>
              </p:cNvPicPr>
              <p:nvPr/>
            </p:nvPicPr>
            <p:blipFill rotWithShape="1">
              <a:blip r:embed="rId27" cstate="print">
                <a:extLst>
                  <a:ext uri="{28A0092B-C50C-407E-A947-70E740481C1C}">
                    <a14:useLocalDpi xmlns:a14="http://schemas.microsoft.com/office/drawing/2010/main"/>
                  </a:ext>
                </a:extLst>
              </a:blip>
              <a:srcRect l="17932" t="17497" r="19584" b="16627"/>
              <a:stretch/>
            </p:blipFill>
            <p:spPr bwMode="auto">
              <a:xfrm>
                <a:off x="-1406" y="3902447"/>
                <a:ext cx="534464" cy="563472"/>
              </a:xfrm>
              <a:prstGeom prst="rect">
                <a:avLst/>
              </a:prstGeom>
              <a:noFill/>
              <a:extLst>
                <a:ext uri="{909E8E84-426E-40DD-AFC4-6F175D3DCCD1}">
                  <a14:hiddenFill xmlns:a14="http://schemas.microsoft.com/office/drawing/2010/main">
                    <a:solidFill>
                      <a:srgbClr val="FFFFFF"/>
                    </a:solidFill>
                  </a14:hiddenFill>
                </a:ext>
              </a:extLst>
            </p:spPr>
          </p:pic>
          <p:sp>
            <p:nvSpPr>
              <p:cNvPr id="2061" name="Rectangle 2060">
                <a:extLst>
                  <a:ext uri="{FF2B5EF4-FFF2-40B4-BE49-F238E27FC236}">
                    <a16:creationId xmlns:a16="http://schemas.microsoft.com/office/drawing/2014/main" id="{DF2B60A2-A288-4777-A2F1-3E39822C70AA}"/>
                  </a:ext>
                </a:extLst>
              </p:cNvPr>
              <p:cNvSpPr/>
              <p:nvPr/>
            </p:nvSpPr>
            <p:spPr>
              <a:xfrm>
                <a:off x="-48323" y="4401809"/>
                <a:ext cx="628301" cy="280812"/>
              </a:xfrm>
              <a:prstGeom prst="rect">
                <a:avLst/>
              </a:prstGeom>
            </p:spPr>
            <p:txBody>
              <a:bodyPr wrap="none">
                <a:spAutoFit/>
              </a:bodyPr>
              <a:lstStyle/>
              <a:p>
                <a:pPr algn="ctr" defTabSz="878727">
                  <a:lnSpc>
                    <a:spcPct val="90000"/>
                  </a:lnSpc>
                  <a:spcAft>
                    <a:spcPts val="588"/>
                  </a:spcAft>
                </a:pPr>
                <a:r>
                  <a:rPr lang="en-US" sz="1176" kern="0" dirty="0">
                    <a:solidFill>
                      <a:srgbClr val="797979"/>
                    </a:solidFill>
                    <a:latin typeface="Segoe UI" panose="020B0502040204020203" pitchFamily="34" charset="0"/>
                    <a:cs typeface="Segoe UI" panose="020B0502040204020203" pitchFamily="34" charset="0"/>
                  </a:rPr>
                  <a:t>Twilio</a:t>
                </a:r>
              </a:p>
            </p:txBody>
          </p:sp>
        </p:grpSp>
        <p:grpSp>
          <p:nvGrpSpPr>
            <p:cNvPr id="2065" name="Group 2064">
              <a:extLst>
                <a:ext uri="{FF2B5EF4-FFF2-40B4-BE49-F238E27FC236}">
                  <a16:creationId xmlns:a16="http://schemas.microsoft.com/office/drawing/2014/main" id="{0023F0A4-5174-4783-ACBC-C1D4C16D5A80}"/>
                </a:ext>
              </a:extLst>
            </p:cNvPr>
            <p:cNvGrpSpPr/>
            <p:nvPr/>
          </p:nvGrpSpPr>
          <p:grpSpPr>
            <a:xfrm>
              <a:off x="4759753" y="1757491"/>
              <a:ext cx="548286" cy="576142"/>
              <a:chOff x="2100981" y="4025448"/>
              <a:chExt cx="548286" cy="576142"/>
            </a:xfrm>
          </p:grpSpPr>
          <p:pic>
            <p:nvPicPr>
              <p:cNvPr id="207" name="Picture 206">
                <a:extLst>
                  <a:ext uri="{FF2B5EF4-FFF2-40B4-BE49-F238E27FC236}">
                    <a16:creationId xmlns:a16="http://schemas.microsoft.com/office/drawing/2014/main" id="{DC658C7A-71B6-466B-B1F1-7E247AEA4E17}"/>
                  </a:ext>
                </a:extLst>
              </p:cNvPr>
              <p:cNvPicPr>
                <a:picLocks noChangeAspect="1"/>
              </p:cNvPicPr>
              <p:nvPr/>
            </p:nvPicPr>
            <p:blipFill>
              <a:blip r:embed="rId28"/>
              <a:stretch>
                <a:fillRect/>
              </a:stretch>
            </p:blipFill>
            <p:spPr>
              <a:xfrm>
                <a:off x="2159056" y="4025448"/>
                <a:ext cx="432137" cy="292552"/>
              </a:xfrm>
              <a:prstGeom prst="rect">
                <a:avLst/>
              </a:prstGeom>
            </p:spPr>
          </p:pic>
          <p:sp>
            <p:nvSpPr>
              <p:cNvPr id="221" name="TextBox 220">
                <a:extLst>
                  <a:ext uri="{FF2B5EF4-FFF2-40B4-BE49-F238E27FC236}">
                    <a16:creationId xmlns:a16="http://schemas.microsoft.com/office/drawing/2014/main" id="{552D3B12-B5A7-49BF-B685-977FC96899D6}"/>
                  </a:ext>
                </a:extLst>
              </p:cNvPr>
              <p:cNvSpPr txBox="1"/>
              <p:nvPr/>
            </p:nvSpPr>
            <p:spPr>
              <a:xfrm>
                <a:off x="2100981" y="4320777"/>
                <a:ext cx="548286" cy="280813"/>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CDN</a:t>
                </a:r>
              </a:p>
            </p:txBody>
          </p:sp>
        </p:grpSp>
        <p:cxnSp>
          <p:nvCxnSpPr>
            <p:cNvPr id="259" name="Connector: Elbow 258">
              <a:extLst>
                <a:ext uri="{FF2B5EF4-FFF2-40B4-BE49-F238E27FC236}">
                  <a16:creationId xmlns:a16="http://schemas.microsoft.com/office/drawing/2014/main" id="{DF119392-602B-4D98-B4C4-4AEA3914E0D6}"/>
                </a:ext>
              </a:extLst>
            </p:cNvPr>
            <p:cNvCxnSpPr>
              <a:cxnSpLocks/>
            </p:cNvCxnSpPr>
            <p:nvPr/>
          </p:nvCxnSpPr>
          <p:spPr>
            <a:xfrm>
              <a:off x="4196775" y="3753799"/>
              <a:ext cx="4077070" cy="294633"/>
            </a:xfrm>
            <a:prstGeom prst="bentConnector3">
              <a:avLst>
                <a:gd name="adj1" fmla="val 10028"/>
              </a:avLst>
            </a:prstGeom>
            <a:ln w="12700">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5EDB65CD-C217-409E-80B5-097FA9BA579E}"/>
                </a:ext>
              </a:extLst>
            </p:cNvPr>
            <p:cNvCxnSpPr>
              <a:cxnSpLocks/>
            </p:cNvCxnSpPr>
            <p:nvPr/>
          </p:nvCxnSpPr>
          <p:spPr>
            <a:xfrm rot="10800000">
              <a:off x="4183360" y="2818185"/>
              <a:ext cx="1704336" cy="411360"/>
            </a:xfrm>
            <a:prstGeom prst="bentConnector3">
              <a:avLst>
                <a:gd name="adj1" fmla="val 2148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263">
              <a:extLst>
                <a:ext uri="{FF2B5EF4-FFF2-40B4-BE49-F238E27FC236}">
                  <a16:creationId xmlns:a16="http://schemas.microsoft.com/office/drawing/2014/main" id="{62C0A94E-A2E4-42C3-B105-CD1910C01A4B}"/>
                </a:ext>
              </a:extLst>
            </p:cNvPr>
            <p:cNvSpPr/>
            <p:nvPr/>
          </p:nvSpPr>
          <p:spPr>
            <a:xfrm>
              <a:off x="5493776" y="3207773"/>
              <a:ext cx="486695" cy="1769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a:solidFill>
                  <a:prstClr val="white"/>
                </a:solidFill>
                <a:latin typeface="Calibri" panose="020F0502020204030204"/>
              </a:endParaRPr>
            </a:p>
          </p:txBody>
        </p:sp>
        <p:cxnSp>
          <p:nvCxnSpPr>
            <p:cNvPr id="250" name="Straight Arrow Connector 249">
              <a:extLst>
                <a:ext uri="{FF2B5EF4-FFF2-40B4-BE49-F238E27FC236}">
                  <a16:creationId xmlns:a16="http://schemas.microsoft.com/office/drawing/2014/main" id="{32008E0E-430C-4D90-BF91-2FCC5D904104}"/>
                </a:ext>
              </a:extLst>
            </p:cNvPr>
            <p:cNvCxnSpPr>
              <a:cxnSpLocks/>
            </p:cNvCxnSpPr>
            <p:nvPr/>
          </p:nvCxnSpPr>
          <p:spPr>
            <a:xfrm flipH="1" flipV="1">
              <a:off x="5329643" y="3222171"/>
              <a:ext cx="2560320" cy="16279"/>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52" name="Rectangle 251">
              <a:extLst>
                <a:ext uri="{FF2B5EF4-FFF2-40B4-BE49-F238E27FC236}">
                  <a16:creationId xmlns:a16="http://schemas.microsoft.com/office/drawing/2014/main" id="{30939E44-1ABE-4285-8E11-035E2C174926}"/>
                </a:ext>
              </a:extLst>
            </p:cNvPr>
            <p:cNvSpPr/>
            <p:nvPr/>
          </p:nvSpPr>
          <p:spPr>
            <a:xfrm>
              <a:off x="6958147" y="3056705"/>
              <a:ext cx="574767" cy="63572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sz="1765" dirty="0">
                <a:solidFill>
                  <a:prstClr val="white"/>
                </a:solidFill>
                <a:latin typeface="Calibri" panose="020F0502020204030204"/>
              </a:endParaRPr>
            </a:p>
          </p:txBody>
        </p:sp>
        <p:grpSp>
          <p:nvGrpSpPr>
            <p:cNvPr id="117" name="Group 116">
              <a:extLst>
                <a:ext uri="{FF2B5EF4-FFF2-40B4-BE49-F238E27FC236}">
                  <a16:creationId xmlns:a16="http://schemas.microsoft.com/office/drawing/2014/main" id="{6B102F67-A96E-4893-B66A-F561172A4112}"/>
                </a:ext>
              </a:extLst>
            </p:cNvPr>
            <p:cNvGrpSpPr/>
            <p:nvPr/>
          </p:nvGrpSpPr>
          <p:grpSpPr>
            <a:xfrm>
              <a:off x="6692267" y="3071896"/>
              <a:ext cx="1106489" cy="809486"/>
              <a:chOff x="8126265" y="756127"/>
              <a:chExt cx="1106489" cy="809486"/>
            </a:xfrm>
          </p:grpSpPr>
          <p:pic>
            <p:nvPicPr>
              <p:cNvPr id="100" name="Picture 99">
                <a:extLst>
                  <a:ext uri="{FF2B5EF4-FFF2-40B4-BE49-F238E27FC236}">
                    <a16:creationId xmlns:a16="http://schemas.microsoft.com/office/drawing/2014/main" id="{D6C6235F-693B-44B8-B229-2BD2F0B7A88A}"/>
                  </a:ext>
                </a:extLst>
              </p:cNvPr>
              <p:cNvPicPr>
                <a:picLocks noChangeAspect="1"/>
              </p:cNvPicPr>
              <p:nvPr/>
            </p:nvPicPr>
            <p:blipFill>
              <a:blip r:embed="rId29"/>
              <a:stretch>
                <a:fillRect/>
              </a:stretch>
            </p:blipFill>
            <p:spPr>
              <a:xfrm>
                <a:off x="8500691" y="756127"/>
                <a:ext cx="357636" cy="357912"/>
              </a:xfrm>
              <a:prstGeom prst="rect">
                <a:avLst/>
              </a:prstGeom>
            </p:spPr>
          </p:pic>
          <p:sp>
            <p:nvSpPr>
              <p:cNvPr id="101" name="TextBox 100">
                <a:extLst>
                  <a:ext uri="{FF2B5EF4-FFF2-40B4-BE49-F238E27FC236}">
                    <a16:creationId xmlns:a16="http://schemas.microsoft.com/office/drawing/2014/main" id="{D0AB6E14-AE99-47EF-9EF8-EB85C181BE67}"/>
                  </a:ext>
                </a:extLst>
              </p:cNvPr>
              <p:cNvSpPr txBox="1"/>
              <p:nvPr/>
            </p:nvSpPr>
            <p:spPr>
              <a:xfrm>
                <a:off x="8126265" y="1105589"/>
                <a:ext cx="1106489" cy="460024"/>
              </a:xfrm>
              <a:prstGeom prst="rect">
                <a:avLst/>
              </a:prstGeom>
              <a:noFill/>
            </p:spPr>
            <p:txBody>
              <a:bodyPr wrap="square" rtlCol="0">
                <a:spAutoFit/>
              </a:bodyPr>
              <a:lstStyle/>
              <a:p>
                <a:pPr algn="ctr" defTabSz="878727">
                  <a:lnSpc>
                    <a:spcPct val="90000"/>
                  </a:lnSpc>
                  <a:spcAft>
                    <a:spcPts val="588"/>
                  </a:spcAft>
                  <a:defRPr/>
                </a:pPr>
                <a:r>
                  <a:rPr lang="en-US" sz="1176" kern="0" dirty="0">
                    <a:solidFill>
                      <a:srgbClr val="797979"/>
                    </a:solidFill>
                    <a:latin typeface="Segoe UI" panose="020B0502040204020203" pitchFamily="34" charset="0"/>
                    <a:cs typeface="Segoe UI" panose="020B0502040204020203" pitchFamily="34" charset="0"/>
                  </a:rPr>
                  <a:t>Notification Hubs</a:t>
                </a:r>
              </a:p>
            </p:txBody>
          </p:sp>
        </p:grpSp>
        <p:cxnSp>
          <p:nvCxnSpPr>
            <p:cNvPr id="267" name="Connector: Elbow 266">
              <a:extLst>
                <a:ext uri="{FF2B5EF4-FFF2-40B4-BE49-F238E27FC236}">
                  <a16:creationId xmlns:a16="http://schemas.microsoft.com/office/drawing/2014/main" id="{C101B62F-E2E5-45B5-8986-C0F2BAC06C03}"/>
                </a:ext>
              </a:extLst>
            </p:cNvPr>
            <p:cNvCxnSpPr>
              <a:cxnSpLocks/>
              <a:stCxn id="59" idx="0"/>
              <a:endCxn id="110" idx="2"/>
            </p:cNvCxnSpPr>
            <p:nvPr/>
          </p:nvCxnSpPr>
          <p:spPr>
            <a:xfrm rot="5400000" flipH="1" flipV="1">
              <a:off x="6488979" y="3310694"/>
              <a:ext cx="1294133" cy="2064907"/>
            </a:xfrm>
            <a:prstGeom prst="bentConnector3">
              <a:avLst>
                <a:gd name="adj1" fmla="val 62174"/>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851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AADB6D5-98B9-435C-8901-3E2491FFC2DC}"/>
              </a:ext>
            </a:extLst>
          </p:cNvPr>
          <p:cNvCxnSpPr>
            <a:cxnSpLocks/>
          </p:cNvCxnSpPr>
          <p:nvPr/>
        </p:nvCxnSpPr>
        <p:spPr>
          <a:xfrm>
            <a:off x="342752" y="3429000"/>
            <a:ext cx="2728822" cy="0"/>
          </a:xfrm>
          <a:prstGeom prst="line">
            <a:avLst/>
          </a:prstGeom>
          <a:ln>
            <a:solidFill>
              <a:srgbClr val="0078D7"/>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A68852E-0582-4E14-B1CB-2E7F9E04565E}"/>
              </a:ext>
            </a:extLst>
          </p:cNvPr>
          <p:cNvSpPr txBox="1"/>
          <p:nvPr/>
        </p:nvSpPr>
        <p:spPr>
          <a:xfrm>
            <a:off x="342752" y="2658291"/>
            <a:ext cx="2939746" cy="744050"/>
          </a:xfrm>
          <a:prstGeom prst="rect">
            <a:avLst/>
          </a:prstGeom>
          <a:noFill/>
        </p:spPr>
        <p:txBody>
          <a:bodyPr wrap="square" lIns="0" rtlCol="0">
            <a:spAutoFit/>
          </a:bodyPr>
          <a:lstStyle/>
          <a:p>
            <a:pPr>
              <a:lnSpc>
                <a:spcPct val="90000"/>
              </a:lnSpc>
            </a:pPr>
            <a:r>
              <a:rPr lang="en-US" sz="2353" dirty="0">
                <a:solidFill>
                  <a:srgbClr val="0078D7"/>
                </a:solidFill>
                <a:latin typeface="Segoe UI Semilight" panose="020B0402040204020203" pitchFamily="34" charset="0"/>
                <a:cs typeface="Segoe UI Semilight" panose="020B0402040204020203" pitchFamily="34" charset="0"/>
              </a:rPr>
              <a:t>Web App for Containers</a:t>
            </a:r>
          </a:p>
        </p:txBody>
      </p:sp>
      <p:grpSp>
        <p:nvGrpSpPr>
          <p:cNvPr id="251" name="Group 250">
            <a:extLst>
              <a:ext uri="{FF2B5EF4-FFF2-40B4-BE49-F238E27FC236}">
                <a16:creationId xmlns:a16="http://schemas.microsoft.com/office/drawing/2014/main" id="{99DFCBCB-1513-410C-A95F-7636505C4E07}"/>
              </a:ext>
            </a:extLst>
          </p:cNvPr>
          <p:cNvGrpSpPr/>
          <p:nvPr/>
        </p:nvGrpSpPr>
        <p:grpSpPr>
          <a:xfrm>
            <a:off x="4023131" y="803412"/>
            <a:ext cx="7147789" cy="5646655"/>
            <a:chOff x="4030062" y="785467"/>
            <a:chExt cx="7291117" cy="5759882"/>
          </a:xfrm>
        </p:grpSpPr>
        <p:sp>
          <p:nvSpPr>
            <p:cNvPr id="110" name="Rectangle 109">
              <a:extLst>
                <a:ext uri="{FF2B5EF4-FFF2-40B4-BE49-F238E27FC236}">
                  <a16:creationId xmlns:a16="http://schemas.microsoft.com/office/drawing/2014/main" id="{90CDC81D-A2EE-49EA-A7DC-2263AB6FE936}"/>
                </a:ext>
              </a:extLst>
            </p:cNvPr>
            <p:cNvSpPr/>
            <p:nvPr/>
          </p:nvSpPr>
          <p:spPr>
            <a:xfrm>
              <a:off x="8878529" y="3159481"/>
              <a:ext cx="2359741" cy="1371600"/>
            </a:xfrm>
            <a:prstGeom prst="rect">
              <a:avLst/>
            </a:prstGeom>
            <a:solidFill>
              <a:srgbClr val="E6E6E6"/>
            </a:solidFill>
            <a:ln>
              <a:noFill/>
            </a:ln>
            <a:effectLst>
              <a:outerShdw dist="63500" dir="2700000" algn="tl" rotWithShape="0">
                <a:srgbClr val="0078D7"/>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a:endParaRPr lang="en-US" sz="1765"/>
            </a:p>
          </p:txBody>
        </p:sp>
        <p:cxnSp>
          <p:nvCxnSpPr>
            <p:cNvPr id="153" name="Straight Arrow Connector 152">
              <a:extLst>
                <a:ext uri="{FF2B5EF4-FFF2-40B4-BE49-F238E27FC236}">
                  <a16:creationId xmlns:a16="http://schemas.microsoft.com/office/drawing/2014/main" id="{2E5FDC83-2437-4A56-93AA-A45FE5E5878D}"/>
                </a:ext>
              </a:extLst>
            </p:cNvPr>
            <p:cNvCxnSpPr>
              <a:cxnSpLocks/>
            </p:cNvCxnSpPr>
            <p:nvPr/>
          </p:nvCxnSpPr>
          <p:spPr>
            <a:xfrm>
              <a:off x="9478298" y="4346154"/>
              <a:ext cx="0" cy="1346723"/>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3EFB1A48-B200-4FF9-99C6-6ECB78179287}"/>
                </a:ext>
              </a:extLst>
            </p:cNvPr>
            <p:cNvSpPr/>
            <p:nvPr/>
          </p:nvSpPr>
          <p:spPr>
            <a:xfrm>
              <a:off x="9011265" y="4734232"/>
              <a:ext cx="958645" cy="7226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78" name="Freeform 127">
              <a:extLst>
                <a:ext uri="{FF2B5EF4-FFF2-40B4-BE49-F238E27FC236}">
                  <a16:creationId xmlns:a16="http://schemas.microsoft.com/office/drawing/2014/main" id="{337F6377-7CFA-45A8-8BAB-3BA2C85ED596}"/>
                </a:ext>
              </a:extLst>
            </p:cNvPr>
            <p:cNvSpPr>
              <a:spLocks noChangeAspect="1"/>
            </p:cNvSpPr>
            <p:nvPr/>
          </p:nvSpPr>
          <p:spPr bwMode="black">
            <a:xfrm>
              <a:off x="4165528" y="1977439"/>
              <a:ext cx="766876" cy="60353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127">
              <a:extLst>
                <a:ext uri="{FF2B5EF4-FFF2-40B4-BE49-F238E27FC236}">
                  <a16:creationId xmlns:a16="http://schemas.microsoft.com/office/drawing/2014/main" id="{0D6180E5-0930-43A1-AED4-C67FBC8ABAD2}"/>
                </a:ext>
              </a:extLst>
            </p:cNvPr>
            <p:cNvSpPr>
              <a:spLocks noChangeAspect="1"/>
            </p:cNvSpPr>
            <p:nvPr/>
          </p:nvSpPr>
          <p:spPr bwMode="black">
            <a:xfrm>
              <a:off x="4165528" y="2852509"/>
              <a:ext cx="766876" cy="603530"/>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52" tIns="107562" rIns="134452" bIns="107562" numCol="1" spcCol="0" rtlCol="0" fromWordArt="0" anchor="t" anchorCtr="0" forceAA="0" compatLnSpc="1">
              <a:prstTxWarp prst="textNoShape">
                <a:avLst/>
              </a:prstTxWarp>
              <a:noAutofit/>
            </a:bodyPr>
            <a:lstStyle/>
            <a:p>
              <a:pPr algn="ctr" defTabSz="685486"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7FF4FBFF-4E28-453D-8D8B-DCBF36BAA379}"/>
                </a:ext>
              </a:extLst>
            </p:cNvPr>
            <p:cNvSpPr txBox="1"/>
            <p:nvPr/>
          </p:nvSpPr>
          <p:spPr>
            <a:xfrm>
              <a:off x="4030062" y="3494460"/>
              <a:ext cx="1037808"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Developers</a:t>
              </a:r>
            </a:p>
          </p:txBody>
        </p:sp>
        <p:pic>
          <p:nvPicPr>
            <p:cNvPr id="5" name="Graphic 4">
              <a:extLst>
                <a:ext uri="{FF2B5EF4-FFF2-40B4-BE49-F238E27FC236}">
                  <a16:creationId xmlns:a16="http://schemas.microsoft.com/office/drawing/2014/main" id="{6D8F5B9A-CE74-41E2-893C-EEC08210EB9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0113" y="1972741"/>
              <a:ext cx="524439" cy="524439"/>
            </a:xfrm>
            <a:prstGeom prst="rect">
              <a:avLst/>
            </a:prstGeom>
          </p:spPr>
        </p:pic>
        <p:cxnSp>
          <p:nvCxnSpPr>
            <p:cNvPr id="10" name="Straight Arrow Connector 9">
              <a:extLst>
                <a:ext uri="{FF2B5EF4-FFF2-40B4-BE49-F238E27FC236}">
                  <a16:creationId xmlns:a16="http://schemas.microsoft.com/office/drawing/2014/main" id="{D1AEB8EC-4070-4AF8-8A79-CC5E4283BC74}"/>
                </a:ext>
              </a:extLst>
            </p:cNvPr>
            <p:cNvCxnSpPr/>
            <p:nvPr/>
          </p:nvCxnSpPr>
          <p:spPr>
            <a:xfrm>
              <a:off x="5043949" y="2227006"/>
              <a:ext cx="899652"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9219F00-12DE-4CC1-A93F-B4F1E9736FB0}"/>
                </a:ext>
              </a:extLst>
            </p:cNvPr>
            <p:cNvCxnSpPr>
              <a:cxnSpLocks/>
            </p:cNvCxnSpPr>
            <p:nvPr/>
          </p:nvCxnSpPr>
          <p:spPr>
            <a:xfrm rot="5400000">
              <a:off x="4856846" y="2414588"/>
              <a:ext cx="822960" cy="4572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9192CAB-2F26-4EFF-8ED6-9CE21228BF74}"/>
                </a:ext>
              </a:extLst>
            </p:cNvPr>
            <p:cNvSpPr txBox="1"/>
            <p:nvPr/>
          </p:nvSpPr>
          <p:spPr>
            <a:xfrm>
              <a:off x="5849029" y="2555479"/>
              <a:ext cx="1037808"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Local Git repository</a:t>
              </a:r>
            </a:p>
          </p:txBody>
        </p:sp>
        <p:pic>
          <p:nvPicPr>
            <p:cNvPr id="88" name="Graphic 87">
              <a:extLst>
                <a:ext uri="{FF2B5EF4-FFF2-40B4-BE49-F238E27FC236}">
                  <a16:creationId xmlns:a16="http://schemas.microsoft.com/office/drawing/2014/main" id="{AB3072CE-43BC-4BD9-A08B-E52CF3C5C1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118647" y="837474"/>
              <a:ext cx="478911" cy="478911"/>
            </a:xfrm>
            <a:prstGeom prst="rect">
              <a:avLst/>
            </a:prstGeom>
          </p:spPr>
        </p:pic>
        <p:sp>
          <p:nvSpPr>
            <p:cNvPr id="89" name="TextBox 88">
              <a:extLst>
                <a:ext uri="{FF2B5EF4-FFF2-40B4-BE49-F238E27FC236}">
                  <a16:creationId xmlns:a16="http://schemas.microsoft.com/office/drawing/2014/main" id="{D327FEFB-6FA9-4A9A-9D85-90DFBDA746E6}"/>
                </a:ext>
              </a:extLst>
            </p:cNvPr>
            <p:cNvSpPr txBox="1"/>
            <p:nvPr/>
          </p:nvSpPr>
          <p:spPr>
            <a:xfrm>
              <a:off x="5839198" y="1410023"/>
              <a:ext cx="1037808"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VS code</a:t>
              </a:r>
            </a:p>
          </p:txBody>
        </p:sp>
        <p:pic>
          <p:nvPicPr>
            <p:cNvPr id="90" name="Graphic 89">
              <a:extLst>
                <a:ext uri="{FF2B5EF4-FFF2-40B4-BE49-F238E27FC236}">
                  <a16:creationId xmlns:a16="http://schemas.microsoft.com/office/drawing/2014/main" id="{279DB0D9-51C9-4AB7-88FD-2CE094AC346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616622" y="818578"/>
              <a:ext cx="529982" cy="516702"/>
            </a:xfrm>
            <a:prstGeom prst="rect">
              <a:avLst/>
            </a:prstGeom>
          </p:spPr>
        </p:pic>
        <p:sp>
          <p:nvSpPr>
            <p:cNvPr id="91" name="TextBox 90">
              <a:extLst>
                <a:ext uri="{FF2B5EF4-FFF2-40B4-BE49-F238E27FC236}">
                  <a16:creationId xmlns:a16="http://schemas.microsoft.com/office/drawing/2014/main" id="{1B533D5D-2FFC-43AE-A46A-1A6948B8A5EB}"/>
                </a:ext>
              </a:extLst>
            </p:cNvPr>
            <p:cNvSpPr txBox="1"/>
            <p:nvPr/>
          </p:nvSpPr>
          <p:spPr>
            <a:xfrm>
              <a:off x="7348447" y="1410023"/>
              <a:ext cx="1037808"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GitHub repository</a:t>
              </a:r>
            </a:p>
          </p:txBody>
        </p:sp>
        <p:sp>
          <p:nvSpPr>
            <p:cNvPr id="93" name="TextBox 92">
              <a:extLst>
                <a:ext uri="{FF2B5EF4-FFF2-40B4-BE49-F238E27FC236}">
                  <a16:creationId xmlns:a16="http://schemas.microsoft.com/office/drawing/2014/main" id="{1D1AD55D-12AA-4DB6-93FB-74F6B974E839}"/>
                </a:ext>
              </a:extLst>
            </p:cNvPr>
            <p:cNvSpPr txBox="1"/>
            <p:nvPr/>
          </p:nvSpPr>
          <p:spPr>
            <a:xfrm>
              <a:off x="8149779" y="2599726"/>
              <a:ext cx="1037808"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Kudu</a:t>
              </a:r>
            </a:p>
          </p:txBody>
        </p:sp>
        <p:pic>
          <p:nvPicPr>
            <p:cNvPr id="94" name="Graphic 93">
              <a:extLst>
                <a:ext uri="{FF2B5EF4-FFF2-40B4-BE49-F238E27FC236}">
                  <a16:creationId xmlns:a16="http://schemas.microsoft.com/office/drawing/2014/main" id="{EE94873D-8D55-4332-86AF-207DD36F635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154549" y="785467"/>
              <a:ext cx="582924" cy="582924"/>
            </a:xfrm>
            <a:prstGeom prst="rect">
              <a:avLst/>
            </a:prstGeom>
          </p:spPr>
        </p:pic>
        <p:sp>
          <p:nvSpPr>
            <p:cNvPr id="95" name="TextBox 94">
              <a:extLst>
                <a:ext uri="{FF2B5EF4-FFF2-40B4-BE49-F238E27FC236}">
                  <a16:creationId xmlns:a16="http://schemas.microsoft.com/office/drawing/2014/main" id="{67141D45-25FD-42B6-9BBD-BB37C6A450D8}"/>
                </a:ext>
              </a:extLst>
            </p:cNvPr>
            <p:cNvSpPr txBox="1"/>
            <p:nvPr/>
          </p:nvSpPr>
          <p:spPr>
            <a:xfrm>
              <a:off x="8731045" y="1410023"/>
              <a:ext cx="1429933"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Azure Container Repository</a:t>
              </a:r>
            </a:p>
          </p:txBody>
        </p:sp>
        <p:cxnSp>
          <p:nvCxnSpPr>
            <p:cNvPr id="16" name="Straight Arrow Connector 15">
              <a:extLst>
                <a:ext uri="{FF2B5EF4-FFF2-40B4-BE49-F238E27FC236}">
                  <a16:creationId xmlns:a16="http://schemas.microsoft.com/office/drawing/2014/main" id="{E7C127BC-208A-425A-9205-B64C1F81449F}"/>
                </a:ext>
              </a:extLst>
            </p:cNvPr>
            <p:cNvCxnSpPr/>
            <p:nvPr/>
          </p:nvCxnSpPr>
          <p:spPr>
            <a:xfrm>
              <a:off x="6695768" y="1076929"/>
              <a:ext cx="796413"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FAC7B2E-AF64-46BE-AF8A-EF4215147C44}"/>
                </a:ext>
              </a:extLst>
            </p:cNvPr>
            <p:cNvCxnSpPr/>
            <p:nvPr/>
          </p:nvCxnSpPr>
          <p:spPr>
            <a:xfrm>
              <a:off x="8264013" y="1076929"/>
              <a:ext cx="796413"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7FA35CE9-F057-488B-84BE-6D9E5EAC808D}"/>
                </a:ext>
              </a:extLst>
            </p:cNvPr>
            <p:cNvCxnSpPr>
              <a:cxnSpLocks/>
              <a:endCxn id="94" idx="0"/>
            </p:cNvCxnSpPr>
            <p:nvPr/>
          </p:nvCxnSpPr>
          <p:spPr>
            <a:xfrm rot="5400000" flipH="1" flipV="1">
              <a:off x="6446781" y="-1111437"/>
              <a:ext cx="1102326" cy="4896134"/>
            </a:xfrm>
            <a:prstGeom prst="bentConnector3">
              <a:avLst>
                <a:gd name="adj1" fmla="val 120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625D52B-5FCF-4EED-9900-6DF2AAEA68F3}"/>
                </a:ext>
              </a:extLst>
            </p:cNvPr>
            <p:cNvCxnSpPr>
              <a:cxnSpLocks/>
            </p:cNvCxnSpPr>
            <p:nvPr/>
          </p:nvCxnSpPr>
          <p:spPr>
            <a:xfrm>
              <a:off x="8662220" y="1081845"/>
              <a:ext cx="0" cy="923936"/>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grpSp>
          <p:nvGrpSpPr>
            <p:cNvPr id="230" name="Group 229">
              <a:extLst>
                <a:ext uri="{FF2B5EF4-FFF2-40B4-BE49-F238E27FC236}">
                  <a16:creationId xmlns:a16="http://schemas.microsoft.com/office/drawing/2014/main" id="{8E41D1E8-145B-4BA6-9CCE-009EE598A200}"/>
                </a:ext>
              </a:extLst>
            </p:cNvPr>
            <p:cNvGrpSpPr/>
            <p:nvPr/>
          </p:nvGrpSpPr>
          <p:grpSpPr>
            <a:xfrm>
              <a:off x="9089915" y="3318382"/>
              <a:ext cx="773836" cy="545689"/>
              <a:chOff x="6154986" y="4793226"/>
              <a:chExt cx="1233956" cy="870153"/>
            </a:xfrm>
          </p:grpSpPr>
          <p:grpSp>
            <p:nvGrpSpPr>
              <p:cNvPr id="229" name="Group 228">
                <a:extLst>
                  <a:ext uri="{FF2B5EF4-FFF2-40B4-BE49-F238E27FC236}">
                    <a16:creationId xmlns:a16="http://schemas.microsoft.com/office/drawing/2014/main" id="{FED79F2E-8352-40A1-94F8-9B79A0261764}"/>
                  </a:ext>
                </a:extLst>
              </p:cNvPr>
              <p:cNvGrpSpPr/>
              <p:nvPr/>
            </p:nvGrpSpPr>
            <p:grpSpPr>
              <a:xfrm>
                <a:off x="6325592" y="4793226"/>
                <a:ext cx="1063350" cy="827215"/>
                <a:chOff x="6325592" y="5063489"/>
                <a:chExt cx="918970" cy="556952"/>
              </a:xfrm>
            </p:grpSpPr>
            <p:sp>
              <p:nvSpPr>
                <p:cNvPr id="226" name="Freeform: Shape 225">
                  <a:extLst>
                    <a:ext uri="{FF2B5EF4-FFF2-40B4-BE49-F238E27FC236}">
                      <a16:creationId xmlns:a16="http://schemas.microsoft.com/office/drawing/2014/main" id="{353B3CFE-3203-4FBF-8B38-5B7403F4EFF7}"/>
                    </a:ext>
                  </a:extLst>
                </p:cNvPr>
                <p:cNvSpPr/>
                <p:nvPr/>
              </p:nvSpPr>
              <p:spPr>
                <a:xfrm>
                  <a:off x="6520525" y="5063489"/>
                  <a:ext cx="724037" cy="556952"/>
                </a:xfrm>
                <a:custGeom>
                  <a:avLst/>
                  <a:gdLst>
                    <a:gd name="connsiteX0" fmla="*/ 60986 w 724037"/>
                    <a:gd name="connsiteY0" fmla="*/ 60986 h 556951"/>
                    <a:gd name="connsiteX1" fmla="*/ 60986 w 724037"/>
                    <a:gd name="connsiteY1" fmla="*/ 506547 h 556951"/>
                    <a:gd name="connsiteX2" fmla="*/ 673633 w 724037"/>
                    <a:gd name="connsiteY2" fmla="*/ 367310 h 556951"/>
                    <a:gd name="connsiteX3" fmla="*/ 673633 w 724037"/>
                    <a:gd name="connsiteY3" fmla="*/ 179338 h 556951"/>
                    <a:gd name="connsiteX4" fmla="*/ 60986 w 724037"/>
                    <a:gd name="connsiteY4" fmla="*/ 60986 h 556951"/>
                    <a:gd name="connsiteX5" fmla="*/ 617938 w 724037"/>
                    <a:gd name="connsiteY5" fmla="*/ 336928 h 556951"/>
                    <a:gd name="connsiteX6" fmla="*/ 577447 w 724037"/>
                    <a:gd name="connsiteY6" fmla="*/ 343723 h 556951"/>
                    <a:gd name="connsiteX7" fmla="*/ 577447 w 724037"/>
                    <a:gd name="connsiteY7" fmla="*/ 222836 h 556951"/>
                    <a:gd name="connsiteX8" fmla="*/ 506547 w 724037"/>
                    <a:gd name="connsiteY8" fmla="*/ 213507 h 556951"/>
                    <a:gd name="connsiteX9" fmla="*/ 506547 w 724037"/>
                    <a:gd name="connsiteY9" fmla="*/ 359735 h 556951"/>
                    <a:gd name="connsiteX10" fmla="*/ 466057 w 724037"/>
                    <a:gd name="connsiteY10" fmla="*/ 366530 h 556951"/>
                    <a:gd name="connsiteX11" fmla="*/ 466057 w 724037"/>
                    <a:gd name="connsiteY11" fmla="*/ 208300 h 556951"/>
                    <a:gd name="connsiteX12" fmla="*/ 395157 w 724037"/>
                    <a:gd name="connsiteY12" fmla="*/ 198915 h 556951"/>
                    <a:gd name="connsiteX13" fmla="*/ 395157 w 724037"/>
                    <a:gd name="connsiteY13" fmla="*/ 382486 h 556951"/>
                    <a:gd name="connsiteX14" fmla="*/ 354667 w 724037"/>
                    <a:gd name="connsiteY14" fmla="*/ 389281 h 556951"/>
                    <a:gd name="connsiteX15" fmla="*/ 354667 w 724037"/>
                    <a:gd name="connsiteY15" fmla="*/ 193680 h 556951"/>
                    <a:gd name="connsiteX16" fmla="*/ 283767 w 724037"/>
                    <a:gd name="connsiteY16" fmla="*/ 184351 h 556951"/>
                    <a:gd name="connsiteX17" fmla="*/ 283767 w 724037"/>
                    <a:gd name="connsiteY17" fmla="*/ 405294 h 556951"/>
                    <a:gd name="connsiteX18" fmla="*/ 243276 w 724037"/>
                    <a:gd name="connsiteY18" fmla="*/ 412089 h 556951"/>
                    <a:gd name="connsiteX19" fmla="*/ 243276 w 724037"/>
                    <a:gd name="connsiteY19" fmla="*/ 179143 h 556951"/>
                    <a:gd name="connsiteX20" fmla="*/ 165415 w 724037"/>
                    <a:gd name="connsiteY20" fmla="*/ 170149 h 556951"/>
                    <a:gd name="connsiteX21" fmla="*/ 165275 w 724037"/>
                    <a:gd name="connsiteY21" fmla="*/ 431053 h 556951"/>
                    <a:gd name="connsiteX22" fmla="*/ 116681 w 724037"/>
                    <a:gd name="connsiteY22" fmla="*/ 439463 h 556951"/>
                    <a:gd name="connsiteX23" fmla="*/ 116681 w 724037"/>
                    <a:gd name="connsiteY23" fmla="*/ 131162 h 556951"/>
                    <a:gd name="connsiteX24" fmla="*/ 617938 w 724037"/>
                    <a:gd name="connsiteY24" fmla="*/ 207186 h 556951"/>
                    <a:gd name="connsiteX25" fmla="*/ 617938 w 724037"/>
                    <a:gd name="connsiteY25" fmla="*/ 336928 h 5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4037" h="556951">
                      <a:moveTo>
                        <a:pt x="60986" y="60986"/>
                      </a:moveTo>
                      <a:lnTo>
                        <a:pt x="60986" y="506547"/>
                      </a:lnTo>
                      <a:lnTo>
                        <a:pt x="673633" y="367310"/>
                      </a:lnTo>
                      <a:lnTo>
                        <a:pt x="673633" y="179338"/>
                      </a:lnTo>
                      <a:lnTo>
                        <a:pt x="60986" y="60986"/>
                      </a:lnTo>
                      <a:close/>
                      <a:moveTo>
                        <a:pt x="617938" y="336928"/>
                      </a:moveTo>
                      <a:lnTo>
                        <a:pt x="577447" y="343723"/>
                      </a:lnTo>
                      <a:lnTo>
                        <a:pt x="577447" y="222836"/>
                      </a:lnTo>
                      <a:lnTo>
                        <a:pt x="506547" y="213507"/>
                      </a:lnTo>
                      <a:lnTo>
                        <a:pt x="506547" y="359735"/>
                      </a:lnTo>
                      <a:lnTo>
                        <a:pt x="466057" y="366530"/>
                      </a:lnTo>
                      <a:lnTo>
                        <a:pt x="466057" y="208300"/>
                      </a:lnTo>
                      <a:lnTo>
                        <a:pt x="395157" y="198915"/>
                      </a:lnTo>
                      <a:lnTo>
                        <a:pt x="395157" y="382486"/>
                      </a:lnTo>
                      <a:lnTo>
                        <a:pt x="354667" y="389281"/>
                      </a:lnTo>
                      <a:lnTo>
                        <a:pt x="354667" y="193680"/>
                      </a:lnTo>
                      <a:lnTo>
                        <a:pt x="283767" y="184351"/>
                      </a:lnTo>
                      <a:lnTo>
                        <a:pt x="283767" y="405294"/>
                      </a:lnTo>
                      <a:lnTo>
                        <a:pt x="243276" y="412089"/>
                      </a:lnTo>
                      <a:lnTo>
                        <a:pt x="243276" y="179143"/>
                      </a:lnTo>
                      <a:lnTo>
                        <a:pt x="165415" y="170149"/>
                      </a:lnTo>
                      <a:lnTo>
                        <a:pt x="165275" y="431053"/>
                      </a:lnTo>
                      <a:lnTo>
                        <a:pt x="116681" y="439463"/>
                      </a:lnTo>
                      <a:lnTo>
                        <a:pt x="116681" y="131162"/>
                      </a:lnTo>
                      <a:lnTo>
                        <a:pt x="617938" y="207186"/>
                      </a:lnTo>
                      <a:lnTo>
                        <a:pt x="617938" y="336928"/>
                      </a:lnTo>
                      <a:close/>
                    </a:path>
                  </a:pathLst>
                </a:custGeom>
                <a:solidFill>
                  <a:srgbClr val="0078D7"/>
                </a:solidFill>
                <a:ln w="27813" cap="flat">
                  <a:noFill/>
                  <a:prstDash val="solid"/>
                  <a:miter/>
                </a:ln>
              </p:spPr>
              <p:txBody>
                <a:bodyPr rtlCol="0" anchor="ctr"/>
                <a:lstStyle/>
                <a:p>
                  <a:endParaRPr lang="en-US" sz="1765"/>
                </a:p>
              </p:txBody>
            </p:sp>
            <p:sp>
              <p:nvSpPr>
                <p:cNvPr id="228" name="Freeform: Shape 227">
                  <a:extLst>
                    <a:ext uri="{FF2B5EF4-FFF2-40B4-BE49-F238E27FC236}">
                      <a16:creationId xmlns:a16="http://schemas.microsoft.com/office/drawing/2014/main" id="{322FC3A3-D90A-4029-B9F8-3F4365FB6580}"/>
                    </a:ext>
                  </a:extLst>
                </p:cNvPr>
                <p:cNvSpPr/>
                <p:nvPr/>
              </p:nvSpPr>
              <p:spPr>
                <a:xfrm>
                  <a:off x="6325592" y="5063489"/>
                  <a:ext cx="306323" cy="556952"/>
                </a:xfrm>
                <a:custGeom>
                  <a:avLst/>
                  <a:gdLst>
                    <a:gd name="connsiteX0" fmla="*/ 60986 w 306323"/>
                    <a:gd name="connsiteY0" fmla="*/ 137567 h 556951"/>
                    <a:gd name="connsiteX1" fmla="*/ 60986 w 306323"/>
                    <a:gd name="connsiteY1" fmla="*/ 395157 h 556951"/>
                    <a:gd name="connsiteX2" fmla="*/ 255919 w 306323"/>
                    <a:gd name="connsiteY2" fmla="*/ 506547 h 556951"/>
                    <a:gd name="connsiteX3" fmla="*/ 255919 w 306323"/>
                    <a:gd name="connsiteY3" fmla="*/ 60986 h 556951"/>
                    <a:gd name="connsiteX4" fmla="*/ 60986 w 306323"/>
                    <a:gd name="connsiteY4" fmla="*/ 137567 h 556951"/>
                    <a:gd name="connsiteX5" fmla="*/ 228072 w 306323"/>
                    <a:gd name="connsiteY5" fmla="*/ 167615 h 556951"/>
                    <a:gd name="connsiteX6" fmla="*/ 228072 w 306323"/>
                    <a:gd name="connsiteY6" fmla="*/ 436929 h 556951"/>
                    <a:gd name="connsiteX7" fmla="*/ 186300 w 306323"/>
                    <a:gd name="connsiteY7" fmla="*/ 416043 h 556951"/>
                    <a:gd name="connsiteX8" fmla="*/ 186300 w 306323"/>
                    <a:gd name="connsiteY8" fmla="*/ 181371 h 556951"/>
                    <a:gd name="connsiteX9" fmla="*/ 130605 w 306323"/>
                    <a:gd name="connsiteY9" fmla="*/ 199695 h 556951"/>
                    <a:gd name="connsiteX10" fmla="*/ 130605 w 306323"/>
                    <a:gd name="connsiteY10" fmla="*/ 388112 h 556951"/>
                    <a:gd name="connsiteX11" fmla="*/ 88834 w 306323"/>
                    <a:gd name="connsiteY11" fmla="*/ 367310 h 556951"/>
                    <a:gd name="connsiteX12" fmla="*/ 88834 w 306323"/>
                    <a:gd name="connsiteY12" fmla="*/ 213452 h 556951"/>
                    <a:gd name="connsiteX13" fmla="*/ 88834 w 306323"/>
                    <a:gd name="connsiteY13" fmla="*/ 185604 h 556951"/>
                    <a:gd name="connsiteX14" fmla="*/ 186300 w 306323"/>
                    <a:gd name="connsiteY14" fmla="*/ 153524 h 556951"/>
                    <a:gd name="connsiteX15" fmla="*/ 228072 w 306323"/>
                    <a:gd name="connsiteY15" fmla="*/ 139767 h 556951"/>
                    <a:gd name="connsiteX16" fmla="*/ 228072 w 306323"/>
                    <a:gd name="connsiteY16" fmla="*/ 167615 h 556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6323" h="556951">
                      <a:moveTo>
                        <a:pt x="60986" y="137567"/>
                      </a:moveTo>
                      <a:lnTo>
                        <a:pt x="60986" y="395157"/>
                      </a:lnTo>
                      <a:lnTo>
                        <a:pt x="255919" y="506547"/>
                      </a:lnTo>
                      <a:lnTo>
                        <a:pt x="255919" y="60986"/>
                      </a:lnTo>
                      <a:lnTo>
                        <a:pt x="60986" y="137567"/>
                      </a:lnTo>
                      <a:close/>
                      <a:moveTo>
                        <a:pt x="228072" y="167615"/>
                      </a:moveTo>
                      <a:lnTo>
                        <a:pt x="228072" y="436929"/>
                      </a:lnTo>
                      <a:lnTo>
                        <a:pt x="186300" y="416043"/>
                      </a:lnTo>
                      <a:lnTo>
                        <a:pt x="186300" y="181371"/>
                      </a:lnTo>
                      <a:lnTo>
                        <a:pt x="130605" y="199695"/>
                      </a:lnTo>
                      <a:lnTo>
                        <a:pt x="130605" y="388112"/>
                      </a:lnTo>
                      <a:lnTo>
                        <a:pt x="88834" y="367310"/>
                      </a:lnTo>
                      <a:lnTo>
                        <a:pt x="88834" y="213452"/>
                      </a:lnTo>
                      <a:lnTo>
                        <a:pt x="88834" y="185604"/>
                      </a:lnTo>
                      <a:lnTo>
                        <a:pt x="186300" y="153524"/>
                      </a:lnTo>
                      <a:lnTo>
                        <a:pt x="228072" y="139767"/>
                      </a:lnTo>
                      <a:lnTo>
                        <a:pt x="228072" y="167615"/>
                      </a:lnTo>
                      <a:close/>
                    </a:path>
                  </a:pathLst>
                </a:custGeom>
                <a:solidFill>
                  <a:srgbClr val="0078D7"/>
                </a:solidFill>
                <a:ln w="27813" cap="flat">
                  <a:noFill/>
                  <a:prstDash val="solid"/>
                  <a:miter/>
                </a:ln>
              </p:spPr>
              <p:txBody>
                <a:bodyPr rtlCol="0" anchor="ctr"/>
                <a:lstStyle/>
                <a:p>
                  <a:endParaRPr lang="en-US" sz="1765"/>
                </a:p>
              </p:txBody>
            </p:sp>
          </p:grpSp>
          <p:sp>
            <p:nvSpPr>
              <p:cNvPr id="119" name="Freeform 5">
                <a:extLst>
                  <a:ext uri="{FF2B5EF4-FFF2-40B4-BE49-F238E27FC236}">
                    <a16:creationId xmlns:a16="http://schemas.microsoft.com/office/drawing/2014/main" id="{4903BCE3-13E6-4A40-80D3-BD65C8C6244B}"/>
                  </a:ext>
                </a:extLst>
              </p:cNvPr>
              <p:cNvSpPr>
                <a:spLocks noChangeAspect="1"/>
              </p:cNvSpPr>
              <p:nvPr/>
            </p:nvSpPr>
            <p:spPr bwMode="black">
              <a:xfrm>
                <a:off x="6154986" y="5168240"/>
                <a:ext cx="837234" cy="49513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78D7"/>
              </a:solidFill>
              <a:ln w="38100">
                <a:solidFill>
                  <a:srgbClr val="E6E6E6"/>
                </a:solidFill>
              </a:ln>
            </p:spPr>
            <p:txBody>
              <a:bodyPr vert="horz" wrap="square" lIns="67226" tIns="33613" rIns="67226" bIns="33613" numCol="1" anchor="t" anchorCtr="0" compatLnSpc="1">
                <a:prstTxWarp prst="textNoShape">
                  <a:avLst/>
                </a:prstTxWarp>
              </a:bodyPr>
              <a:lstStyle/>
              <a:p>
                <a:endParaRPr lang="en-US" sz="1323" dirty="0"/>
              </a:p>
            </p:txBody>
          </p:sp>
        </p:grpSp>
        <p:pic>
          <p:nvPicPr>
            <p:cNvPr id="121" name="Picture 120" descr="A close up of a sign&#10;&#10;Description generated with high confidence">
              <a:extLst>
                <a:ext uri="{FF2B5EF4-FFF2-40B4-BE49-F238E27FC236}">
                  <a16:creationId xmlns:a16="http://schemas.microsoft.com/office/drawing/2014/main" id="{A3D25A55-2193-48DF-821F-F151EFE80B9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12669" y="3378667"/>
              <a:ext cx="514905" cy="514905"/>
            </a:xfrm>
            <a:prstGeom prst="rect">
              <a:avLst/>
            </a:prstGeom>
          </p:spPr>
        </p:pic>
        <p:sp>
          <p:nvSpPr>
            <p:cNvPr id="122" name="TextBox 121">
              <a:extLst>
                <a:ext uri="{FF2B5EF4-FFF2-40B4-BE49-F238E27FC236}">
                  <a16:creationId xmlns:a16="http://schemas.microsoft.com/office/drawing/2014/main" id="{2A479D90-9E7F-4FB1-BFA0-DDD6AC159891}"/>
                </a:ext>
              </a:extLst>
            </p:cNvPr>
            <p:cNvSpPr txBox="1"/>
            <p:nvPr/>
          </p:nvSpPr>
          <p:spPr>
            <a:xfrm>
              <a:off x="8849031" y="3931993"/>
              <a:ext cx="1302116"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Web App for Containers</a:t>
              </a:r>
            </a:p>
          </p:txBody>
        </p:sp>
        <p:sp>
          <p:nvSpPr>
            <p:cNvPr id="123" name="TextBox 122">
              <a:extLst>
                <a:ext uri="{FF2B5EF4-FFF2-40B4-BE49-F238E27FC236}">
                  <a16:creationId xmlns:a16="http://schemas.microsoft.com/office/drawing/2014/main" id="{B379D2B2-659E-461B-9857-97E56B030663}"/>
                </a:ext>
              </a:extLst>
            </p:cNvPr>
            <p:cNvSpPr txBox="1"/>
            <p:nvPr/>
          </p:nvSpPr>
          <p:spPr>
            <a:xfrm>
              <a:off x="10019063" y="3951657"/>
              <a:ext cx="1302116" cy="426446"/>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MySQL database</a:t>
              </a:r>
            </a:p>
          </p:txBody>
        </p:sp>
        <p:cxnSp>
          <p:nvCxnSpPr>
            <p:cNvPr id="124" name="Straight Arrow Connector 123">
              <a:extLst>
                <a:ext uri="{FF2B5EF4-FFF2-40B4-BE49-F238E27FC236}">
                  <a16:creationId xmlns:a16="http://schemas.microsoft.com/office/drawing/2014/main" id="{F35FBCC7-A46A-470F-BD7D-A894324AFB2C}"/>
                </a:ext>
              </a:extLst>
            </p:cNvPr>
            <p:cNvCxnSpPr>
              <a:cxnSpLocks/>
            </p:cNvCxnSpPr>
            <p:nvPr/>
          </p:nvCxnSpPr>
          <p:spPr>
            <a:xfrm>
              <a:off x="9930581" y="3574026"/>
              <a:ext cx="437535"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35" name="Group 234">
              <a:extLst>
                <a:ext uri="{FF2B5EF4-FFF2-40B4-BE49-F238E27FC236}">
                  <a16:creationId xmlns:a16="http://schemas.microsoft.com/office/drawing/2014/main" id="{51EFE6B1-C177-40BF-B91F-018E8A37C2D8}"/>
                </a:ext>
              </a:extLst>
            </p:cNvPr>
            <p:cNvGrpSpPr/>
            <p:nvPr/>
          </p:nvGrpSpPr>
          <p:grpSpPr>
            <a:xfrm>
              <a:off x="8824450" y="4817396"/>
              <a:ext cx="1302116" cy="631657"/>
              <a:chOff x="8883444" y="5717048"/>
              <a:chExt cx="1302116" cy="631657"/>
            </a:xfrm>
          </p:grpSpPr>
          <p:pic>
            <p:nvPicPr>
              <p:cNvPr id="234" name="Graphic 233">
                <a:extLst>
                  <a:ext uri="{FF2B5EF4-FFF2-40B4-BE49-F238E27FC236}">
                    <a16:creationId xmlns:a16="http://schemas.microsoft.com/office/drawing/2014/main" id="{ADDE56E1-D6AA-418F-9045-5BDA49C0F41F}"/>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185278" y="5717048"/>
                <a:ext cx="698449" cy="349225"/>
              </a:xfrm>
              <a:prstGeom prst="rect">
                <a:avLst/>
              </a:prstGeom>
            </p:spPr>
          </p:pic>
          <p:sp>
            <p:nvSpPr>
              <p:cNvPr id="139" name="TextBox 138">
                <a:extLst>
                  <a:ext uri="{FF2B5EF4-FFF2-40B4-BE49-F238E27FC236}">
                    <a16:creationId xmlns:a16="http://schemas.microsoft.com/office/drawing/2014/main" id="{C1C038D6-CFE6-4783-A8F7-B1E6F8C82321}"/>
                  </a:ext>
                </a:extLst>
              </p:cNvPr>
              <p:cNvSpPr txBox="1"/>
              <p:nvPr/>
            </p:nvSpPr>
            <p:spPr>
              <a:xfrm>
                <a:off x="8883444" y="6090173"/>
                <a:ext cx="1302116"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CDN</a:t>
                </a:r>
              </a:p>
            </p:txBody>
          </p:sp>
        </p:grpSp>
        <p:grpSp>
          <p:nvGrpSpPr>
            <p:cNvPr id="237" name="Group 236">
              <a:extLst>
                <a:ext uri="{FF2B5EF4-FFF2-40B4-BE49-F238E27FC236}">
                  <a16:creationId xmlns:a16="http://schemas.microsoft.com/office/drawing/2014/main" id="{778ACD73-0921-4725-A271-8140236297E4}"/>
                </a:ext>
              </a:extLst>
            </p:cNvPr>
            <p:cNvGrpSpPr/>
            <p:nvPr/>
          </p:nvGrpSpPr>
          <p:grpSpPr>
            <a:xfrm>
              <a:off x="8677992" y="5787206"/>
              <a:ext cx="1635604" cy="344302"/>
              <a:chOff x="8677992" y="5787206"/>
              <a:chExt cx="1635604" cy="344302"/>
            </a:xfrm>
          </p:grpSpPr>
          <p:grpSp>
            <p:nvGrpSpPr>
              <p:cNvPr id="236" name="Group 235">
                <a:extLst>
                  <a:ext uri="{FF2B5EF4-FFF2-40B4-BE49-F238E27FC236}">
                    <a16:creationId xmlns:a16="http://schemas.microsoft.com/office/drawing/2014/main" id="{C32B2F7D-7313-4D98-B4F8-247BB5D4A912}"/>
                  </a:ext>
                </a:extLst>
              </p:cNvPr>
              <p:cNvGrpSpPr/>
              <p:nvPr/>
            </p:nvGrpSpPr>
            <p:grpSpPr>
              <a:xfrm>
                <a:off x="8677992" y="5787206"/>
                <a:ext cx="701539" cy="344302"/>
                <a:chOff x="5433347" y="5246430"/>
                <a:chExt cx="701539" cy="344302"/>
              </a:xfrm>
            </p:grpSpPr>
            <p:sp>
              <p:nvSpPr>
                <p:cNvPr id="143" name="Freeform 13">
                  <a:extLst>
                    <a:ext uri="{FF2B5EF4-FFF2-40B4-BE49-F238E27FC236}">
                      <a16:creationId xmlns:a16="http://schemas.microsoft.com/office/drawing/2014/main" id="{499ACD44-2DD6-445E-B6AE-B0856319064A}"/>
                    </a:ext>
                  </a:extLst>
                </p:cNvPr>
                <p:cNvSpPr>
                  <a:spLocks noChangeAspect="1" noEditPoints="1"/>
                </p:cNvSpPr>
                <p:nvPr/>
              </p:nvSpPr>
              <p:spPr bwMode="black">
                <a:xfrm>
                  <a:off x="5951512" y="5246430"/>
                  <a:ext cx="183374" cy="344302"/>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78D7"/>
                </a:solidFill>
                <a:ln>
                  <a:noFill/>
                </a:ln>
              </p:spPr>
              <p:txBody>
                <a:bodyPr vert="horz" wrap="square" lIns="67226" tIns="33613" rIns="67226" bIns="33613" numCol="1" anchor="t" anchorCtr="0" compatLnSpc="1">
                  <a:prstTxWarp prst="textNoShape">
                    <a:avLst/>
                  </a:prstTxWarp>
                </a:bodyPr>
                <a:lstStyle/>
                <a:p>
                  <a:endParaRPr lang="en-US" sz="1323" dirty="0"/>
                </a:p>
              </p:txBody>
            </p:sp>
            <p:sp>
              <p:nvSpPr>
                <p:cNvPr id="148" name="Freeform 29">
                  <a:extLst>
                    <a:ext uri="{FF2B5EF4-FFF2-40B4-BE49-F238E27FC236}">
                      <a16:creationId xmlns:a16="http://schemas.microsoft.com/office/drawing/2014/main" id="{8E46B9CA-504A-4FE8-A320-77283AFACC96}"/>
                    </a:ext>
                  </a:extLst>
                </p:cNvPr>
                <p:cNvSpPr>
                  <a:spLocks noChangeAspect="1" noEditPoints="1"/>
                </p:cNvSpPr>
                <p:nvPr/>
              </p:nvSpPr>
              <p:spPr bwMode="black">
                <a:xfrm>
                  <a:off x="5433347" y="5271172"/>
                  <a:ext cx="466698" cy="294818"/>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rgbClr val="0078D7"/>
                </a:solidFill>
                <a:ln>
                  <a:noFill/>
                </a:ln>
              </p:spPr>
              <p:txBody>
                <a:bodyPr vert="horz" wrap="square" lIns="67226" tIns="33613" rIns="67226" bIns="33613" numCol="1" anchor="t" anchorCtr="0" compatLnSpc="1">
                  <a:prstTxWarp prst="textNoShape">
                    <a:avLst/>
                  </a:prstTxWarp>
                </a:bodyPr>
                <a:lstStyle/>
                <a:p>
                  <a:endParaRPr lang="en-US" sz="1323" dirty="0"/>
                </a:p>
              </p:txBody>
            </p:sp>
          </p:grpSp>
          <p:grpSp>
            <p:nvGrpSpPr>
              <p:cNvPr id="149" name="Group 148">
                <a:extLst>
                  <a:ext uri="{FF2B5EF4-FFF2-40B4-BE49-F238E27FC236}">
                    <a16:creationId xmlns:a16="http://schemas.microsoft.com/office/drawing/2014/main" id="{28629301-DC72-4128-96D1-0E43C2F4A911}"/>
                  </a:ext>
                </a:extLst>
              </p:cNvPr>
              <p:cNvGrpSpPr/>
              <p:nvPr/>
            </p:nvGrpSpPr>
            <p:grpSpPr>
              <a:xfrm>
                <a:off x="9612057" y="5787206"/>
                <a:ext cx="701539" cy="344302"/>
                <a:chOff x="5433347" y="5246430"/>
                <a:chExt cx="701539" cy="344302"/>
              </a:xfrm>
            </p:grpSpPr>
            <p:sp>
              <p:nvSpPr>
                <p:cNvPr id="150" name="Freeform 13">
                  <a:extLst>
                    <a:ext uri="{FF2B5EF4-FFF2-40B4-BE49-F238E27FC236}">
                      <a16:creationId xmlns:a16="http://schemas.microsoft.com/office/drawing/2014/main" id="{B162F213-0542-4DEF-9F52-EAD3EB8ED4D9}"/>
                    </a:ext>
                  </a:extLst>
                </p:cNvPr>
                <p:cNvSpPr>
                  <a:spLocks noChangeAspect="1" noEditPoints="1"/>
                </p:cNvSpPr>
                <p:nvPr/>
              </p:nvSpPr>
              <p:spPr bwMode="black">
                <a:xfrm>
                  <a:off x="5951512" y="5246430"/>
                  <a:ext cx="183374" cy="344302"/>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rgbClr val="0078D7"/>
                </a:solidFill>
                <a:ln>
                  <a:noFill/>
                </a:ln>
              </p:spPr>
              <p:txBody>
                <a:bodyPr vert="horz" wrap="square" lIns="67226" tIns="33613" rIns="67226" bIns="33613" numCol="1" anchor="t" anchorCtr="0" compatLnSpc="1">
                  <a:prstTxWarp prst="textNoShape">
                    <a:avLst/>
                  </a:prstTxWarp>
                </a:bodyPr>
                <a:lstStyle/>
                <a:p>
                  <a:endParaRPr lang="en-US" sz="1323" dirty="0"/>
                </a:p>
              </p:txBody>
            </p:sp>
            <p:sp>
              <p:nvSpPr>
                <p:cNvPr id="151" name="Freeform 29">
                  <a:extLst>
                    <a:ext uri="{FF2B5EF4-FFF2-40B4-BE49-F238E27FC236}">
                      <a16:creationId xmlns:a16="http://schemas.microsoft.com/office/drawing/2014/main" id="{37D00B79-F7D5-45B0-AA81-FC67226573EE}"/>
                    </a:ext>
                  </a:extLst>
                </p:cNvPr>
                <p:cNvSpPr>
                  <a:spLocks noChangeAspect="1" noEditPoints="1"/>
                </p:cNvSpPr>
                <p:nvPr/>
              </p:nvSpPr>
              <p:spPr bwMode="black">
                <a:xfrm>
                  <a:off x="5433347" y="5271172"/>
                  <a:ext cx="466698" cy="294818"/>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rgbClr val="0078D7"/>
                </a:solidFill>
                <a:ln>
                  <a:noFill/>
                </a:ln>
              </p:spPr>
              <p:txBody>
                <a:bodyPr vert="horz" wrap="square" lIns="67226" tIns="33613" rIns="67226" bIns="33613" numCol="1" anchor="t" anchorCtr="0" compatLnSpc="1">
                  <a:prstTxWarp prst="textNoShape">
                    <a:avLst/>
                  </a:prstTxWarp>
                </a:bodyPr>
                <a:lstStyle/>
                <a:p>
                  <a:endParaRPr lang="en-US" sz="1323" dirty="0"/>
                </a:p>
              </p:txBody>
            </p:sp>
          </p:grpSp>
        </p:grpSp>
        <p:sp>
          <p:nvSpPr>
            <p:cNvPr id="152" name="TextBox 151">
              <a:extLst>
                <a:ext uri="{FF2B5EF4-FFF2-40B4-BE49-F238E27FC236}">
                  <a16:creationId xmlns:a16="http://schemas.microsoft.com/office/drawing/2014/main" id="{66D57929-9A8D-4997-943F-B61481C83B04}"/>
                </a:ext>
              </a:extLst>
            </p:cNvPr>
            <p:cNvSpPr txBox="1"/>
            <p:nvPr/>
          </p:nvSpPr>
          <p:spPr>
            <a:xfrm>
              <a:off x="8844736" y="6286817"/>
              <a:ext cx="1302116" cy="2585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End users</a:t>
              </a:r>
            </a:p>
          </p:txBody>
        </p:sp>
        <p:grpSp>
          <p:nvGrpSpPr>
            <p:cNvPr id="248" name="Group 247">
              <a:extLst>
                <a:ext uri="{FF2B5EF4-FFF2-40B4-BE49-F238E27FC236}">
                  <a16:creationId xmlns:a16="http://schemas.microsoft.com/office/drawing/2014/main" id="{435106BF-7FBC-4CA0-B510-BE35F890E559}"/>
                </a:ext>
              </a:extLst>
            </p:cNvPr>
            <p:cNvGrpSpPr/>
            <p:nvPr/>
          </p:nvGrpSpPr>
          <p:grpSpPr>
            <a:xfrm>
              <a:off x="7207044" y="4239666"/>
              <a:ext cx="1302116" cy="997044"/>
              <a:chOff x="7148050" y="3826712"/>
              <a:chExt cx="1302116" cy="997044"/>
            </a:xfrm>
          </p:grpSpPr>
          <p:sp>
            <p:nvSpPr>
              <p:cNvPr id="155" name="Freeform 115">
                <a:extLst>
                  <a:ext uri="{FF2B5EF4-FFF2-40B4-BE49-F238E27FC236}">
                    <a16:creationId xmlns:a16="http://schemas.microsoft.com/office/drawing/2014/main" id="{3939104A-9E47-4E6F-8ABD-DABBBBB9E13C}"/>
                  </a:ext>
                </a:extLst>
              </p:cNvPr>
              <p:cNvSpPr>
                <a:spLocks noChangeAspect="1" noEditPoints="1"/>
              </p:cNvSpPr>
              <p:nvPr/>
            </p:nvSpPr>
            <p:spPr bwMode="black">
              <a:xfrm flipH="1">
                <a:off x="7527008" y="3826712"/>
                <a:ext cx="544201" cy="534484"/>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p:spPr>
            <p:txBody>
              <a:bodyPr vert="horz" wrap="square" lIns="68578" tIns="34288" rIns="68578" bIns="34288" numCol="1" anchor="t" anchorCtr="0" compatLnSpc="1">
                <a:prstTxWarp prst="textNoShape">
                  <a:avLst/>
                </a:prstTxWarp>
              </a:bodyPr>
              <a:lstStyle/>
              <a:p>
                <a:endParaRPr lang="en-US" sz="1323" dirty="0">
                  <a:solidFill>
                    <a:srgbClr val="000000"/>
                  </a:solidFill>
                </a:endParaRPr>
              </a:p>
            </p:txBody>
          </p:sp>
          <p:sp>
            <p:nvSpPr>
              <p:cNvPr id="157" name="TextBox 156">
                <a:extLst>
                  <a:ext uri="{FF2B5EF4-FFF2-40B4-BE49-F238E27FC236}">
                    <a16:creationId xmlns:a16="http://schemas.microsoft.com/office/drawing/2014/main" id="{6E3D608E-29A4-417A-B0A1-865AA358A391}"/>
                  </a:ext>
                </a:extLst>
              </p:cNvPr>
              <p:cNvSpPr txBox="1"/>
              <p:nvPr/>
            </p:nvSpPr>
            <p:spPr>
              <a:xfrm>
                <a:off x="7148050" y="4399024"/>
                <a:ext cx="1302116" cy="424732"/>
              </a:xfrm>
              <a:prstGeom prst="rect">
                <a:avLst/>
              </a:prstGeom>
            </p:spPr>
            <p:txBody>
              <a:bodyPr wrap="square" lIns="89642">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algn="ctr"/>
                <a:r>
                  <a:rPr lang="en-US" sz="1176" dirty="0"/>
                  <a:t>Monitoring log aggregation</a:t>
                </a:r>
              </a:p>
            </p:txBody>
          </p:sp>
        </p:grpSp>
        <p:cxnSp>
          <p:nvCxnSpPr>
            <p:cNvPr id="158" name="Straight Arrow Connector 157">
              <a:extLst>
                <a:ext uri="{FF2B5EF4-FFF2-40B4-BE49-F238E27FC236}">
                  <a16:creationId xmlns:a16="http://schemas.microsoft.com/office/drawing/2014/main" id="{8312A4CF-3A9A-49C0-91E1-1644DF06DFB5}"/>
                </a:ext>
              </a:extLst>
            </p:cNvPr>
            <p:cNvCxnSpPr>
              <a:cxnSpLocks/>
            </p:cNvCxnSpPr>
            <p:nvPr/>
          </p:nvCxnSpPr>
          <p:spPr>
            <a:xfrm flipH="1">
              <a:off x="8170606" y="4429729"/>
              <a:ext cx="1317525" cy="0"/>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51AA521A-3B2B-4E66-984E-B5DC8221D4B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418557" y="2108907"/>
            <a:ext cx="304714" cy="363930"/>
          </a:xfrm>
          <a:prstGeom prst="rect">
            <a:avLst/>
          </a:prstGeom>
        </p:spPr>
      </p:pic>
      <p:cxnSp>
        <p:nvCxnSpPr>
          <p:cNvPr id="53" name="Straight Arrow Connector 52">
            <a:extLst>
              <a:ext uri="{FF2B5EF4-FFF2-40B4-BE49-F238E27FC236}">
                <a16:creationId xmlns:a16="http://schemas.microsoft.com/office/drawing/2014/main" id="{9BB7F9B3-6432-49C9-B606-3B13C498514D}"/>
              </a:ext>
            </a:extLst>
          </p:cNvPr>
          <p:cNvCxnSpPr>
            <a:cxnSpLocks/>
          </p:cNvCxnSpPr>
          <p:nvPr/>
        </p:nvCxnSpPr>
        <p:spPr>
          <a:xfrm>
            <a:off x="9318783" y="1999738"/>
            <a:ext cx="0" cy="905773"/>
          </a:xfrm>
          <a:prstGeom prst="straightConnector1">
            <a:avLst/>
          </a:prstGeom>
          <a:ln w="12700">
            <a:solidFill>
              <a:srgbClr val="0078D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1494041"/>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a:xfrm>
            <a:off x="588263" y="457200"/>
            <a:ext cx="11018520" cy="723916"/>
          </a:xfrm>
        </p:spPr>
        <p:txBody>
          <a:bodyPr/>
          <a:lstStyle/>
          <a:p>
            <a:r>
              <a:rPr lang="en-US" sz="4704" dirty="0"/>
              <a:t>Host on an App Service Plan</a:t>
            </a:r>
          </a:p>
        </p:txBody>
      </p:sp>
      <p:grpSp>
        <p:nvGrpSpPr>
          <p:cNvPr id="11" name="Group 10"/>
          <p:cNvGrpSpPr/>
          <p:nvPr/>
        </p:nvGrpSpPr>
        <p:grpSpPr>
          <a:xfrm>
            <a:off x="1210194" y="2836563"/>
            <a:ext cx="1715775" cy="508555"/>
            <a:chOff x="2179637" y="3725406"/>
            <a:chExt cx="1750180" cy="518753"/>
          </a:xfrm>
        </p:grpSpPr>
        <p:sp>
          <p:nvSpPr>
            <p:cNvPr id="6" name="TextBox 5"/>
            <p:cNvSpPr txBox="1"/>
            <p:nvPr/>
          </p:nvSpPr>
          <p:spPr>
            <a:xfrm>
              <a:off x="2698390" y="3794174"/>
              <a:ext cx="1231427"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S1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227920"/>
              <a:gd name="adj4" fmla="val 12021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1494041"/>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15775" cy="508555"/>
            <a:chOff x="2179637" y="3725406"/>
            <a:chExt cx="1750180" cy="518753"/>
          </a:xfrm>
        </p:grpSpPr>
        <p:sp>
          <p:nvSpPr>
            <p:cNvPr id="41" name="TextBox 40"/>
            <p:cNvSpPr txBox="1"/>
            <p:nvPr/>
          </p:nvSpPr>
          <p:spPr>
            <a:xfrm>
              <a:off x="2698390" y="3794174"/>
              <a:ext cx="1231427"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S1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7" name="TextBox 46"/>
          <p:cNvSpPr txBox="1"/>
          <p:nvPr/>
        </p:nvSpPr>
        <p:spPr>
          <a:xfrm>
            <a:off x="9162571" y="4839587"/>
            <a:ext cx="2173842" cy="1284198"/>
          </a:xfrm>
          <a:prstGeom prst="rect">
            <a:avLst/>
          </a:prstGeom>
          <a:solidFill>
            <a:schemeClr val="bg1">
              <a:lumMod val="50000"/>
            </a:schemeClr>
          </a:solidFill>
        </p:spPr>
        <p:txBody>
          <a:bodyPr wrap="square" lIns="91440" tIns="91440" rIns="91440" bIns="9144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Price tier: Standard</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Compute Resource: S1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Scale: 2</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Apps: running 3 apps</a:t>
            </a:r>
          </a:p>
        </p:txBody>
      </p:sp>
      <p:sp>
        <p:nvSpPr>
          <p:cNvPr id="33" name="Line Callout 1 (No Border) 15"/>
          <p:cNvSpPr/>
          <p:nvPr/>
        </p:nvSpPr>
        <p:spPr bwMode="auto">
          <a:xfrm>
            <a:off x="4068553" y="6214128"/>
            <a:ext cx="1643445" cy="568947"/>
          </a:xfrm>
          <a:prstGeom prst="callout1">
            <a:avLst>
              <a:gd name="adj1" fmla="val -624"/>
              <a:gd name="adj2" fmla="val 74681"/>
              <a:gd name="adj3" fmla="val -227920"/>
              <a:gd name="adj4" fmla="val 120210"/>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Tree>
    <p:extLst>
      <p:ext uri="{BB962C8B-B14F-4D97-AF65-F5344CB8AC3E}">
        <p14:creationId xmlns:p14="http://schemas.microsoft.com/office/powerpoint/2010/main" val="2693671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par>
                          <p:cTn id="64" fill="hold">
                            <p:stCondLst>
                              <p:cond delay="500"/>
                            </p:stCondLst>
                            <p:childTnLst>
                              <p:par>
                                <p:cTn id="65" presetID="10" presetClass="entr" presetSubtype="0" fill="hold" grpId="0" nodeType="afterEffect">
                                  <p:stCondLst>
                                    <p:cond delay="5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31" grpId="0"/>
      <p:bldP spid="32" grpId="0"/>
      <p:bldP spid="16" grpId="0" animBg="1"/>
      <p:bldP spid="37" grpId="0" animBg="1"/>
      <p:bldP spid="44" grpId="0"/>
      <p:bldP spid="45" grpId="0"/>
      <p:bldP spid="46" grpId="0"/>
      <p:bldP spid="47"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8204456" cy="445370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241224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a:xfrm>
            <a:off x="588263" y="457200"/>
            <a:ext cx="11018520" cy="723916"/>
          </a:xfrm>
        </p:spPr>
        <p:txBody>
          <a:bodyPr/>
          <a:lstStyle/>
          <a:p>
            <a:r>
              <a:rPr lang="en-US" sz="4704" dirty="0"/>
              <a:t>Scale-Up</a:t>
            </a:r>
          </a:p>
        </p:txBody>
      </p:sp>
      <p:grpSp>
        <p:nvGrpSpPr>
          <p:cNvPr id="11" name="Group 10"/>
          <p:cNvGrpSpPr/>
          <p:nvPr/>
        </p:nvGrpSpPr>
        <p:grpSpPr>
          <a:xfrm>
            <a:off x="1210194" y="283656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2412243"/>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7" name="TextBox 46"/>
          <p:cNvSpPr txBox="1"/>
          <p:nvPr/>
        </p:nvSpPr>
        <p:spPr>
          <a:xfrm>
            <a:off x="9169498" y="4839587"/>
            <a:ext cx="2173842" cy="1284198"/>
          </a:xfrm>
          <a:prstGeom prst="rect">
            <a:avLst/>
          </a:prstGeom>
          <a:solidFill>
            <a:schemeClr val="bg1">
              <a:lumMod val="50000"/>
            </a:schemeClr>
          </a:solidFill>
        </p:spPr>
        <p:txBody>
          <a:bodyPr wrap="square" lIns="91440" tIns="91440" rIns="91440" bIns="91440" rtlCol="0">
            <a:spAutoFit/>
          </a:bodyPr>
          <a:lstStyle>
            <a:defPPr>
              <a:defRPr lang="en-US"/>
            </a:defPPr>
            <a:lvl1pPr defTabSz="896386">
              <a:lnSpc>
                <a:spcPct val="90000"/>
              </a:lnSpc>
              <a:spcAft>
                <a:spcPts val="588"/>
              </a:spcAft>
              <a:defRPr sz="1568" b="1" kern="0">
                <a:solidFill>
                  <a:schemeClr val="bg1"/>
                </a:solidFill>
                <a:latin typeface="Segoe UI Light" charset="0"/>
              </a:defRPr>
            </a:lvl1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Price tier: Standard</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Compute Resource: S2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Scale: 2</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Apps: running 3 apps</a:t>
            </a:r>
          </a:p>
        </p:txBody>
      </p:sp>
      <p:sp>
        <p:nvSpPr>
          <p:cNvPr id="28" name="Line Callout 1 (No Border) 15"/>
          <p:cNvSpPr/>
          <p:nvPr/>
        </p:nvSpPr>
        <p:spPr bwMode="auto">
          <a:xfrm>
            <a:off x="4404713" y="628905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Tree>
    <p:extLst>
      <p:ext uri="{BB962C8B-B14F-4D97-AF65-F5344CB8AC3E}">
        <p14:creationId xmlns:p14="http://schemas.microsoft.com/office/powerpoint/2010/main" val="819941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00051" y="1664569"/>
            <a:ext cx="11361320" cy="445370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1210194" y="3481924"/>
            <a:ext cx="3286891" cy="2412244"/>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0993" y="1790733"/>
            <a:ext cx="2780220" cy="512935"/>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FFFFFF"/>
                </a:solidFill>
                <a:effectLst/>
                <a:uLnTx/>
                <a:uFillTx/>
                <a:latin typeface="Segoe UI"/>
                <a:ea typeface="+mn-ea"/>
                <a:cs typeface="+mn-cs"/>
              </a:rPr>
              <a:t>App Service Plan</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32401" y="3873059"/>
            <a:ext cx="672319" cy="6935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36385" y="1267820"/>
            <a:ext cx="968335" cy="998877"/>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75362" y="3845904"/>
            <a:ext cx="648919" cy="648919"/>
          </a:xfrm>
          <a:prstGeom prst="rect">
            <a:avLst/>
          </a:prstGeom>
        </p:spPr>
      </p:pic>
      <p:sp>
        <p:nvSpPr>
          <p:cNvPr id="25" name="Title 24"/>
          <p:cNvSpPr>
            <a:spLocks noGrp="1"/>
          </p:cNvSpPr>
          <p:nvPr>
            <p:ph type="title"/>
          </p:nvPr>
        </p:nvSpPr>
        <p:spPr/>
        <p:txBody>
          <a:bodyPr/>
          <a:lstStyle/>
          <a:p>
            <a:r>
              <a:rPr lang="en-US" dirty="0">
                <a:solidFill>
                  <a:schemeClr val="tx2"/>
                </a:solidFill>
              </a:rPr>
              <a:t>Scale-Out</a:t>
            </a:r>
          </a:p>
        </p:txBody>
      </p:sp>
      <p:grpSp>
        <p:nvGrpSpPr>
          <p:cNvPr id="11" name="Group 10"/>
          <p:cNvGrpSpPr/>
          <p:nvPr/>
        </p:nvGrpSpPr>
        <p:grpSpPr>
          <a:xfrm>
            <a:off x="1210194" y="2836563"/>
            <a:ext cx="1751919" cy="508555"/>
            <a:chOff x="2179637" y="3725406"/>
            <a:chExt cx="1787049" cy="518753"/>
          </a:xfrm>
        </p:grpSpPr>
        <p:sp>
          <p:nvSpPr>
            <p:cNvPr id="6" name="TextBox 5"/>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24" name="Picture 23"/>
            <p:cNvPicPr>
              <a:picLocks noChangeAspect="1"/>
            </p:cNvPicPr>
            <p:nvPr/>
          </p:nvPicPr>
          <p:blipFill>
            <a:blip r:embed="rId6"/>
            <a:stretch>
              <a:fillRect/>
            </a:stretch>
          </p:blipFill>
          <p:spPr>
            <a:xfrm>
              <a:off x="2179637" y="3725406"/>
              <a:ext cx="518753" cy="518753"/>
            </a:xfrm>
            <a:prstGeom prst="rect">
              <a:avLst/>
            </a:prstGeom>
          </p:spPr>
        </p:pic>
      </p:grpSp>
      <p:pic>
        <p:nvPicPr>
          <p:cNvPr id="29" name="Picture 28"/>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2624713" y="3833088"/>
            <a:ext cx="672319" cy="693525"/>
          </a:xfrm>
          <a:prstGeom prst="rect">
            <a:avLst/>
          </a:prstGeom>
        </p:spPr>
      </p:pic>
      <p:sp>
        <p:nvSpPr>
          <p:cNvPr id="30" name="TextBox 29"/>
          <p:cNvSpPr txBox="1"/>
          <p:nvPr/>
        </p:nvSpPr>
        <p:spPr>
          <a:xfrm>
            <a:off x="163582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1" name="TextBox 30"/>
          <p:cNvSpPr txBox="1"/>
          <p:nvPr/>
        </p:nvSpPr>
        <p:spPr>
          <a:xfrm>
            <a:off x="269560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32" name="TextBox 31"/>
          <p:cNvSpPr txBox="1"/>
          <p:nvPr/>
        </p:nvSpPr>
        <p:spPr>
          <a:xfrm>
            <a:off x="3767083"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16" name="Line Callout 1 (No Border) 15"/>
          <p:cNvSpPr/>
          <p:nvPr/>
        </p:nvSpPr>
        <p:spPr bwMode="auto">
          <a:xfrm>
            <a:off x="83085" y="622437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
        <p:nvSpPr>
          <p:cNvPr id="37" name="Rectangle 36"/>
          <p:cNvSpPr/>
          <p:nvPr/>
        </p:nvSpPr>
        <p:spPr>
          <a:xfrm>
            <a:off x="5053631" y="3481924"/>
            <a:ext cx="3286891" cy="2412243"/>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5839" y="3873059"/>
            <a:ext cx="672319" cy="693525"/>
          </a:xfrm>
          <a:prstGeom prst="rect">
            <a:avLst/>
          </a:prstGeom>
        </p:spPr>
      </p:pic>
      <p:pic>
        <p:nvPicPr>
          <p:cNvPr id="39" name="Picture 3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18799" y="3845904"/>
            <a:ext cx="648919" cy="648919"/>
          </a:xfrm>
          <a:prstGeom prst="rect">
            <a:avLst/>
          </a:prstGeom>
        </p:spPr>
      </p:pic>
      <p:grpSp>
        <p:nvGrpSpPr>
          <p:cNvPr id="40" name="Group 39"/>
          <p:cNvGrpSpPr/>
          <p:nvPr/>
        </p:nvGrpSpPr>
        <p:grpSpPr>
          <a:xfrm>
            <a:off x="5053631" y="2836563"/>
            <a:ext cx="1751919" cy="508555"/>
            <a:chOff x="2179637" y="3725406"/>
            <a:chExt cx="1787049" cy="518753"/>
          </a:xfrm>
        </p:grpSpPr>
        <p:sp>
          <p:nvSpPr>
            <p:cNvPr id="41" name="TextBox 40"/>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42" name="Picture 41"/>
            <p:cNvPicPr>
              <a:picLocks noChangeAspect="1"/>
            </p:cNvPicPr>
            <p:nvPr/>
          </p:nvPicPr>
          <p:blipFill>
            <a:blip r:embed="rId6"/>
            <a:stretch>
              <a:fillRect/>
            </a:stretch>
          </p:blipFill>
          <p:spPr>
            <a:xfrm>
              <a:off x="2179637" y="3725406"/>
              <a:ext cx="518753" cy="518753"/>
            </a:xfrm>
            <a:prstGeom prst="rect">
              <a:avLst/>
            </a:prstGeom>
          </p:spPr>
        </p:pic>
      </p:grpSp>
      <p:pic>
        <p:nvPicPr>
          <p:cNvPr id="43" name="Picture 42"/>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6468150" y="3833088"/>
            <a:ext cx="672319" cy="693525"/>
          </a:xfrm>
          <a:prstGeom prst="rect">
            <a:avLst/>
          </a:prstGeom>
        </p:spPr>
      </p:pic>
      <p:sp>
        <p:nvSpPr>
          <p:cNvPr id="44" name="TextBox 43"/>
          <p:cNvSpPr txBox="1"/>
          <p:nvPr/>
        </p:nvSpPr>
        <p:spPr>
          <a:xfrm>
            <a:off x="547926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5" name="TextBox 44"/>
          <p:cNvSpPr txBox="1"/>
          <p:nvPr/>
        </p:nvSpPr>
        <p:spPr>
          <a:xfrm>
            <a:off x="653904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6" name="TextBox 45"/>
          <p:cNvSpPr txBox="1"/>
          <p:nvPr/>
        </p:nvSpPr>
        <p:spPr>
          <a:xfrm>
            <a:off x="7610520"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47" name="TextBox 46"/>
          <p:cNvSpPr txBox="1"/>
          <p:nvPr/>
        </p:nvSpPr>
        <p:spPr>
          <a:xfrm>
            <a:off x="9887529" y="274272"/>
            <a:ext cx="2173842" cy="1284198"/>
          </a:xfrm>
          <a:prstGeom prst="rect">
            <a:avLst/>
          </a:prstGeom>
          <a:solidFill>
            <a:schemeClr val="bg1">
              <a:lumMod val="50000"/>
            </a:schemeClr>
          </a:solidFill>
        </p:spPr>
        <p:txBody>
          <a:bodyPr wrap="square" lIns="91440" tIns="91440" rIns="91440" bIns="91440" rtlCol="0">
            <a:spAutoFit/>
          </a:bodyPr>
          <a:lstStyle>
            <a:defPPr>
              <a:defRPr lang="en-US"/>
            </a:defPPr>
            <a:lvl1pPr defTabSz="896386">
              <a:lnSpc>
                <a:spcPct val="90000"/>
              </a:lnSpc>
              <a:spcAft>
                <a:spcPts val="588"/>
              </a:spcAft>
              <a:defRPr sz="1568" b="1" kern="0">
                <a:solidFill>
                  <a:schemeClr val="bg1"/>
                </a:solidFill>
                <a:latin typeface="Segoe UI Light" charset="0"/>
              </a:defRPr>
            </a:lvl1p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Price tier: Standard</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Compute Resource: S2 </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Scale: 3</a:t>
            </a:r>
          </a:p>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1" i="0" u="none" strike="noStrike" kern="0" cap="none" spc="0" normalizeH="0" baseline="0" noProof="0">
                <a:ln>
                  <a:noFill/>
                </a:ln>
                <a:solidFill>
                  <a:srgbClr val="FFFFFF"/>
                </a:solidFill>
                <a:effectLst/>
                <a:uLnTx/>
                <a:uFillTx/>
                <a:latin typeface="Segoe UI Light" charset="0"/>
                <a:ea typeface="+mn-ea"/>
                <a:cs typeface="+mn-cs"/>
              </a:rPr>
              <a:t>Apps: running 3 apps</a:t>
            </a:r>
          </a:p>
        </p:txBody>
      </p:sp>
      <p:sp>
        <p:nvSpPr>
          <p:cNvPr id="28" name="Line Callout 1 (No Border) 15"/>
          <p:cNvSpPr/>
          <p:nvPr/>
        </p:nvSpPr>
        <p:spPr bwMode="auto">
          <a:xfrm>
            <a:off x="4404713" y="628905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
        <p:nvSpPr>
          <p:cNvPr id="33" name="Rectangle 32"/>
          <p:cNvSpPr/>
          <p:nvPr/>
        </p:nvSpPr>
        <p:spPr>
          <a:xfrm>
            <a:off x="8668246" y="3481924"/>
            <a:ext cx="3286891" cy="2412243"/>
          </a:xfrm>
          <a:prstGeom prst="rect">
            <a:avLst/>
          </a:prstGeom>
          <a:solidFill>
            <a:schemeClr val="bg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90454" y="3873059"/>
            <a:ext cx="672319" cy="693525"/>
          </a:xfrm>
          <a:prstGeom prst="rect">
            <a:avLst/>
          </a:prstGeom>
        </p:spPr>
      </p:pic>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33414" y="3845904"/>
            <a:ext cx="648919" cy="648919"/>
          </a:xfrm>
          <a:prstGeom prst="rect">
            <a:avLst/>
          </a:prstGeom>
        </p:spPr>
      </p:pic>
      <p:grpSp>
        <p:nvGrpSpPr>
          <p:cNvPr id="36" name="Group 35"/>
          <p:cNvGrpSpPr/>
          <p:nvPr/>
        </p:nvGrpSpPr>
        <p:grpSpPr>
          <a:xfrm>
            <a:off x="8668246" y="2836563"/>
            <a:ext cx="1751919" cy="508555"/>
            <a:chOff x="2179637" y="3725406"/>
            <a:chExt cx="1787049" cy="518753"/>
          </a:xfrm>
        </p:grpSpPr>
        <p:sp>
          <p:nvSpPr>
            <p:cNvPr id="48" name="TextBox 47"/>
            <p:cNvSpPr txBox="1"/>
            <p:nvPr/>
          </p:nvSpPr>
          <p:spPr>
            <a:xfrm>
              <a:off x="2698390" y="3794174"/>
              <a:ext cx="1268296" cy="369332"/>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FFFFFF"/>
                  </a:solidFill>
                  <a:effectLst/>
                  <a:uLnTx/>
                  <a:uFillTx/>
                  <a:latin typeface="Segoe UI Light"/>
                  <a:ea typeface="+mn-ea"/>
                  <a:cs typeface="+mn-cs"/>
                </a:rPr>
                <a:t>S2 instance</a:t>
              </a:r>
            </a:p>
          </p:txBody>
        </p:sp>
        <p:pic>
          <p:nvPicPr>
            <p:cNvPr id="49" name="Picture 48"/>
            <p:cNvPicPr>
              <a:picLocks noChangeAspect="1"/>
            </p:cNvPicPr>
            <p:nvPr/>
          </p:nvPicPr>
          <p:blipFill>
            <a:blip r:embed="rId6"/>
            <a:stretch>
              <a:fillRect/>
            </a:stretch>
          </p:blipFill>
          <p:spPr>
            <a:xfrm>
              <a:off x="2179637" y="3725406"/>
              <a:ext cx="518753" cy="518753"/>
            </a:xfrm>
            <a:prstGeom prst="rect">
              <a:avLst/>
            </a:prstGeom>
          </p:spPr>
        </p:pic>
      </p:grpSp>
      <p:pic>
        <p:nvPicPr>
          <p:cNvPr id="50" name="Picture 49"/>
          <p:cNvPicPr>
            <a:picLocks noChangeAspect="1"/>
          </p:cNvPicPr>
          <p:nvPr/>
        </p:nvPicPr>
        <p:blipFill>
          <a:blip r:embed="rId3" cstate="screen">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10082765" y="3833088"/>
            <a:ext cx="672319" cy="693525"/>
          </a:xfrm>
          <a:prstGeom prst="rect">
            <a:avLst/>
          </a:prstGeom>
        </p:spPr>
      </p:pic>
      <p:sp>
        <p:nvSpPr>
          <p:cNvPr id="51" name="TextBox 50"/>
          <p:cNvSpPr txBox="1"/>
          <p:nvPr/>
        </p:nvSpPr>
        <p:spPr>
          <a:xfrm>
            <a:off x="9093875"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52" name="TextBox 51"/>
          <p:cNvSpPr txBox="1"/>
          <p:nvPr/>
        </p:nvSpPr>
        <p:spPr>
          <a:xfrm>
            <a:off x="10153655"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53" name="TextBox 52"/>
          <p:cNvSpPr txBox="1"/>
          <p:nvPr/>
        </p:nvSpPr>
        <p:spPr>
          <a:xfrm>
            <a:off x="11225135" y="4537860"/>
            <a:ext cx="465476" cy="301727"/>
          </a:xfrm>
          <a:prstGeom prst="rect">
            <a:avLst/>
          </a:prstGeom>
          <a:noFill/>
        </p:spPr>
        <p:txBody>
          <a:bodyPr wrap="none"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Light"/>
                <a:ea typeface="+mn-ea"/>
                <a:cs typeface="+mn-cs"/>
              </a:rPr>
              <a:t>app</a:t>
            </a:r>
          </a:p>
        </p:txBody>
      </p:sp>
      <p:sp>
        <p:nvSpPr>
          <p:cNvPr id="54" name="Line Callout 1 (No Border) 15"/>
          <p:cNvSpPr/>
          <p:nvPr/>
        </p:nvSpPr>
        <p:spPr bwMode="auto">
          <a:xfrm>
            <a:off x="8019328" y="6289053"/>
            <a:ext cx="1643445" cy="568947"/>
          </a:xfrm>
          <a:prstGeom prst="callout1">
            <a:avLst>
              <a:gd name="adj1" fmla="val -624"/>
              <a:gd name="adj2" fmla="val 74681"/>
              <a:gd name="adj3" fmla="val -87868"/>
              <a:gd name="adj4" fmla="val 96725"/>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Real VM</a:t>
            </a:r>
          </a:p>
        </p:txBody>
      </p:sp>
    </p:spTree>
    <p:extLst>
      <p:ext uri="{BB962C8B-B14F-4D97-AF65-F5344CB8AC3E}">
        <p14:creationId xmlns:p14="http://schemas.microsoft.com/office/powerpoint/2010/main" val="34846349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74A45D0-C0EF-4F20-AA1D-5F87F6AAD5D5}"/>
              </a:ext>
            </a:extLst>
          </p:cNvPr>
          <p:cNvGrpSpPr/>
          <p:nvPr/>
        </p:nvGrpSpPr>
        <p:grpSpPr>
          <a:xfrm>
            <a:off x="801946" y="1874817"/>
            <a:ext cx="10362632" cy="2101850"/>
            <a:chOff x="865335" y="2520286"/>
            <a:chExt cx="10362632" cy="2101850"/>
          </a:xfrm>
          <a:solidFill>
            <a:schemeClr val="accent1">
              <a:lumMod val="60000"/>
              <a:lumOff val="40000"/>
            </a:schemeClr>
          </a:solidFill>
        </p:grpSpPr>
        <p:pic>
          <p:nvPicPr>
            <p:cNvPr id="4" name="Picture 2" descr="https://www.sumologic.com/wp-content/uploads/globe-1-e1473894017808.png">
              <a:extLst>
                <a:ext uri="{FF2B5EF4-FFF2-40B4-BE49-F238E27FC236}">
                  <a16:creationId xmlns:a16="http://schemas.microsoft.com/office/drawing/2014/main" id="{88B34051-D9E2-48D9-A399-AE422CDF3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781" y="2520286"/>
              <a:ext cx="3240879" cy="2101850"/>
            </a:xfrm>
            <a:prstGeom prst="rect">
              <a:avLst/>
            </a:prstGeom>
            <a:grp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EA7BF89-F7F8-438D-8492-2C5FE9515EE2}"/>
                </a:ext>
              </a:extLst>
            </p:cNvPr>
            <p:cNvCxnSpPr>
              <a:cxnSpLocks/>
            </p:cNvCxnSpPr>
            <p:nvPr/>
          </p:nvCxnSpPr>
          <p:spPr>
            <a:xfrm flipH="1">
              <a:off x="952137" y="3554730"/>
              <a:ext cx="3032036" cy="0"/>
            </a:xfrm>
            <a:prstGeom prst="straightConnector1">
              <a:avLst/>
            </a:prstGeom>
            <a:grpFill/>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6EA2592-367A-4FA6-BF85-1D3F197593CA}"/>
                </a:ext>
              </a:extLst>
            </p:cNvPr>
            <p:cNvCxnSpPr>
              <a:cxnSpLocks/>
            </p:cNvCxnSpPr>
            <p:nvPr/>
          </p:nvCxnSpPr>
          <p:spPr>
            <a:xfrm flipH="1">
              <a:off x="7494450" y="3554730"/>
              <a:ext cx="2336983" cy="0"/>
            </a:xfrm>
            <a:prstGeom prst="straightConnector1">
              <a:avLst/>
            </a:prstGeom>
            <a:grpFill/>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D79FCDA-40F0-4837-B9A8-9D831761F44A}"/>
                </a:ext>
              </a:extLst>
            </p:cNvPr>
            <p:cNvSpPr txBox="1"/>
            <p:nvPr/>
          </p:nvSpPr>
          <p:spPr>
            <a:xfrm>
              <a:off x="880172" y="3179937"/>
              <a:ext cx="1776872" cy="374793"/>
            </a:xfrm>
            <a:prstGeom prst="rect">
              <a:avLst/>
            </a:prstGeom>
            <a:grpFill/>
          </p:spPr>
          <p:txBody>
            <a:bodyPr wrap="square" rtlCol="0">
              <a:spAutoFit/>
            </a:bodyP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To your app</a:t>
              </a:r>
            </a:p>
          </p:txBody>
        </p:sp>
        <p:sp>
          <p:nvSpPr>
            <p:cNvPr id="10" name="TextBox 9">
              <a:extLst>
                <a:ext uri="{FF2B5EF4-FFF2-40B4-BE49-F238E27FC236}">
                  <a16:creationId xmlns:a16="http://schemas.microsoft.com/office/drawing/2014/main" id="{F4CD625D-B5EB-4B8F-93E2-D60C29FFDC01}"/>
                </a:ext>
              </a:extLst>
            </p:cNvPr>
            <p:cNvSpPr txBox="1"/>
            <p:nvPr/>
          </p:nvSpPr>
          <p:spPr>
            <a:xfrm>
              <a:off x="7379976" y="3179937"/>
              <a:ext cx="1776872" cy="374793"/>
            </a:xfrm>
            <a:prstGeom prst="rect">
              <a:avLst/>
            </a:prstGeom>
            <a:grpFill/>
          </p:spPr>
          <p:txBody>
            <a:bodyPr wrap="square" rtlCol="0">
              <a:spAutoFit/>
            </a:bodyP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From your app</a:t>
              </a:r>
            </a:p>
          </p:txBody>
        </p:sp>
        <p:sp>
          <p:nvSpPr>
            <p:cNvPr id="11" name="TextBox 10">
              <a:extLst>
                <a:ext uri="{FF2B5EF4-FFF2-40B4-BE49-F238E27FC236}">
                  <a16:creationId xmlns:a16="http://schemas.microsoft.com/office/drawing/2014/main" id="{18643E0A-9753-463F-9589-733501516237}"/>
                </a:ext>
              </a:extLst>
            </p:cNvPr>
            <p:cNvSpPr txBox="1"/>
            <p:nvPr/>
          </p:nvSpPr>
          <p:spPr>
            <a:xfrm>
              <a:off x="865335" y="3733750"/>
              <a:ext cx="4835888" cy="625684"/>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Shared inbound IP &lt;</a:t>
              </a:r>
              <a:r>
                <a:rPr kumimoji="0" lang="en-US" sz="1600" b="0" i="0" u="none" strike="noStrike" kern="1200" cap="none" spc="0" normalizeH="0" baseline="0" noProof="0" dirty="0" err="1">
                  <a:ln>
                    <a:noFill/>
                  </a:ln>
                  <a:solidFill>
                    <a:srgbClr val="FFFFFF"/>
                  </a:solidFill>
                  <a:effectLst/>
                  <a:uLnTx/>
                  <a:uFillTx/>
                  <a:latin typeface="Segoe UI Semilight"/>
                  <a:ea typeface="+mn-ea"/>
                  <a:cs typeface="+mn-cs"/>
                </a:rPr>
                <a:t>appname</a:t>
              </a: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&gt;.azurewebsites.net</a:t>
              </a:r>
            </a:p>
          </p:txBody>
        </p:sp>
        <p:sp>
          <p:nvSpPr>
            <p:cNvPr id="12" name="TextBox 11">
              <a:extLst>
                <a:ext uri="{FF2B5EF4-FFF2-40B4-BE49-F238E27FC236}">
                  <a16:creationId xmlns:a16="http://schemas.microsoft.com/office/drawing/2014/main" id="{89AA007B-F3DD-4FAB-81D9-DFB51F3889D0}"/>
                </a:ext>
              </a:extLst>
            </p:cNvPr>
            <p:cNvSpPr txBox="1"/>
            <p:nvPr/>
          </p:nvSpPr>
          <p:spPr>
            <a:xfrm>
              <a:off x="7379975" y="3733750"/>
              <a:ext cx="3847992" cy="625684"/>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Access only internet addressable IPs</a:t>
              </a:r>
            </a:p>
          </p:txBody>
        </p:sp>
      </p:grpSp>
      <p:sp>
        <p:nvSpPr>
          <p:cNvPr id="18" name="TextBox 17">
            <a:extLst>
              <a:ext uri="{FF2B5EF4-FFF2-40B4-BE49-F238E27FC236}">
                <a16:creationId xmlns:a16="http://schemas.microsoft.com/office/drawing/2014/main" id="{4D5F612C-F2F3-479F-9FE0-410CBEAD0468}"/>
              </a:ext>
            </a:extLst>
          </p:cNvPr>
          <p:cNvSpPr txBox="1"/>
          <p:nvPr/>
        </p:nvSpPr>
        <p:spPr>
          <a:xfrm>
            <a:off x="7280981" y="3683319"/>
            <a:ext cx="4012217"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VNet Integration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Access Azure Virtual Network private IPs</a:t>
            </a:r>
          </a:p>
        </p:txBody>
      </p:sp>
      <p:sp>
        <p:nvSpPr>
          <p:cNvPr id="19" name="TextBox 18">
            <a:extLst>
              <a:ext uri="{FF2B5EF4-FFF2-40B4-BE49-F238E27FC236}">
                <a16:creationId xmlns:a16="http://schemas.microsoft.com/office/drawing/2014/main" id="{A64F73CA-F3F9-4783-9AE0-65C5F3351BE0}"/>
              </a:ext>
            </a:extLst>
          </p:cNvPr>
          <p:cNvSpPr txBox="1"/>
          <p:nvPr/>
        </p:nvSpPr>
        <p:spPr>
          <a:xfrm>
            <a:off x="7300231" y="4289542"/>
            <a:ext cx="4012217"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Hybrid Connections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Access TCP endpoints in any network</a:t>
            </a:r>
          </a:p>
        </p:txBody>
      </p:sp>
      <p:sp>
        <p:nvSpPr>
          <p:cNvPr id="20" name="TextBox 19">
            <a:extLst>
              <a:ext uri="{FF2B5EF4-FFF2-40B4-BE49-F238E27FC236}">
                <a16:creationId xmlns:a16="http://schemas.microsoft.com/office/drawing/2014/main" id="{AF6BE49A-0E96-431F-9E68-B5408299D4CC}"/>
              </a:ext>
            </a:extLst>
          </p:cNvPr>
          <p:cNvSpPr txBox="1"/>
          <p:nvPr/>
        </p:nvSpPr>
        <p:spPr>
          <a:xfrm>
            <a:off x="7300231" y="4975019"/>
            <a:ext cx="4012217"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App Service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Operate in a customer controlled network </a:t>
            </a:r>
          </a:p>
        </p:txBody>
      </p:sp>
      <p:sp>
        <p:nvSpPr>
          <p:cNvPr id="21" name="TextBox 20">
            <a:extLst>
              <a:ext uri="{FF2B5EF4-FFF2-40B4-BE49-F238E27FC236}">
                <a16:creationId xmlns:a16="http://schemas.microsoft.com/office/drawing/2014/main" id="{422BAB25-7387-456E-BC3A-DE9A3AFACFFA}"/>
              </a:ext>
            </a:extLst>
          </p:cNvPr>
          <p:cNvSpPr txBox="1"/>
          <p:nvPr/>
        </p:nvSpPr>
        <p:spPr>
          <a:xfrm>
            <a:off x="801946" y="3683319"/>
            <a:ext cx="4189486"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App assigned IP address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Public IP address only used by your app</a:t>
            </a:r>
          </a:p>
        </p:txBody>
      </p:sp>
      <p:sp>
        <p:nvSpPr>
          <p:cNvPr id="22" name="TextBox 21">
            <a:extLst>
              <a:ext uri="{FF2B5EF4-FFF2-40B4-BE49-F238E27FC236}">
                <a16:creationId xmlns:a16="http://schemas.microsoft.com/office/drawing/2014/main" id="{2E072217-BE81-4E4C-A8B6-C8C52010F1A9}"/>
              </a:ext>
            </a:extLst>
          </p:cNvPr>
          <p:cNvSpPr txBox="1"/>
          <p:nvPr/>
        </p:nvSpPr>
        <p:spPr>
          <a:xfrm>
            <a:off x="801946" y="4955422"/>
            <a:ext cx="4600592"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ILB App Service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Private IP address in your Azure Virtual Network</a:t>
            </a:r>
          </a:p>
        </p:txBody>
      </p:sp>
      <p:sp>
        <p:nvSpPr>
          <p:cNvPr id="25" name="Title 2">
            <a:extLst>
              <a:ext uri="{FF2B5EF4-FFF2-40B4-BE49-F238E27FC236}">
                <a16:creationId xmlns:a16="http://schemas.microsoft.com/office/drawing/2014/main" id="{9E9BEBB2-62C9-41E2-8CA6-9F7D5E14E085}"/>
              </a:ext>
            </a:extLst>
          </p:cNvPr>
          <p:cNvSpPr txBox="1">
            <a:spLocks/>
          </p:cNvSpPr>
          <p:nvPr/>
        </p:nvSpPr>
        <p:spPr>
          <a:xfrm>
            <a:off x="238910" y="103764"/>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App Service networking features</a:t>
            </a:r>
          </a:p>
        </p:txBody>
      </p:sp>
      <p:sp>
        <p:nvSpPr>
          <p:cNvPr id="26" name="TextBox 25">
            <a:extLst>
              <a:ext uri="{FF2B5EF4-FFF2-40B4-BE49-F238E27FC236}">
                <a16:creationId xmlns:a16="http://schemas.microsoft.com/office/drawing/2014/main" id="{DA49DA39-3614-4D35-9D77-F17FB9C39D3A}"/>
              </a:ext>
            </a:extLst>
          </p:cNvPr>
          <p:cNvSpPr txBox="1"/>
          <p:nvPr/>
        </p:nvSpPr>
        <p:spPr>
          <a:xfrm>
            <a:off x="801946" y="4289542"/>
            <a:ext cx="4171122" cy="625684"/>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sng" strike="noStrike" kern="1200" cap="none" spc="0" normalizeH="0" baseline="0" noProof="0" dirty="0">
                <a:ln>
                  <a:noFill/>
                </a:ln>
                <a:solidFill>
                  <a:srgbClr val="FFFFFF"/>
                </a:solidFill>
                <a:effectLst/>
                <a:uLnTx/>
                <a:uFillTx/>
                <a:latin typeface="Segoe UI Semilight"/>
                <a:ea typeface="+mn-ea"/>
                <a:cs typeface="+mn-cs"/>
              </a:rPr>
              <a:t>IP Restrictions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Restrict access to your app at an IP level</a:t>
            </a:r>
          </a:p>
        </p:txBody>
      </p:sp>
    </p:spTree>
    <p:extLst>
      <p:ext uri="{BB962C8B-B14F-4D97-AF65-F5344CB8AC3E}">
        <p14:creationId xmlns:p14="http://schemas.microsoft.com/office/powerpoint/2010/main" val="195047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4.81481E-6 L 0 -0.20925 " pathEditMode="relative" rAng="0" ptsTypes="AA">
                                      <p:cBhvr>
                                        <p:cTn id="6" dur="1000" fill="hold"/>
                                        <p:tgtEl>
                                          <p:spTgt spid="17"/>
                                        </p:tgtEl>
                                        <p:attrNameLst>
                                          <p:attrName>ppt_x</p:attrName>
                                          <p:attrName>ppt_y</p:attrName>
                                        </p:attrNameLst>
                                      </p:cBhvr>
                                      <p:rCtr x="0" y="-10463"/>
                                    </p:animMotion>
                                  </p:childTnLst>
                                </p:cTn>
                              </p:par>
                              <p:par>
                                <p:cTn id="7" presetID="10" presetClass="entr" presetSubtype="0" fill="hold" grpId="0" nodeType="withEffect">
                                  <p:stCondLst>
                                    <p:cond delay="100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42" presetClass="path" presetSubtype="0" accel="50000" decel="50000" fill="hold" grpId="1" nodeType="withEffect">
                                  <p:stCondLst>
                                    <p:cond delay="1000"/>
                                  </p:stCondLst>
                                  <p:childTnLst>
                                    <p:animMotion origin="layout" path="M 0.00157 0.00556 L 0.00157 -0.19583 " pathEditMode="relative" rAng="0" ptsTypes="AA">
                                      <p:cBhvr>
                                        <p:cTn id="11" dur="1000" fill="hold"/>
                                        <p:tgtEl>
                                          <p:spTgt spid="18"/>
                                        </p:tgtEl>
                                        <p:attrNameLst>
                                          <p:attrName>ppt_x</p:attrName>
                                          <p:attrName>ppt_y</p:attrName>
                                        </p:attrNameLst>
                                      </p:cBhvr>
                                      <p:rCtr x="0" y="-10069"/>
                                    </p:animMotion>
                                  </p:childTnLst>
                                </p:cTn>
                              </p:par>
                              <p:par>
                                <p:cTn id="12" presetID="10" presetClass="entr" presetSubtype="0" fill="hold" grpId="0" nodeType="withEffect">
                                  <p:stCondLst>
                                    <p:cond delay="200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42" presetClass="path" presetSubtype="0" accel="50000" decel="50000" fill="hold" grpId="1" nodeType="withEffect">
                                  <p:stCondLst>
                                    <p:cond delay="2000"/>
                                  </p:stCondLst>
                                  <p:childTnLst>
                                    <p:animMotion origin="layout" path="M 3.95833E-6 0.02454 L 3.95833E-6 -0.20162 " pathEditMode="relative" rAng="0" ptsTypes="AA">
                                      <p:cBhvr>
                                        <p:cTn id="16" dur="1000" fill="hold"/>
                                        <p:tgtEl>
                                          <p:spTgt spid="19"/>
                                        </p:tgtEl>
                                        <p:attrNameLst>
                                          <p:attrName>ppt_x</p:attrName>
                                          <p:attrName>ppt_y</p:attrName>
                                        </p:attrNameLst>
                                      </p:cBhvr>
                                      <p:rCtr x="0" y="-11319"/>
                                    </p:animMotion>
                                  </p:childTnLst>
                                </p:cTn>
                              </p:par>
                              <p:par>
                                <p:cTn id="17" presetID="10" presetClass="entr" presetSubtype="0" fill="hold" grpId="0" nodeType="withEffect">
                                  <p:stCondLst>
                                    <p:cond delay="30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42" presetClass="path" presetSubtype="0" accel="50000" decel="50000" fill="hold" grpId="1" nodeType="withEffect">
                                  <p:stCondLst>
                                    <p:cond delay="3000"/>
                                  </p:stCondLst>
                                  <p:childTnLst>
                                    <p:animMotion origin="layout" path="M 3.95833E-6 0.01389 L 0.00221 -0.20116 " pathEditMode="relative" rAng="0" ptsTypes="AA">
                                      <p:cBhvr>
                                        <p:cTn id="21" dur="1000" fill="hold"/>
                                        <p:tgtEl>
                                          <p:spTgt spid="20"/>
                                        </p:tgtEl>
                                        <p:attrNameLst>
                                          <p:attrName>ppt_x</p:attrName>
                                          <p:attrName>ppt_y</p:attrName>
                                        </p:attrNameLst>
                                      </p:cBhvr>
                                      <p:rCtr x="104" y="-10764"/>
                                    </p:animMotion>
                                  </p:childTnLst>
                                </p:cTn>
                              </p:par>
                              <p:par>
                                <p:cTn id="22" presetID="10" presetClass="entr" presetSubtype="0" fill="hold" grpId="0" nodeType="withEffect">
                                  <p:stCondLst>
                                    <p:cond delay="10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42" presetClass="path" presetSubtype="0" accel="50000" decel="50000" fill="hold" grpId="1" nodeType="withEffect">
                                  <p:stCondLst>
                                    <p:cond delay="1000"/>
                                  </p:stCondLst>
                                  <p:childTnLst>
                                    <p:animMotion origin="layout" path="M -4.79167E-6 0.00417 L 0.00222 -0.21088 " pathEditMode="relative" rAng="0" ptsTypes="AA">
                                      <p:cBhvr>
                                        <p:cTn id="26" dur="1000" fill="hold"/>
                                        <p:tgtEl>
                                          <p:spTgt spid="21"/>
                                        </p:tgtEl>
                                        <p:attrNameLst>
                                          <p:attrName>ppt_x</p:attrName>
                                          <p:attrName>ppt_y</p:attrName>
                                        </p:attrNameLst>
                                      </p:cBhvr>
                                      <p:rCtr x="104" y="-10764"/>
                                    </p:animMotion>
                                  </p:childTnLst>
                                </p:cTn>
                              </p:par>
                              <p:par>
                                <p:cTn id="27" presetID="10" presetClass="entr" presetSubtype="0" fill="hold" grpId="0" nodeType="withEffect">
                                  <p:stCondLst>
                                    <p:cond delay="20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42" presetClass="path" presetSubtype="0" accel="50000" decel="50000" fill="hold" grpId="1" nodeType="withEffect">
                                  <p:stCondLst>
                                    <p:cond delay="2000"/>
                                  </p:stCondLst>
                                  <p:childTnLst>
                                    <p:animMotion origin="layout" path="M -3.75E-6 0.00555 L 0.00222 -0.20949 " pathEditMode="relative" rAng="0" ptsTypes="AA">
                                      <p:cBhvr>
                                        <p:cTn id="31" dur="1000" fill="hold"/>
                                        <p:tgtEl>
                                          <p:spTgt spid="26"/>
                                        </p:tgtEl>
                                        <p:attrNameLst>
                                          <p:attrName>ppt_x</p:attrName>
                                          <p:attrName>ppt_y</p:attrName>
                                        </p:attrNameLst>
                                      </p:cBhvr>
                                      <p:rCtr x="104" y="-10764"/>
                                    </p:animMotion>
                                  </p:childTnLst>
                                </p:cTn>
                              </p:par>
                              <p:par>
                                <p:cTn id="32" presetID="10" presetClass="entr" presetSubtype="0" fill="hold" grpId="0" nodeType="withEffect">
                                  <p:stCondLst>
                                    <p:cond delay="30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42" presetClass="path" presetSubtype="0" accel="50000" decel="50000" fill="hold" grpId="1" nodeType="withEffect">
                                  <p:stCondLst>
                                    <p:cond delay="3000"/>
                                  </p:stCondLst>
                                  <p:childTnLst>
                                    <p:animMotion origin="layout" path="M -1.875E-6 0.01389 L 0.00222 -0.20116 " pathEditMode="relative" rAng="0" ptsTypes="AA">
                                      <p:cBhvr>
                                        <p:cTn id="36" dur="1000" fill="hold"/>
                                        <p:tgtEl>
                                          <p:spTgt spid="22"/>
                                        </p:tgtEl>
                                        <p:attrNameLst>
                                          <p:attrName>ppt_x</p:attrName>
                                          <p:attrName>ppt_y</p:attrName>
                                        </p:attrNameLst>
                                      </p:cBhvr>
                                      <p:rCtr x="104" y="-10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6" grpId="0" animBg="1"/>
      <p:bldP spid="2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75">
            <a:extLst>
              <a:ext uri="{FF2B5EF4-FFF2-40B4-BE49-F238E27FC236}">
                <a16:creationId xmlns:a16="http://schemas.microsoft.com/office/drawing/2014/main" id="{D02A2B9F-824D-4F3D-A712-F4620015CC0F}"/>
              </a:ext>
            </a:extLst>
          </p:cNvPr>
          <p:cNvSpPr/>
          <p:nvPr/>
        </p:nvSpPr>
        <p:spPr>
          <a:xfrm>
            <a:off x="4749541" y="2745569"/>
            <a:ext cx="2052276" cy="1341767"/>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 name="TextBox 7">
            <a:extLst>
              <a:ext uri="{FF2B5EF4-FFF2-40B4-BE49-F238E27FC236}">
                <a16:creationId xmlns:a16="http://schemas.microsoft.com/office/drawing/2014/main" id="{CBA2577C-DB6D-4641-AD60-DEDE8902AB8C}"/>
              </a:ext>
            </a:extLst>
          </p:cNvPr>
          <p:cNvSpPr txBox="1"/>
          <p:nvPr/>
        </p:nvSpPr>
        <p:spPr>
          <a:xfrm>
            <a:off x="5495847" y="2891330"/>
            <a:ext cx="1238994" cy="307777"/>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a:t>
            </a:r>
          </a:p>
        </p:txBody>
      </p:sp>
      <p:cxnSp>
        <p:nvCxnSpPr>
          <p:cNvPr id="16" name="Straight Arrow Connector 15">
            <a:extLst>
              <a:ext uri="{FF2B5EF4-FFF2-40B4-BE49-F238E27FC236}">
                <a16:creationId xmlns:a16="http://schemas.microsoft.com/office/drawing/2014/main" id="{4C3CD52C-E2D0-4A01-9E5A-E3E2657834CA}"/>
              </a:ext>
            </a:extLst>
          </p:cNvPr>
          <p:cNvCxnSpPr>
            <a:cxnSpLocks/>
          </p:cNvCxnSpPr>
          <p:nvPr/>
        </p:nvCxnSpPr>
        <p:spPr>
          <a:xfrm>
            <a:off x="3818424" y="3350351"/>
            <a:ext cx="93111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482C1444-1C70-470C-996A-AB6CDF181075}"/>
              </a:ext>
            </a:extLst>
          </p:cNvPr>
          <p:cNvSpPr/>
          <p:nvPr/>
        </p:nvSpPr>
        <p:spPr bwMode="auto">
          <a:xfrm>
            <a:off x="1710112" y="2955825"/>
            <a:ext cx="2110070" cy="1131511"/>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pic>
        <p:nvPicPr>
          <p:cNvPr id="30" name="Picture 2" descr="https://www.sumologic.com/wp-content/uploads/globe-1-e1473894017808.png">
            <a:extLst>
              <a:ext uri="{FF2B5EF4-FFF2-40B4-BE49-F238E27FC236}">
                <a16:creationId xmlns:a16="http://schemas.microsoft.com/office/drawing/2014/main" id="{F8C530CC-184B-48F1-849A-6680291C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748" y="3448318"/>
            <a:ext cx="581545" cy="377157"/>
          </a:xfrm>
          <a:prstGeom prst="rect">
            <a:avLst/>
          </a:prstGeom>
          <a:solidFill>
            <a:schemeClr val="accent1">
              <a:lumMod val="60000"/>
              <a:lumOff val="40000"/>
            </a:schemeClr>
          </a:solidFill>
        </p:spPr>
      </p:pic>
      <p:pic>
        <p:nvPicPr>
          <p:cNvPr id="35" name="Picture 2" descr="https://www.sumologic.com/wp-content/uploads/globe-1-e1473894017808.png">
            <a:extLst>
              <a:ext uri="{FF2B5EF4-FFF2-40B4-BE49-F238E27FC236}">
                <a16:creationId xmlns:a16="http://schemas.microsoft.com/office/drawing/2014/main" id="{504FDB7C-5857-41AC-9755-05BB121A5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31" y="3448318"/>
            <a:ext cx="581545" cy="377157"/>
          </a:xfrm>
          <a:prstGeom prst="rect">
            <a:avLst/>
          </a:prstGeom>
          <a:solidFill>
            <a:schemeClr val="accent1">
              <a:lumMod val="60000"/>
              <a:lumOff val="40000"/>
            </a:schemeClr>
          </a:solidFill>
        </p:spPr>
      </p:pic>
      <p:pic>
        <p:nvPicPr>
          <p:cNvPr id="36" name="Picture 2" descr="https://www.sumologic.com/wp-content/uploads/globe-1-e1473894017808.png">
            <a:extLst>
              <a:ext uri="{FF2B5EF4-FFF2-40B4-BE49-F238E27FC236}">
                <a16:creationId xmlns:a16="http://schemas.microsoft.com/office/drawing/2014/main" id="{6DDCB102-8F01-438B-969E-F85B57790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669" y="3448318"/>
            <a:ext cx="581545" cy="377157"/>
          </a:xfrm>
          <a:prstGeom prst="rect">
            <a:avLst/>
          </a:prstGeom>
          <a:solidFill>
            <a:schemeClr val="accent1">
              <a:lumMod val="60000"/>
              <a:lumOff val="40000"/>
            </a:schemeClr>
          </a:solidFill>
        </p:spPr>
      </p:pic>
      <p:pic>
        <p:nvPicPr>
          <p:cNvPr id="37" name="Picture 2" descr="https://www.sumologic.com/wp-content/uploads/globe-1-e1473894017808.png">
            <a:extLst>
              <a:ext uri="{FF2B5EF4-FFF2-40B4-BE49-F238E27FC236}">
                <a16:creationId xmlns:a16="http://schemas.microsoft.com/office/drawing/2014/main" id="{41585526-FA15-4956-AB30-A7470F922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787" y="3448318"/>
            <a:ext cx="581545" cy="377157"/>
          </a:xfrm>
          <a:prstGeom prst="rect">
            <a:avLst/>
          </a:prstGeom>
          <a:solidFill>
            <a:schemeClr val="accent1">
              <a:lumMod val="60000"/>
              <a:lumOff val="40000"/>
            </a:schemeClr>
          </a:solidFill>
        </p:spPr>
      </p:pic>
      <p:cxnSp>
        <p:nvCxnSpPr>
          <p:cNvPr id="45" name="Straight Arrow Connector 44">
            <a:extLst>
              <a:ext uri="{FF2B5EF4-FFF2-40B4-BE49-F238E27FC236}">
                <a16:creationId xmlns:a16="http://schemas.microsoft.com/office/drawing/2014/main" id="{13E73434-88FB-44E3-89DA-E81BB0879EF9}"/>
              </a:ext>
            </a:extLst>
          </p:cNvPr>
          <p:cNvCxnSpPr>
            <a:cxnSpLocks/>
          </p:cNvCxnSpPr>
          <p:nvPr/>
        </p:nvCxnSpPr>
        <p:spPr>
          <a:xfrm flipH="1">
            <a:off x="3730073" y="3739840"/>
            <a:ext cx="1019468"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ADD8DB1-CE39-46F0-A0D2-91A14A0E7391}"/>
              </a:ext>
            </a:extLst>
          </p:cNvPr>
          <p:cNvGrpSpPr/>
          <p:nvPr/>
        </p:nvGrpSpPr>
        <p:grpSpPr>
          <a:xfrm>
            <a:off x="4950514" y="2891330"/>
            <a:ext cx="344360" cy="343893"/>
            <a:chOff x="497252" y="2269518"/>
            <a:chExt cx="3759508" cy="3754415"/>
          </a:xfrm>
          <a:solidFill>
            <a:schemeClr val="accent1">
              <a:lumMod val="60000"/>
              <a:lumOff val="40000"/>
            </a:schemeClr>
          </a:solidFill>
        </p:grpSpPr>
        <p:sp>
          <p:nvSpPr>
            <p:cNvPr id="49" name="Rectangle: Rounded Corners 48">
              <a:extLst>
                <a:ext uri="{FF2B5EF4-FFF2-40B4-BE49-F238E27FC236}">
                  <a16:creationId xmlns:a16="http://schemas.microsoft.com/office/drawing/2014/main" id="{E83DDA89-E0A3-4770-86CA-E109FB48D8B3}"/>
                </a:ext>
              </a:extLst>
            </p:cNvPr>
            <p:cNvSpPr/>
            <p:nvPr/>
          </p:nvSpPr>
          <p:spPr bwMode="auto">
            <a:xfrm>
              <a:off x="497252" y="2269518"/>
              <a:ext cx="3759508" cy="3754415"/>
            </a:xfrm>
            <a:prstGeom prst="roundRect">
              <a:avLst>
                <a:gd name="adj" fmla="val 788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38BDAAAE-44A2-456A-B4B9-263A5DF5D18E}"/>
                </a:ext>
              </a:extLst>
            </p:cNvPr>
            <p:cNvGrpSpPr/>
            <p:nvPr/>
          </p:nvGrpSpPr>
          <p:grpSpPr>
            <a:xfrm>
              <a:off x="706190" y="2487915"/>
              <a:ext cx="3341632" cy="3326412"/>
              <a:chOff x="827088" y="-3463925"/>
              <a:chExt cx="3833812" cy="3816350"/>
            </a:xfrm>
            <a:grpFill/>
          </p:grpSpPr>
          <p:sp>
            <p:nvSpPr>
              <p:cNvPr id="51" name="Freeform 5">
                <a:extLst>
                  <a:ext uri="{FF2B5EF4-FFF2-40B4-BE49-F238E27FC236}">
                    <a16:creationId xmlns:a16="http://schemas.microsoft.com/office/drawing/2014/main" id="{DD9E425B-807E-4B47-804C-66BFE6D52C20}"/>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2" name="Freeform 6">
                <a:extLst>
                  <a:ext uri="{FF2B5EF4-FFF2-40B4-BE49-F238E27FC236}">
                    <a16:creationId xmlns:a16="http://schemas.microsoft.com/office/drawing/2014/main" id="{7D41F82C-33A8-4028-A230-DEF41E94ACBD}"/>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3" name="Freeform 7">
                <a:extLst>
                  <a:ext uri="{FF2B5EF4-FFF2-40B4-BE49-F238E27FC236}">
                    <a16:creationId xmlns:a16="http://schemas.microsoft.com/office/drawing/2014/main" id="{E2942521-2A7B-4C8F-A84A-95FDDDD456F7}"/>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4" name="Freeform 8">
                <a:extLst>
                  <a:ext uri="{FF2B5EF4-FFF2-40B4-BE49-F238E27FC236}">
                    <a16:creationId xmlns:a16="http://schemas.microsoft.com/office/drawing/2014/main" id="{D173A442-C317-431B-871D-5FA16A6D93CC}"/>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5" name="Freeform 9">
                <a:extLst>
                  <a:ext uri="{FF2B5EF4-FFF2-40B4-BE49-F238E27FC236}">
                    <a16:creationId xmlns:a16="http://schemas.microsoft.com/office/drawing/2014/main" id="{89D579AD-282C-4493-AC62-EE7CD3ED3D8F}"/>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6" name="Freeform 10">
                <a:extLst>
                  <a:ext uri="{FF2B5EF4-FFF2-40B4-BE49-F238E27FC236}">
                    <a16:creationId xmlns:a16="http://schemas.microsoft.com/office/drawing/2014/main" id="{B3EB7498-FA5F-4AD9-B21A-747B49EB77F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7" name="Freeform 11">
                <a:extLst>
                  <a:ext uri="{FF2B5EF4-FFF2-40B4-BE49-F238E27FC236}">
                    <a16:creationId xmlns:a16="http://schemas.microsoft.com/office/drawing/2014/main" id="{43AD2B2D-36B8-4F5D-B69D-B47678CC8BAD}"/>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8" name="Freeform 12">
                <a:extLst>
                  <a:ext uri="{FF2B5EF4-FFF2-40B4-BE49-F238E27FC236}">
                    <a16:creationId xmlns:a16="http://schemas.microsoft.com/office/drawing/2014/main" id="{A5AFC857-C32E-46B3-AB8A-033591E905FE}"/>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grpSp>
      </p:grpSp>
      <p:sp>
        <p:nvSpPr>
          <p:cNvPr id="63" name="Title 2">
            <a:extLst>
              <a:ext uri="{FF2B5EF4-FFF2-40B4-BE49-F238E27FC236}">
                <a16:creationId xmlns:a16="http://schemas.microsoft.com/office/drawing/2014/main" id="{ED162C8B-394F-4E24-96BB-BFB288B515A6}"/>
              </a:ext>
            </a:extLst>
          </p:cNvPr>
          <p:cNvSpPr txBox="1">
            <a:spLocks/>
          </p:cNvSpPr>
          <p:nvPr/>
        </p:nvSpPr>
        <p:spPr>
          <a:xfrm>
            <a:off x="238910" y="103764"/>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Default App Service networking behavior</a:t>
            </a:r>
          </a:p>
        </p:txBody>
      </p:sp>
      <p:sp>
        <p:nvSpPr>
          <p:cNvPr id="64" name="TextBox 63">
            <a:extLst>
              <a:ext uri="{FF2B5EF4-FFF2-40B4-BE49-F238E27FC236}">
                <a16:creationId xmlns:a16="http://schemas.microsoft.com/office/drawing/2014/main" id="{6C8B6903-571D-4B4E-8D01-A02BD4A5F4E9}"/>
              </a:ext>
            </a:extLst>
          </p:cNvPr>
          <p:cNvSpPr txBox="1"/>
          <p:nvPr/>
        </p:nvSpPr>
        <p:spPr>
          <a:xfrm>
            <a:off x="7344863" y="2755065"/>
            <a:ext cx="4402395" cy="1815112"/>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Inbound traffic to your app hits an IP address that is shared with the other apps.</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Outbound backend calls from your app can only go out to the internet through a set of addresses shared with other apps.</a:t>
            </a:r>
          </a:p>
        </p:txBody>
      </p:sp>
    </p:spTree>
    <p:extLst>
      <p:ext uri="{BB962C8B-B14F-4D97-AF65-F5344CB8AC3E}">
        <p14:creationId xmlns:p14="http://schemas.microsoft.com/office/powerpoint/2010/main" val="19187735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965345" y="1490920"/>
            <a:ext cx="7033142" cy="512064"/>
            <a:chOff x="1078992" y="4663440"/>
            <a:chExt cx="7033142"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3" y="4765583"/>
              <a:ext cx="6868551" cy="369332"/>
            </a:xfrm>
            <a:prstGeom prst="rect">
              <a:avLst/>
            </a:prstGeom>
            <a:noFill/>
          </p:spPr>
          <p:txBody>
            <a:bodyPr wrap="square" lIns="0" tIns="0" rIns="0" bIns="0" rtlCol="0">
              <a:spAutoFit/>
            </a:bodyPr>
            <a:lstStyle/>
            <a:p>
              <a:pPr lvl="0">
                <a:defRPr/>
              </a:pPr>
              <a:r>
                <a:rPr lang="en-US" sz="2400" dirty="0">
                  <a:gradFill>
                    <a:gsLst>
                      <a:gs pos="2917">
                        <a:srgbClr val="000000"/>
                      </a:gs>
                      <a:gs pos="30000">
                        <a:srgbClr val="000000"/>
                      </a:gs>
                    </a:gsLst>
                    <a:lin ang="5400000" scaled="0"/>
                  </a:gradFill>
                </a:rPr>
                <a:t>Azure Application Platform &amp; Architecture</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1223247" y="2437037"/>
            <a:ext cx="7498079" cy="512064"/>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lvl="0">
                <a:defRPr/>
              </a:pPr>
              <a:r>
                <a:rPr lang="en-US" sz="2400" dirty="0">
                  <a:gradFill>
                    <a:gsLst>
                      <a:gs pos="2917">
                        <a:srgbClr val="000000"/>
                      </a:gs>
                      <a:gs pos="30000">
                        <a:srgbClr val="000000"/>
                      </a:gs>
                    </a:gsLst>
                    <a:lin ang="5400000" scaled="0"/>
                  </a:gradFill>
                </a:rPr>
                <a:t>App Modernization using App Service</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517099" y="3383154"/>
            <a:ext cx="8259946" cy="840807"/>
            <a:chOff x="1078992" y="4663440"/>
            <a:chExt cx="8259946" cy="840807"/>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3" y="4765583"/>
              <a:ext cx="8095355" cy="738664"/>
            </a:xfrm>
            <a:prstGeom prst="rect">
              <a:avLst/>
            </a:prstGeom>
            <a:noFill/>
          </p:spPr>
          <p:txBody>
            <a:bodyPr wrap="square" lIns="0" tIns="0" rIns="0" bIns="0" rtlCol="0">
              <a:spAutoFit/>
            </a:bodyPr>
            <a:lstStyle/>
            <a:p>
              <a:pPr lvl="0">
                <a:defRPr/>
              </a:pPr>
              <a:r>
                <a:rPr lang="en-US" sz="2400" dirty="0">
                  <a:gradFill>
                    <a:gsLst>
                      <a:gs pos="2917">
                        <a:srgbClr val="000000"/>
                      </a:gs>
                      <a:gs pos="30000">
                        <a:srgbClr val="000000"/>
                      </a:gs>
                    </a:gsLst>
                    <a:lin ang="5400000" scaled="0"/>
                  </a:gradFill>
                </a:rPr>
                <a:t>App Modernization using Containers, Microservices and Service Fabric</a:t>
              </a:r>
            </a:p>
          </p:txBody>
        </p:sp>
      </p:grpSp>
      <p:grpSp>
        <p:nvGrpSpPr>
          <p:cNvPr id="16" name="Group 15">
            <a:extLst>
              <a:ext uri="{FF2B5EF4-FFF2-40B4-BE49-F238E27FC236}">
                <a16:creationId xmlns:a16="http://schemas.microsoft.com/office/drawing/2014/main" id="{3E4E9103-48F1-44D7-B4F3-70E9DBFBE862}"/>
              </a:ext>
            </a:extLst>
          </p:cNvPr>
          <p:cNvGrpSpPr/>
          <p:nvPr/>
        </p:nvGrpSpPr>
        <p:grpSpPr>
          <a:xfrm>
            <a:off x="1775001" y="4329272"/>
            <a:ext cx="4818888" cy="512064"/>
            <a:chOff x="1078992" y="4663440"/>
            <a:chExt cx="4818888" cy="512064"/>
          </a:xfrm>
        </p:grpSpPr>
        <p:sp>
          <p:nvSpPr>
            <p:cNvPr id="17" name="Rectangle 16">
              <a:extLst>
                <a:ext uri="{FF2B5EF4-FFF2-40B4-BE49-F238E27FC236}">
                  <a16:creationId xmlns:a16="http://schemas.microsoft.com/office/drawing/2014/main" id="{CA8E39B3-594F-4780-8276-4711863F5888}"/>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B117716C-5C46-4E90-9ECD-B7D08EC9985A}"/>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Dev Ops</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772114" y="2241935"/>
            <a:ext cx="690085"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endCxn id="12" idx="1"/>
          </p:cNvCxnSpPr>
          <p:nvPr/>
        </p:nvCxnSpPr>
        <p:spPr>
          <a:xfrm rot="16200000" flipH="1">
            <a:off x="1052656" y="3174743"/>
            <a:ext cx="690086" cy="23880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A82EE52-11C1-4B91-B5F0-243419FCE2AB}"/>
              </a:ext>
            </a:extLst>
          </p:cNvPr>
          <p:cNvCxnSpPr>
            <a:cxnSpLocks/>
            <a:stCxn id="12" idx="2"/>
            <a:endCxn id="17" idx="1"/>
          </p:cNvCxnSpPr>
          <p:nvPr/>
        </p:nvCxnSpPr>
        <p:spPr>
          <a:xfrm rot="16200000" flipH="1">
            <a:off x="1323867" y="4134170"/>
            <a:ext cx="690086"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75">
            <a:extLst>
              <a:ext uri="{FF2B5EF4-FFF2-40B4-BE49-F238E27FC236}">
                <a16:creationId xmlns:a16="http://schemas.microsoft.com/office/drawing/2014/main" id="{D02A2B9F-824D-4F3D-A712-F4620015CC0F}"/>
              </a:ext>
            </a:extLst>
          </p:cNvPr>
          <p:cNvSpPr/>
          <p:nvPr/>
        </p:nvSpPr>
        <p:spPr>
          <a:xfrm>
            <a:off x="4749541" y="2745569"/>
            <a:ext cx="2052276" cy="1341767"/>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 name="TextBox 7">
            <a:extLst>
              <a:ext uri="{FF2B5EF4-FFF2-40B4-BE49-F238E27FC236}">
                <a16:creationId xmlns:a16="http://schemas.microsoft.com/office/drawing/2014/main" id="{CBA2577C-DB6D-4641-AD60-DEDE8902AB8C}"/>
              </a:ext>
            </a:extLst>
          </p:cNvPr>
          <p:cNvSpPr txBox="1"/>
          <p:nvPr/>
        </p:nvSpPr>
        <p:spPr>
          <a:xfrm>
            <a:off x="5495847" y="2891330"/>
            <a:ext cx="1238994" cy="307777"/>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a:t>
            </a:r>
          </a:p>
        </p:txBody>
      </p:sp>
      <p:sp>
        <p:nvSpPr>
          <p:cNvPr id="27" name="Cloud 26">
            <a:extLst>
              <a:ext uri="{FF2B5EF4-FFF2-40B4-BE49-F238E27FC236}">
                <a16:creationId xmlns:a16="http://schemas.microsoft.com/office/drawing/2014/main" id="{482C1444-1C70-470C-996A-AB6CDF181075}"/>
              </a:ext>
            </a:extLst>
          </p:cNvPr>
          <p:cNvSpPr/>
          <p:nvPr/>
        </p:nvSpPr>
        <p:spPr bwMode="auto">
          <a:xfrm>
            <a:off x="1710112" y="2955825"/>
            <a:ext cx="2110070" cy="1131511"/>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pic>
        <p:nvPicPr>
          <p:cNvPr id="30" name="Picture 2" descr="https://www.sumologic.com/wp-content/uploads/globe-1-e1473894017808.png">
            <a:extLst>
              <a:ext uri="{FF2B5EF4-FFF2-40B4-BE49-F238E27FC236}">
                <a16:creationId xmlns:a16="http://schemas.microsoft.com/office/drawing/2014/main" id="{F8C530CC-184B-48F1-849A-6680291C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748" y="3448318"/>
            <a:ext cx="581545" cy="377157"/>
          </a:xfrm>
          <a:prstGeom prst="rect">
            <a:avLst/>
          </a:prstGeom>
          <a:solidFill>
            <a:schemeClr val="accent1">
              <a:lumMod val="60000"/>
              <a:lumOff val="40000"/>
            </a:schemeClr>
          </a:solidFill>
        </p:spPr>
      </p:pic>
      <p:pic>
        <p:nvPicPr>
          <p:cNvPr id="35" name="Picture 2" descr="https://www.sumologic.com/wp-content/uploads/globe-1-e1473894017808.png">
            <a:extLst>
              <a:ext uri="{FF2B5EF4-FFF2-40B4-BE49-F238E27FC236}">
                <a16:creationId xmlns:a16="http://schemas.microsoft.com/office/drawing/2014/main" id="{504FDB7C-5857-41AC-9755-05BB121A5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31" y="3448318"/>
            <a:ext cx="581545" cy="377157"/>
          </a:xfrm>
          <a:prstGeom prst="rect">
            <a:avLst/>
          </a:prstGeom>
          <a:solidFill>
            <a:schemeClr val="accent1">
              <a:lumMod val="60000"/>
              <a:lumOff val="40000"/>
            </a:schemeClr>
          </a:solidFill>
        </p:spPr>
      </p:pic>
      <p:pic>
        <p:nvPicPr>
          <p:cNvPr id="36" name="Picture 2" descr="https://www.sumologic.com/wp-content/uploads/globe-1-e1473894017808.png">
            <a:extLst>
              <a:ext uri="{FF2B5EF4-FFF2-40B4-BE49-F238E27FC236}">
                <a16:creationId xmlns:a16="http://schemas.microsoft.com/office/drawing/2014/main" id="{6DDCB102-8F01-438B-969E-F85B57790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669" y="3448318"/>
            <a:ext cx="581545" cy="377157"/>
          </a:xfrm>
          <a:prstGeom prst="rect">
            <a:avLst/>
          </a:prstGeom>
          <a:solidFill>
            <a:schemeClr val="accent1">
              <a:lumMod val="60000"/>
              <a:lumOff val="40000"/>
            </a:schemeClr>
          </a:solidFill>
        </p:spPr>
      </p:pic>
      <p:pic>
        <p:nvPicPr>
          <p:cNvPr id="37" name="Picture 2" descr="https://www.sumologic.com/wp-content/uploads/globe-1-e1473894017808.png">
            <a:extLst>
              <a:ext uri="{FF2B5EF4-FFF2-40B4-BE49-F238E27FC236}">
                <a16:creationId xmlns:a16="http://schemas.microsoft.com/office/drawing/2014/main" id="{41585526-FA15-4956-AB30-A7470F922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2787" y="3448318"/>
            <a:ext cx="581545" cy="377157"/>
          </a:xfrm>
          <a:prstGeom prst="rect">
            <a:avLst/>
          </a:prstGeom>
          <a:solidFill>
            <a:schemeClr val="accent1">
              <a:lumMod val="60000"/>
              <a:lumOff val="40000"/>
            </a:schemeClr>
          </a:solidFill>
        </p:spPr>
      </p:pic>
      <p:cxnSp>
        <p:nvCxnSpPr>
          <p:cNvPr id="45" name="Straight Arrow Connector 44">
            <a:extLst>
              <a:ext uri="{FF2B5EF4-FFF2-40B4-BE49-F238E27FC236}">
                <a16:creationId xmlns:a16="http://schemas.microsoft.com/office/drawing/2014/main" id="{13E73434-88FB-44E3-89DA-E81BB0879EF9}"/>
              </a:ext>
            </a:extLst>
          </p:cNvPr>
          <p:cNvCxnSpPr>
            <a:cxnSpLocks/>
          </p:cNvCxnSpPr>
          <p:nvPr/>
        </p:nvCxnSpPr>
        <p:spPr>
          <a:xfrm flipH="1">
            <a:off x="3730073" y="3739840"/>
            <a:ext cx="1019468"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ADD8DB1-CE39-46F0-A0D2-91A14A0E7391}"/>
              </a:ext>
            </a:extLst>
          </p:cNvPr>
          <p:cNvGrpSpPr/>
          <p:nvPr/>
        </p:nvGrpSpPr>
        <p:grpSpPr>
          <a:xfrm>
            <a:off x="4950514" y="2891330"/>
            <a:ext cx="344360" cy="343893"/>
            <a:chOff x="497252" y="2269518"/>
            <a:chExt cx="3759508" cy="3754415"/>
          </a:xfrm>
          <a:solidFill>
            <a:schemeClr val="accent1">
              <a:lumMod val="60000"/>
              <a:lumOff val="40000"/>
            </a:schemeClr>
          </a:solidFill>
        </p:grpSpPr>
        <p:sp>
          <p:nvSpPr>
            <p:cNvPr id="49" name="Rectangle: Rounded Corners 48">
              <a:extLst>
                <a:ext uri="{FF2B5EF4-FFF2-40B4-BE49-F238E27FC236}">
                  <a16:creationId xmlns:a16="http://schemas.microsoft.com/office/drawing/2014/main" id="{E83DDA89-E0A3-4770-86CA-E109FB48D8B3}"/>
                </a:ext>
              </a:extLst>
            </p:cNvPr>
            <p:cNvSpPr/>
            <p:nvPr/>
          </p:nvSpPr>
          <p:spPr bwMode="auto">
            <a:xfrm>
              <a:off x="497252" y="2269518"/>
              <a:ext cx="3759508" cy="3754415"/>
            </a:xfrm>
            <a:prstGeom prst="roundRect">
              <a:avLst>
                <a:gd name="adj" fmla="val 788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38BDAAAE-44A2-456A-B4B9-263A5DF5D18E}"/>
                </a:ext>
              </a:extLst>
            </p:cNvPr>
            <p:cNvGrpSpPr/>
            <p:nvPr/>
          </p:nvGrpSpPr>
          <p:grpSpPr>
            <a:xfrm>
              <a:off x="706190" y="2487915"/>
              <a:ext cx="3341632" cy="3326412"/>
              <a:chOff x="827088" y="-3463925"/>
              <a:chExt cx="3833812" cy="3816350"/>
            </a:xfrm>
            <a:grpFill/>
          </p:grpSpPr>
          <p:sp>
            <p:nvSpPr>
              <p:cNvPr id="51" name="Freeform 5">
                <a:extLst>
                  <a:ext uri="{FF2B5EF4-FFF2-40B4-BE49-F238E27FC236}">
                    <a16:creationId xmlns:a16="http://schemas.microsoft.com/office/drawing/2014/main" id="{DD9E425B-807E-4B47-804C-66BFE6D52C20}"/>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2" name="Freeform 6">
                <a:extLst>
                  <a:ext uri="{FF2B5EF4-FFF2-40B4-BE49-F238E27FC236}">
                    <a16:creationId xmlns:a16="http://schemas.microsoft.com/office/drawing/2014/main" id="{7D41F82C-33A8-4028-A230-DEF41E94ACBD}"/>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3" name="Freeform 7">
                <a:extLst>
                  <a:ext uri="{FF2B5EF4-FFF2-40B4-BE49-F238E27FC236}">
                    <a16:creationId xmlns:a16="http://schemas.microsoft.com/office/drawing/2014/main" id="{E2942521-2A7B-4C8F-A84A-95FDDDD456F7}"/>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4" name="Freeform 8">
                <a:extLst>
                  <a:ext uri="{FF2B5EF4-FFF2-40B4-BE49-F238E27FC236}">
                    <a16:creationId xmlns:a16="http://schemas.microsoft.com/office/drawing/2014/main" id="{D173A442-C317-431B-871D-5FA16A6D93CC}"/>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5" name="Freeform 9">
                <a:extLst>
                  <a:ext uri="{FF2B5EF4-FFF2-40B4-BE49-F238E27FC236}">
                    <a16:creationId xmlns:a16="http://schemas.microsoft.com/office/drawing/2014/main" id="{89D579AD-282C-4493-AC62-EE7CD3ED3D8F}"/>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6" name="Freeform 10">
                <a:extLst>
                  <a:ext uri="{FF2B5EF4-FFF2-40B4-BE49-F238E27FC236}">
                    <a16:creationId xmlns:a16="http://schemas.microsoft.com/office/drawing/2014/main" id="{B3EB7498-FA5F-4AD9-B21A-747B49EB77F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7" name="Freeform 11">
                <a:extLst>
                  <a:ext uri="{FF2B5EF4-FFF2-40B4-BE49-F238E27FC236}">
                    <a16:creationId xmlns:a16="http://schemas.microsoft.com/office/drawing/2014/main" id="{43AD2B2D-36B8-4F5D-B69D-B47678CC8BAD}"/>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8" name="Freeform 12">
                <a:extLst>
                  <a:ext uri="{FF2B5EF4-FFF2-40B4-BE49-F238E27FC236}">
                    <a16:creationId xmlns:a16="http://schemas.microsoft.com/office/drawing/2014/main" id="{A5AFC857-C32E-46B3-AB8A-033591E905FE}"/>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grpSp>
      </p:grpSp>
      <p:sp>
        <p:nvSpPr>
          <p:cNvPr id="63" name="Title 2">
            <a:extLst>
              <a:ext uri="{FF2B5EF4-FFF2-40B4-BE49-F238E27FC236}">
                <a16:creationId xmlns:a16="http://schemas.microsoft.com/office/drawing/2014/main" id="{ED162C8B-394F-4E24-96BB-BFB288B515A6}"/>
              </a:ext>
            </a:extLst>
          </p:cNvPr>
          <p:cNvSpPr txBox="1">
            <a:spLocks/>
          </p:cNvSpPr>
          <p:nvPr/>
        </p:nvSpPr>
        <p:spPr>
          <a:xfrm>
            <a:off x="238910" y="103764"/>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App assigned address</a:t>
            </a:r>
          </a:p>
        </p:txBody>
      </p:sp>
      <p:sp>
        <p:nvSpPr>
          <p:cNvPr id="64" name="TextBox 63">
            <a:extLst>
              <a:ext uri="{FF2B5EF4-FFF2-40B4-BE49-F238E27FC236}">
                <a16:creationId xmlns:a16="http://schemas.microsoft.com/office/drawing/2014/main" id="{6C8B6903-571D-4B4E-8D01-A02BD4A5F4E9}"/>
              </a:ext>
            </a:extLst>
          </p:cNvPr>
          <p:cNvSpPr txBox="1"/>
          <p:nvPr/>
        </p:nvSpPr>
        <p:spPr>
          <a:xfrm>
            <a:off x="7344863" y="2755065"/>
            <a:ext cx="4402395" cy="2102242"/>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Inbound traffic to your app hits a dedicated IP address that is used just by your app.</a:t>
            </a:r>
          </a:p>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66"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Outbound backend calls from your app still go out to the internet through a set of addresses shared with other apps.</a:t>
            </a:r>
          </a:p>
        </p:txBody>
      </p:sp>
      <p:cxnSp>
        <p:nvCxnSpPr>
          <p:cNvPr id="4" name="Connector: Elbow 3">
            <a:extLst>
              <a:ext uri="{FF2B5EF4-FFF2-40B4-BE49-F238E27FC236}">
                <a16:creationId xmlns:a16="http://schemas.microsoft.com/office/drawing/2014/main" id="{6B3184A3-1F65-4534-AE2B-384105DB1D59}"/>
              </a:ext>
            </a:extLst>
          </p:cNvPr>
          <p:cNvCxnSpPr>
            <a:cxnSpLocks/>
            <a:endCxn id="37" idx="0"/>
          </p:cNvCxnSpPr>
          <p:nvPr/>
        </p:nvCxnSpPr>
        <p:spPr>
          <a:xfrm>
            <a:off x="3808036" y="3311243"/>
            <a:ext cx="2385524" cy="137075"/>
          </a:xfrm>
          <a:prstGeom prst="bentConnector2">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CB040C0-84E6-43E5-86B7-EF84127FBC2C}"/>
              </a:ext>
            </a:extLst>
          </p:cNvPr>
          <p:cNvCxnSpPr>
            <a:cxnSpLocks/>
          </p:cNvCxnSpPr>
          <p:nvPr/>
        </p:nvCxnSpPr>
        <p:spPr>
          <a:xfrm>
            <a:off x="3818424" y="3515451"/>
            <a:ext cx="93111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3323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75">
            <a:extLst>
              <a:ext uri="{FF2B5EF4-FFF2-40B4-BE49-F238E27FC236}">
                <a16:creationId xmlns:a16="http://schemas.microsoft.com/office/drawing/2014/main" id="{D02A2B9F-824D-4F3D-A712-F4620015CC0F}"/>
              </a:ext>
            </a:extLst>
          </p:cNvPr>
          <p:cNvSpPr/>
          <p:nvPr/>
        </p:nvSpPr>
        <p:spPr>
          <a:xfrm>
            <a:off x="4182923" y="2616081"/>
            <a:ext cx="2052276" cy="1341767"/>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 name="TextBox 7">
            <a:extLst>
              <a:ext uri="{FF2B5EF4-FFF2-40B4-BE49-F238E27FC236}">
                <a16:creationId xmlns:a16="http://schemas.microsoft.com/office/drawing/2014/main" id="{CBA2577C-DB6D-4641-AD60-DEDE8902AB8C}"/>
              </a:ext>
            </a:extLst>
          </p:cNvPr>
          <p:cNvSpPr txBox="1"/>
          <p:nvPr/>
        </p:nvSpPr>
        <p:spPr>
          <a:xfrm>
            <a:off x="4929229" y="2761842"/>
            <a:ext cx="1238994" cy="307777"/>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a:t>
            </a:r>
          </a:p>
        </p:txBody>
      </p:sp>
      <p:cxnSp>
        <p:nvCxnSpPr>
          <p:cNvPr id="16" name="Straight Arrow Connector 15">
            <a:extLst>
              <a:ext uri="{FF2B5EF4-FFF2-40B4-BE49-F238E27FC236}">
                <a16:creationId xmlns:a16="http://schemas.microsoft.com/office/drawing/2014/main" id="{4C3CD52C-E2D0-4A01-9E5A-E3E2657834CA}"/>
              </a:ext>
            </a:extLst>
          </p:cNvPr>
          <p:cNvCxnSpPr>
            <a:cxnSpLocks/>
          </p:cNvCxnSpPr>
          <p:nvPr/>
        </p:nvCxnSpPr>
        <p:spPr>
          <a:xfrm>
            <a:off x="3251806" y="3220863"/>
            <a:ext cx="93111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482C1444-1C70-470C-996A-AB6CDF181075}"/>
              </a:ext>
            </a:extLst>
          </p:cNvPr>
          <p:cNvSpPr/>
          <p:nvPr/>
        </p:nvSpPr>
        <p:spPr bwMode="auto">
          <a:xfrm>
            <a:off x="1143494" y="2826337"/>
            <a:ext cx="2110070" cy="1131511"/>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pic>
        <p:nvPicPr>
          <p:cNvPr id="30" name="Picture 2" descr="https://www.sumologic.com/wp-content/uploads/globe-1-e1473894017808.png">
            <a:extLst>
              <a:ext uri="{FF2B5EF4-FFF2-40B4-BE49-F238E27FC236}">
                <a16:creationId xmlns:a16="http://schemas.microsoft.com/office/drawing/2014/main" id="{F8C530CC-184B-48F1-849A-6680291C0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3130" y="3318830"/>
            <a:ext cx="581545" cy="377157"/>
          </a:xfrm>
          <a:prstGeom prst="rect">
            <a:avLst/>
          </a:prstGeom>
          <a:solidFill>
            <a:schemeClr val="accent1">
              <a:lumMod val="60000"/>
              <a:lumOff val="40000"/>
            </a:schemeClr>
          </a:solidFill>
        </p:spPr>
      </p:pic>
      <p:pic>
        <p:nvPicPr>
          <p:cNvPr id="35" name="Picture 2" descr="https://www.sumologic.com/wp-content/uploads/globe-1-e1473894017808.png">
            <a:extLst>
              <a:ext uri="{FF2B5EF4-FFF2-40B4-BE49-F238E27FC236}">
                <a16:creationId xmlns:a16="http://schemas.microsoft.com/office/drawing/2014/main" id="{504FDB7C-5857-41AC-9755-05BB121A5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713" y="3318830"/>
            <a:ext cx="581545" cy="377157"/>
          </a:xfrm>
          <a:prstGeom prst="rect">
            <a:avLst/>
          </a:prstGeom>
          <a:solidFill>
            <a:schemeClr val="accent1">
              <a:lumMod val="60000"/>
              <a:lumOff val="40000"/>
            </a:schemeClr>
          </a:solidFill>
        </p:spPr>
      </p:pic>
      <p:pic>
        <p:nvPicPr>
          <p:cNvPr id="36" name="Picture 2" descr="https://www.sumologic.com/wp-content/uploads/globe-1-e1473894017808.png">
            <a:extLst>
              <a:ext uri="{FF2B5EF4-FFF2-40B4-BE49-F238E27FC236}">
                <a16:creationId xmlns:a16="http://schemas.microsoft.com/office/drawing/2014/main" id="{6DDCB102-8F01-438B-969E-F85B57790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051" y="3318830"/>
            <a:ext cx="581545" cy="377157"/>
          </a:xfrm>
          <a:prstGeom prst="rect">
            <a:avLst/>
          </a:prstGeom>
          <a:solidFill>
            <a:schemeClr val="accent1">
              <a:lumMod val="60000"/>
              <a:lumOff val="40000"/>
            </a:schemeClr>
          </a:solidFill>
        </p:spPr>
      </p:pic>
      <p:pic>
        <p:nvPicPr>
          <p:cNvPr id="37" name="Picture 2" descr="https://www.sumologic.com/wp-content/uploads/globe-1-e1473894017808.png">
            <a:extLst>
              <a:ext uri="{FF2B5EF4-FFF2-40B4-BE49-F238E27FC236}">
                <a16:creationId xmlns:a16="http://schemas.microsoft.com/office/drawing/2014/main" id="{41585526-FA15-4956-AB30-A7470F922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6169" y="3318830"/>
            <a:ext cx="581545" cy="377157"/>
          </a:xfrm>
          <a:prstGeom prst="rect">
            <a:avLst/>
          </a:prstGeom>
          <a:solidFill>
            <a:schemeClr val="accent1">
              <a:lumMod val="60000"/>
              <a:lumOff val="40000"/>
            </a:schemeClr>
          </a:solidFill>
        </p:spPr>
      </p:pic>
      <p:cxnSp>
        <p:nvCxnSpPr>
          <p:cNvPr id="45" name="Straight Arrow Connector 44">
            <a:extLst>
              <a:ext uri="{FF2B5EF4-FFF2-40B4-BE49-F238E27FC236}">
                <a16:creationId xmlns:a16="http://schemas.microsoft.com/office/drawing/2014/main" id="{13E73434-88FB-44E3-89DA-E81BB0879EF9}"/>
              </a:ext>
            </a:extLst>
          </p:cNvPr>
          <p:cNvCxnSpPr>
            <a:cxnSpLocks/>
          </p:cNvCxnSpPr>
          <p:nvPr/>
        </p:nvCxnSpPr>
        <p:spPr>
          <a:xfrm flipH="1">
            <a:off x="3163455" y="3610352"/>
            <a:ext cx="1019468"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6ADD8DB1-CE39-46F0-A0D2-91A14A0E7391}"/>
              </a:ext>
            </a:extLst>
          </p:cNvPr>
          <p:cNvGrpSpPr/>
          <p:nvPr/>
        </p:nvGrpSpPr>
        <p:grpSpPr>
          <a:xfrm>
            <a:off x="4383896" y="2761842"/>
            <a:ext cx="344360" cy="343893"/>
            <a:chOff x="497252" y="2269518"/>
            <a:chExt cx="3759508" cy="3754415"/>
          </a:xfrm>
          <a:solidFill>
            <a:schemeClr val="accent1">
              <a:lumMod val="60000"/>
              <a:lumOff val="40000"/>
            </a:schemeClr>
          </a:solidFill>
        </p:grpSpPr>
        <p:sp>
          <p:nvSpPr>
            <p:cNvPr id="49" name="Rectangle: Rounded Corners 48">
              <a:extLst>
                <a:ext uri="{FF2B5EF4-FFF2-40B4-BE49-F238E27FC236}">
                  <a16:creationId xmlns:a16="http://schemas.microsoft.com/office/drawing/2014/main" id="{E83DDA89-E0A3-4770-86CA-E109FB48D8B3}"/>
                </a:ext>
              </a:extLst>
            </p:cNvPr>
            <p:cNvSpPr/>
            <p:nvPr/>
          </p:nvSpPr>
          <p:spPr bwMode="auto">
            <a:xfrm>
              <a:off x="497252" y="2269518"/>
              <a:ext cx="3759508" cy="3754415"/>
            </a:xfrm>
            <a:prstGeom prst="roundRect">
              <a:avLst>
                <a:gd name="adj" fmla="val 788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38BDAAAE-44A2-456A-B4B9-263A5DF5D18E}"/>
                </a:ext>
              </a:extLst>
            </p:cNvPr>
            <p:cNvGrpSpPr/>
            <p:nvPr/>
          </p:nvGrpSpPr>
          <p:grpSpPr>
            <a:xfrm>
              <a:off x="706190" y="2487915"/>
              <a:ext cx="3341632" cy="3326412"/>
              <a:chOff x="827088" y="-3463925"/>
              <a:chExt cx="3833812" cy="3816350"/>
            </a:xfrm>
            <a:grpFill/>
          </p:grpSpPr>
          <p:sp>
            <p:nvSpPr>
              <p:cNvPr id="51" name="Freeform 5">
                <a:extLst>
                  <a:ext uri="{FF2B5EF4-FFF2-40B4-BE49-F238E27FC236}">
                    <a16:creationId xmlns:a16="http://schemas.microsoft.com/office/drawing/2014/main" id="{DD9E425B-807E-4B47-804C-66BFE6D52C20}"/>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2" name="Freeform 6">
                <a:extLst>
                  <a:ext uri="{FF2B5EF4-FFF2-40B4-BE49-F238E27FC236}">
                    <a16:creationId xmlns:a16="http://schemas.microsoft.com/office/drawing/2014/main" id="{7D41F82C-33A8-4028-A230-DEF41E94ACBD}"/>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3" name="Freeform 7">
                <a:extLst>
                  <a:ext uri="{FF2B5EF4-FFF2-40B4-BE49-F238E27FC236}">
                    <a16:creationId xmlns:a16="http://schemas.microsoft.com/office/drawing/2014/main" id="{E2942521-2A7B-4C8F-A84A-95FDDDD456F7}"/>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4" name="Freeform 8">
                <a:extLst>
                  <a:ext uri="{FF2B5EF4-FFF2-40B4-BE49-F238E27FC236}">
                    <a16:creationId xmlns:a16="http://schemas.microsoft.com/office/drawing/2014/main" id="{D173A442-C317-431B-871D-5FA16A6D93CC}"/>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5" name="Freeform 9">
                <a:extLst>
                  <a:ext uri="{FF2B5EF4-FFF2-40B4-BE49-F238E27FC236}">
                    <a16:creationId xmlns:a16="http://schemas.microsoft.com/office/drawing/2014/main" id="{89D579AD-282C-4493-AC62-EE7CD3ED3D8F}"/>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6" name="Freeform 10">
                <a:extLst>
                  <a:ext uri="{FF2B5EF4-FFF2-40B4-BE49-F238E27FC236}">
                    <a16:creationId xmlns:a16="http://schemas.microsoft.com/office/drawing/2014/main" id="{B3EB7498-FA5F-4AD9-B21A-747B49EB77F9}"/>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7" name="Freeform 11">
                <a:extLst>
                  <a:ext uri="{FF2B5EF4-FFF2-40B4-BE49-F238E27FC236}">
                    <a16:creationId xmlns:a16="http://schemas.microsoft.com/office/drawing/2014/main" id="{43AD2B2D-36B8-4F5D-B69D-B47678CC8BAD}"/>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58" name="Freeform 12">
                <a:extLst>
                  <a:ext uri="{FF2B5EF4-FFF2-40B4-BE49-F238E27FC236}">
                    <a16:creationId xmlns:a16="http://schemas.microsoft.com/office/drawing/2014/main" id="{A5AFC857-C32E-46B3-AB8A-033591E905FE}"/>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grpSp>
      </p:grpSp>
      <p:sp>
        <p:nvSpPr>
          <p:cNvPr id="22" name="Rounded Rectangle 17">
            <a:extLst>
              <a:ext uri="{FF2B5EF4-FFF2-40B4-BE49-F238E27FC236}">
                <a16:creationId xmlns:a16="http://schemas.microsoft.com/office/drawing/2014/main" id="{A97E83C8-F062-4123-A57E-02FE7DAC3C78}"/>
              </a:ext>
            </a:extLst>
          </p:cNvPr>
          <p:cNvSpPr/>
          <p:nvPr/>
        </p:nvSpPr>
        <p:spPr>
          <a:xfrm>
            <a:off x="7212933" y="2616081"/>
            <a:ext cx="2756999" cy="1485095"/>
          </a:xfrm>
          <a:prstGeom prst="roundRect">
            <a:avLst>
              <a:gd name="adj" fmla="val 4568"/>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       </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8C26B2B0-518A-402A-BB94-E959089B3176}"/>
              </a:ext>
            </a:extLst>
          </p:cNvPr>
          <p:cNvGrpSpPr/>
          <p:nvPr/>
        </p:nvGrpSpPr>
        <p:grpSpPr>
          <a:xfrm>
            <a:off x="7356144" y="2770546"/>
            <a:ext cx="386343" cy="238403"/>
            <a:chOff x="5605998" y="4615023"/>
            <a:chExt cx="2957813" cy="1825191"/>
          </a:xfrm>
          <a:solidFill>
            <a:schemeClr val="accent1">
              <a:lumMod val="60000"/>
              <a:lumOff val="40000"/>
            </a:schemeClr>
          </a:solidFill>
        </p:grpSpPr>
        <p:grpSp>
          <p:nvGrpSpPr>
            <p:cNvPr id="24" name="Group 23">
              <a:extLst>
                <a:ext uri="{FF2B5EF4-FFF2-40B4-BE49-F238E27FC236}">
                  <a16:creationId xmlns:a16="http://schemas.microsoft.com/office/drawing/2014/main" id="{6BFB489B-D2C4-4B48-9179-9478E0B33096}"/>
                </a:ext>
              </a:extLst>
            </p:cNvPr>
            <p:cNvGrpSpPr/>
            <p:nvPr/>
          </p:nvGrpSpPr>
          <p:grpSpPr>
            <a:xfrm>
              <a:off x="5605998" y="4615023"/>
              <a:ext cx="2957813" cy="1825191"/>
              <a:chOff x="5605998" y="4615023"/>
              <a:chExt cx="2957813" cy="1825191"/>
            </a:xfrm>
            <a:grpFill/>
          </p:grpSpPr>
          <p:sp>
            <p:nvSpPr>
              <p:cNvPr id="31" name="Rectangle: Rounded Corners 30">
                <a:extLst>
                  <a:ext uri="{FF2B5EF4-FFF2-40B4-BE49-F238E27FC236}">
                    <a16:creationId xmlns:a16="http://schemas.microsoft.com/office/drawing/2014/main" id="{474D87A8-9C34-4EA4-8D80-355C19660003}"/>
                  </a:ext>
                </a:extLst>
              </p:cNvPr>
              <p:cNvSpPr/>
              <p:nvPr/>
            </p:nvSpPr>
            <p:spPr bwMode="auto">
              <a:xfrm rot="2606308">
                <a:off x="6087193" y="4615023"/>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2" name="Rectangle: Rounded Corners 31">
                <a:extLst>
                  <a:ext uri="{FF2B5EF4-FFF2-40B4-BE49-F238E27FC236}">
                    <a16:creationId xmlns:a16="http://schemas.microsoft.com/office/drawing/2014/main" id="{611C65D9-A413-43FC-B966-53B1FB5E96E0}"/>
                  </a:ext>
                </a:extLst>
              </p:cNvPr>
              <p:cNvSpPr/>
              <p:nvPr/>
            </p:nvSpPr>
            <p:spPr bwMode="auto">
              <a:xfrm rot="2606308">
                <a:off x="7955364" y="5319918"/>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3" name="Rectangle: Rounded Corners 32">
                <a:extLst>
                  <a:ext uri="{FF2B5EF4-FFF2-40B4-BE49-F238E27FC236}">
                    <a16:creationId xmlns:a16="http://schemas.microsoft.com/office/drawing/2014/main" id="{A412E526-5AD1-4AE7-B99F-F4F502781516}"/>
                  </a:ext>
                </a:extLst>
              </p:cNvPr>
              <p:cNvSpPr/>
              <p:nvPr/>
            </p:nvSpPr>
            <p:spPr bwMode="auto">
              <a:xfrm rot="18844638">
                <a:off x="7940037" y="4612971"/>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34" name="Rectangle: Rounded Corners 33">
                <a:extLst>
                  <a:ext uri="{FF2B5EF4-FFF2-40B4-BE49-F238E27FC236}">
                    <a16:creationId xmlns:a16="http://schemas.microsoft.com/office/drawing/2014/main" id="{517A68A5-33DD-46D0-B707-0F2E355AB9B8}"/>
                  </a:ext>
                </a:extLst>
              </p:cNvPr>
              <p:cNvSpPr/>
              <p:nvPr/>
            </p:nvSpPr>
            <p:spPr bwMode="auto">
              <a:xfrm rot="18844638">
                <a:off x="6102520" y="5319918"/>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25" name="Group 24">
              <a:extLst>
                <a:ext uri="{FF2B5EF4-FFF2-40B4-BE49-F238E27FC236}">
                  <a16:creationId xmlns:a16="http://schemas.microsoft.com/office/drawing/2014/main" id="{B6035758-0CE6-45AB-9082-5D04CBA12048}"/>
                </a:ext>
              </a:extLst>
            </p:cNvPr>
            <p:cNvGrpSpPr/>
            <p:nvPr/>
          </p:nvGrpSpPr>
          <p:grpSpPr>
            <a:xfrm>
              <a:off x="6348529" y="5338762"/>
              <a:ext cx="1472116" cy="360068"/>
              <a:chOff x="6364404" y="5364369"/>
              <a:chExt cx="1472116" cy="360068"/>
            </a:xfrm>
            <a:grpFill/>
          </p:grpSpPr>
          <p:sp>
            <p:nvSpPr>
              <p:cNvPr id="26" name="Oval 25">
                <a:extLst>
                  <a:ext uri="{FF2B5EF4-FFF2-40B4-BE49-F238E27FC236}">
                    <a16:creationId xmlns:a16="http://schemas.microsoft.com/office/drawing/2014/main" id="{C3F00442-8741-4650-AF0B-0F672B5CC02A}"/>
                  </a:ext>
                </a:extLst>
              </p:cNvPr>
              <p:cNvSpPr/>
              <p:nvPr/>
            </p:nvSpPr>
            <p:spPr bwMode="auto">
              <a:xfrm>
                <a:off x="7476455" y="5364369"/>
                <a:ext cx="360065" cy="360068"/>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8" name="Oval 27">
                <a:extLst>
                  <a:ext uri="{FF2B5EF4-FFF2-40B4-BE49-F238E27FC236}">
                    <a16:creationId xmlns:a16="http://schemas.microsoft.com/office/drawing/2014/main" id="{5F976765-3A32-46F6-80C6-ECBB0ACA1018}"/>
                  </a:ext>
                </a:extLst>
              </p:cNvPr>
              <p:cNvSpPr/>
              <p:nvPr/>
            </p:nvSpPr>
            <p:spPr bwMode="auto">
              <a:xfrm>
                <a:off x="6920430" y="5364369"/>
                <a:ext cx="360065" cy="3600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29" name="Oval 28">
                <a:extLst>
                  <a:ext uri="{FF2B5EF4-FFF2-40B4-BE49-F238E27FC236}">
                    <a16:creationId xmlns:a16="http://schemas.microsoft.com/office/drawing/2014/main" id="{1636E231-B11B-4CA0-82D3-A98ECF67EB59}"/>
                  </a:ext>
                </a:extLst>
              </p:cNvPr>
              <p:cNvSpPr/>
              <p:nvPr/>
            </p:nvSpPr>
            <p:spPr bwMode="auto">
              <a:xfrm>
                <a:off x="6364404" y="5364369"/>
                <a:ext cx="360065" cy="360068"/>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
        <p:nvSpPr>
          <p:cNvPr id="69" name="Rectangle 68">
            <a:extLst>
              <a:ext uri="{FF2B5EF4-FFF2-40B4-BE49-F238E27FC236}">
                <a16:creationId xmlns:a16="http://schemas.microsoft.com/office/drawing/2014/main" id="{041013D7-6B57-4C95-B80C-CB279580F5E9}"/>
              </a:ext>
            </a:extLst>
          </p:cNvPr>
          <p:cNvSpPr/>
          <p:nvPr/>
        </p:nvSpPr>
        <p:spPr bwMode="auto">
          <a:xfrm>
            <a:off x="7983062" y="3298531"/>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71" name="Picture 70">
            <a:extLst>
              <a:ext uri="{FF2B5EF4-FFF2-40B4-BE49-F238E27FC236}">
                <a16:creationId xmlns:a16="http://schemas.microsoft.com/office/drawing/2014/main" id="{69705B0C-D880-4252-BD77-A3D50F86F1D3}"/>
              </a:ext>
            </a:extLst>
          </p:cNvPr>
          <p:cNvPicPr>
            <a:picLocks noChangeAspect="1"/>
          </p:cNvPicPr>
          <p:nvPr/>
        </p:nvPicPr>
        <p:blipFill>
          <a:blip r:embed="rId4"/>
          <a:stretch>
            <a:fillRect/>
          </a:stretch>
        </p:blipFill>
        <p:spPr>
          <a:xfrm>
            <a:off x="7725523" y="3441439"/>
            <a:ext cx="585683" cy="558651"/>
          </a:xfrm>
          <a:prstGeom prst="rect">
            <a:avLst/>
          </a:prstGeom>
          <a:solidFill>
            <a:schemeClr val="accent1">
              <a:lumMod val="60000"/>
              <a:lumOff val="40000"/>
            </a:schemeClr>
          </a:solidFill>
        </p:spPr>
      </p:pic>
      <p:pic>
        <p:nvPicPr>
          <p:cNvPr id="73" name="Picture 72">
            <a:extLst>
              <a:ext uri="{FF2B5EF4-FFF2-40B4-BE49-F238E27FC236}">
                <a16:creationId xmlns:a16="http://schemas.microsoft.com/office/drawing/2014/main" id="{EB60F529-6297-4F8B-8E54-A73844DAEC94}"/>
              </a:ext>
            </a:extLst>
          </p:cNvPr>
          <p:cNvPicPr>
            <a:picLocks noChangeAspect="1"/>
          </p:cNvPicPr>
          <p:nvPr/>
        </p:nvPicPr>
        <p:blipFill>
          <a:blip r:embed="rId4"/>
          <a:stretch>
            <a:fillRect/>
          </a:stretch>
        </p:blipFill>
        <p:spPr>
          <a:xfrm>
            <a:off x="8365703" y="3441438"/>
            <a:ext cx="585683" cy="558651"/>
          </a:xfrm>
          <a:prstGeom prst="rect">
            <a:avLst/>
          </a:prstGeom>
          <a:solidFill>
            <a:schemeClr val="accent1">
              <a:lumMod val="60000"/>
              <a:lumOff val="40000"/>
            </a:schemeClr>
          </a:solidFill>
        </p:spPr>
      </p:pic>
      <p:pic>
        <p:nvPicPr>
          <p:cNvPr id="72" name="Picture 71">
            <a:extLst>
              <a:ext uri="{FF2B5EF4-FFF2-40B4-BE49-F238E27FC236}">
                <a16:creationId xmlns:a16="http://schemas.microsoft.com/office/drawing/2014/main" id="{FD920D8D-5CAD-4C8F-8A45-22AD63EAED0C}"/>
              </a:ext>
            </a:extLst>
          </p:cNvPr>
          <p:cNvPicPr>
            <a:picLocks noChangeAspect="1"/>
          </p:cNvPicPr>
          <p:nvPr/>
        </p:nvPicPr>
        <p:blipFill>
          <a:blip r:embed="rId5"/>
          <a:stretch>
            <a:fillRect/>
          </a:stretch>
        </p:blipFill>
        <p:spPr>
          <a:xfrm>
            <a:off x="8477578" y="3493418"/>
            <a:ext cx="356466" cy="356466"/>
          </a:xfrm>
          <a:prstGeom prst="rect">
            <a:avLst/>
          </a:prstGeom>
          <a:solidFill>
            <a:schemeClr val="accent1">
              <a:lumMod val="60000"/>
              <a:lumOff val="40000"/>
            </a:schemeClr>
          </a:solidFill>
        </p:spPr>
      </p:pic>
      <p:sp>
        <p:nvSpPr>
          <p:cNvPr id="2" name="TextBox 1">
            <a:extLst>
              <a:ext uri="{FF2B5EF4-FFF2-40B4-BE49-F238E27FC236}">
                <a16:creationId xmlns:a16="http://schemas.microsoft.com/office/drawing/2014/main" id="{939058E1-08BF-47EB-BC3D-42D506F5581F}"/>
              </a:ext>
            </a:extLst>
          </p:cNvPr>
          <p:cNvSpPr txBox="1"/>
          <p:nvPr/>
        </p:nvSpPr>
        <p:spPr>
          <a:xfrm>
            <a:off x="7698156" y="2680413"/>
            <a:ext cx="2271776"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Azure Virtual Network</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4" name="Connector: Elbow 3">
            <a:extLst>
              <a:ext uri="{FF2B5EF4-FFF2-40B4-BE49-F238E27FC236}">
                <a16:creationId xmlns:a16="http://schemas.microsoft.com/office/drawing/2014/main" id="{38D6D225-5E17-48F5-847C-E9DB1A9768FF}"/>
              </a:ext>
            </a:extLst>
          </p:cNvPr>
          <p:cNvCxnSpPr>
            <a:cxnSpLocks/>
            <a:stCxn id="37" idx="0"/>
            <a:endCxn id="71" idx="0"/>
          </p:cNvCxnSpPr>
          <p:nvPr/>
        </p:nvCxnSpPr>
        <p:spPr>
          <a:xfrm rot="16200000" flipH="1">
            <a:off x="6761348" y="2184423"/>
            <a:ext cx="122609" cy="2391423"/>
          </a:xfrm>
          <a:prstGeom prst="bentConnector3">
            <a:avLst>
              <a:gd name="adj1" fmla="val -10358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75" name="Title 2">
            <a:extLst>
              <a:ext uri="{FF2B5EF4-FFF2-40B4-BE49-F238E27FC236}">
                <a16:creationId xmlns:a16="http://schemas.microsoft.com/office/drawing/2014/main" id="{F374B5A0-5E08-4DEC-84E5-14D510F52A71}"/>
              </a:ext>
            </a:extLst>
          </p:cNvPr>
          <p:cNvSpPr txBox="1">
            <a:spLocks/>
          </p:cNvSpPr>
          <p:nvPr/>
        </p:nvSpPr>
        <p:spPr>
          <a:xfrm>
            <a:off x="238910" y="113812"/>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defTabSz="895952">
              <a:defRPr/>
            </a:pPr>
            <a:r>
              <a:rPr lang="en-US" sz="4704" spc="-50" dirty="0">
                <a:solidFill>
                  <a:schemeClr val="tx1"/>
                </a:solidFill>
              </a:rPr>
              <a:t>VNet Integration</a:t>
            </a:r>
          </a:p>
        </p:txBody>
      </p:sp>
      <p:sp>
        <p:nvSpPr>
          <p:cNvPr id="76" name="TextBox 75">
            <a:extLst>
              <a:ext uri="{FF2B5EF4-FFF2-40B4-BE49-F238E27FC236}">
                <a16:creationId xmlns:a16="http://schemas.microsoft.com/office/drawing/2014/main" id="{31C2C109-7A30-4FB4-B091-682B8419704D}"/>
              </a:ext>
            </a:extLst>
          </p:cNvPr>
          <p:cNvSpPr txBox="1"/>
          <p:nvPr/>
        </p:nvSpPr>
        <p:spPr>
          <a:xfrm>
            <a:off x="3569156" y="4425380"/>
            <a:ext cx="7287553" cy="953723"/>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Outbound backend calls from your app can go to private IP addresses in your Azure Virtual Network or go out to the internet through a set of addresses shared with other apps.</a:t>
            </a:r>
          </a:p>
        </p:txBody>
      </p:sp>
    </p:spTree>
    <p:extLst>
      <p:ext uri="{BB962C8B-B14F-4D97-AF65-F5344CB8AC3E}">
        <p14:creationId xmlns:p14="http://schemas.microsoft.com/office/powerpoint/2010/main" val="137790066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ounded Rectangle 75">
            <a:extLst>
              <a:ext uri="{FF2B5EF4-FFF2-40B4-BE49-F238E27FC236}">
                <a16:creationId xmlns:a16="http://schemas.microsoft.com/office/drawing/2014/main" id="{428585AD-0DB6-4FEF-9FEC-5B292145A17D}"/>
              </a:ext>
            </a:extLst>
          </p:cNvPr>
          <p:cNvSpPr/>
          <p:nvPr/>
        </p:nvSpPr>
        <p:spPr>
          <a:xfrm>
            <a:off x="3840018" y="3457069"/>
            <a:ext cx="2052276" cy="1341767"/>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4" name="TextBox 83">
            <a:extLst>
              <a:ext uri="{FF2B5EF4-FFF2-40B4-BE49-F238E27FC236}">
                <a16:creationId xmlns:a16="http://schemas.microsoft.com/office/drawing/2014/main" id="{5CE50EFC-14B8-4FA8-BEB8-56D7A32432A9}"/>
              </a:ext>
            </a:extLst>
          </p:cNvPr>
          <p:cNvSpPr txBox="1"/>
          <p:nvPr/>
        </p:nvSpPr>
        <p:spPr>
          <a:xfrm>
            <a:off x="4586324" y="3602830"/>
            <a:ext cx="1238994" cy="307777"/>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a:t>
            </a:r>
          </a:p>
        </p:txBody>
      </p:sp>
      <p:cxnSp>
        <p:nvCxnSpPr>
          <p:cNvPr id="85" name="Straight Arrow Connector 84">
            <a:extLst>
              <a:ext uri="{FF2B5EF4-FFF2-40B4-BE49-F238E27FC236}">
                <a16:creationId xmlns:a16="http://schemas.microsoft.com/office/drawing/2014/main" id="{F41F8B28-8557-4A98-8E1A-AD24AAB49E99}"/>
              </a:ext>
            </a:extLst>
          </p:cNvPr>
          <p:cNvCxnSpPr>
            <a:cxnSpLocks/>
          </p:cNvCxnSpPr>
          <p:nvPr/>
        </p:nvCxnSpPr>
        <p:spPr>
          <a:xfrm>
            <a:off x="2908901" y="4061851"/>
            <a:ext cx="93111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6" name="Cloud 85">
            <a:extLst>
              <a:ext uri="{FF2B5EF4-FFF2-40B4-BE49-F238E27FC236}">
                <a16:creationId xmlns:a16="http://schemas.microsoft.com/office/drawing/2014/main" id="{F63036C8-51AE-4F50-A148-5DDD39193C1D}"/>
              </a:ext>
            </a:extLst>
          </p:cNvPr>
          <p:cNvSpPr/>
          <p:nvPr/>
        </p:nvSpPr>
        <p:spPr bwMode="auto">
          <a:xfrm>
            <a:off x="800589" y="3667325"/>
            <a:ext cx="2110070" cy="1131511"/>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pic>
        <p:nvPicPr>
          <p:cNvPr id="87" name="Picture 2" descr="https://www.sumologic.com/wp-content/uploads/globe-1-e1473894017808.png">
            <a:extLst>
              <a:ext uri="{FF2B5EF4-FFF2-40B4-BE49-F238E27FC236}">
                <a16:creationId xmlns:a16="http://schemas.microsoft.com/office/drawing/2014/main" id="{4284E8FB-8147-466D-A6AB-507135CAB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0225" y="4159818"/>
            <a:ext cx="581545" cy="377157"/>
          </a:xfrm>
          <a:prstGeom prst="rect">
            <a:avLst/>
          </a:prstGeom>
          <a:solidFill>
            <a:schemeClr val="accent1">
              <a:lumMod val="60000"/>
              <a:lumOff val="40000"/>
            </a:schemeClr>
          </a:solidFill>
        </p:spPr>
      </p:pic>
      <p:pic>
        <p:nvPicPr>
          <p:cNvPr id="88" name="Picture 2" descr="https://www.sumologic.com/wp-content/uploads/globe-1-e1473894017808.png">
            <a:extLst>
              <a:ext uri="{FF2B5EF4-FFF2-40B4-BE49-F238E27FC236}">
                <a16:creationId xmlns:a16="http://schemas.microsoft.com/office/drawing/2014/main" id="{3A90AE26-A6E3-4189-88F2-1F41A458A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9808" y="4159818"/>
            <a:ext cx="581545" cy="377157"/>
          </a:xfrm>
          <a:prstGeom prst="rect">
            <a:avLst/>
          </a:prstGeom>
          <a:solidFill>
            <a:schemeClr val="accent1">
              <a:lumMod val="60000"/>
              <a:lumOff val="40000"/>
            </a:schemeClr>
          </a:solidFill>
        </p:spPr>
      </p:pic>
      <p:pic>
        <p:nvPicPr>
          <p:cNvPr id="89" name="Picture 2" descr="https://www.sumologic.com/wp-content/uploads/globe-1-e1473894017808.png">
            <a:extLst>
              <a:ext uri="{FF2B5EF4-FFF2-40B4-BE49-F238E27FC236}">
                <a16:creationId xmlns:a16="http://schemas.microsoft.com/office/drawing/2014/main" id="{7393D67B-E111-4632-BC1C-7ECD9F475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9146" y="4159818"/>
            <a:ext cx="581545" cy="377157"/>
          </a:xfrm>
          <a:prstGeom prst="rect">
            <a:avLst/>
          </a:prstGeom>
          <a:solidFill>
            <a:schemeClr val="accent1">
              <a:lumMod val="60000"/>
              <a:lumOff val="40000"/>
            </a:schemeClr>
          </a:solidFill>
        </p:spPr>
      </p:pic>
      <p:pic>
        <p:nvPicPr>
          <p:cNvPr id="90" name="Picture 2" descr="https://www.sumologic.com/wp-content/uploads/globe-1-e1473894017808.png">
            <a:extLst>
              <a:ext uri="{FF2B5EF4-FFF2-40B4-BE49-F238E27FC236}">
                <a16:creationId xmlns:a16="http://schemas.microsoft.com/office/drawing/2014/main" id="{15A2D433-C0C3-4C0F-9FF8-5DFE400DFA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3264" y="4159818"/>
            <a:ext cx="581545" cy="377157"/>
          </a:xfrm>
          <a:prstGeom prst="rect">
            <a:avLst/>
          </a:prstGeom>
          <a:solidFill>
            <a:schemeClr val="accent1">
              <a:lumMod val="60000"/>
              <a:lumOff val="40000"/>
            </a:schemeClr>
          </a:solidFill>
        </p:spPr>
      </p:pic>
      <p:cxnSp>
        <p:nvCxnSpPr>
          <p:cNvPr id="91" name="Straight Arrow Connector 90">
            <a:extLst>
              <a:ext uri="{FF2B5EF4-FFF2-40B4-BE49-F238E27FC236}">
                <a16:creationId xmlns:a16="http://schemas.microsoft.com/office/drawing/2014/main" id="{8D14D0AC-30D0-46E7-B12F-A7541805E45B}"/>
              </a:ext>
            </a:extLst>
          </p:cNvPr>
          <p:cNvCxnSpPr>
            <a:cxnSpLocks/>
          </p:cNvCxnSpPr>
          <p:nvPr/>
        </p:nvCxnSpPr>
        <p:spPr>
          <a:xfrm flipH="1">
            <a:off x="2820550" y="4451340"/>
            <a:ext cx="1019468"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6D0A483A-22CF-42BF-BBC8-29284D3F597C}"/>
              </a:ext>
            </a:extLst>
          </p:cNvPr>
          <p:cNvGrpSpPr/>
          <p:nvPr/>
        </p:nvGrpSpPr>
        <p:grpSpPr>
          <a:xfrm>
            <a:off x="4040991" y="3602830"/>
            <a:ext cx="344360" cy="343893"/>
            <a:chOff x="497252" y="2269518"/>
            <a:chExt cx="3759508" cy="3754415"/>
          </a:xfrm>
          <a:solidFill>
            <a:schemeClr val="accent1">
              <a:lumMod val="60000"/>
              <a:lumOff val="40000"/>
            </a:schemeClr>
          </a:solidFill>
        </p:grpSpPr>
        <p:sp>
          <p:nvSpPr>
            <p:cNvPr id="93" name="Rectangle: Rounded Corners 92">
              <a:extLst>
                <a:ext uri="{FF2B5EF4-FFF2-40B4-BE49-F238E27FC236}">
                  <a16:creationId xmlns:a16="http://schemas.microsoft.com/office/drawing/2014/main" id="{3BF6C26E-B413-454C-BCD0-BCD61F459D8F}"/>
                </a:ext>
              </a:extLst>
            </p:cNvPr>
            <p:cNvSpPr/>
            <p:nvPr/>
          </p:nvSpPr>
          <p:spPr bwMode="auto">
            <a:xfrm>
              <a:off x="497252" y="2269518"/>
              <a:ext cx="3759508" cy="3754415"/>
            </a:xfrm>
            <a:prstGeom prst="roundRect">
              <a:avLst>
                <a:gd name="adj" fmla="val 788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nvGrpSpPr>
            <p:cNvPr id="94" name="Group 93">
              <a:extLst>
                <a:ext uri="{FF2B5EF4-FFF2-40B4-BE49-F238E27FC236}">
                  <a16:creationId xmlns:a16="http://schemas.microsoft.com/office/drawing/2014/main" id="{383EC132-FB77-431B-863C-3E1B1538BB2D}"/>
                </a:ext>
              </a:extLst>
            </p:cNvPr>
            <p:cNvGrpSpPr/>
            <p:nvPr/>
          </p:nvGrpSpPr>
          <p:grpSpPr>
            <a:xfrm>
              <a:off x="706190" y="2487915"/>
              <a:ext cx="3341632" cy="3326412"/>
              <a:chOff x="827088" y="-3463925"/>
              <a:chExt cx="3833812" cy="3816350"/>
            </a:xfrm>
            <a:grpFill/>
          </p:grpSpPr>
          <p:sp>
            <p:nvSpPr>
              <p:cNvPr id="95" name="Freeform 5">
                <a:extLst>
                  <a:ext uri="{FF2B5EF4-FFF2-40B4-BE49-F238E27FC236}">
                    <a16:creationId xmlns:a16="http://schemas.microsoft.com/office/drawing/2014/main" id="{BF0B75DC-FB41-49D8-81D4-764737E09547}"/>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96" name="Freeform 6">
                <a:extLst>
                  <a:ext uri="{FF2B5EF4-FFF2-40B4-BE49-F238E27FC236}">
                    <a16:creationId xmlns:a16="http://schemas.microsoft.com/office/drawing/2014/main" id="{6EF6EAC4-E12F-4893-AD61-B50841227A0A}"/>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97" name="Freeform 7">
                <a:extLst>
                  <a:ext uri="{FF2B5EF4-FFF2-40B4-BE49-F238E27FC236}">
                    <a16:creationId xmlns:a16="http://schemas.microsoft.com/office/drawing/2014/main" id="{6096CE53-A83C-4700-8FFA-4AABDFA986BA}"/>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98" name="Freeform 8">
                <a:extLst>
                  <a:ext uri="{FF2B5EF4-FFF2-40B4-BE49-F238E27FC236}">
                    <a16:creationId xmlns:a16="http://schemas.microsoft.com/office/drawing/2014/main" id="{BA0358D2-EC8B-42B4-B8AA-76D8A4A53837}"/>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99" name="Freeform 9">
                <a:extLst>
                  <a:ext uri="{FF2B5EF4-FFF2-40B4-BE49-F238E27FC236}">
                    <a16:creationId xmlns:a16="http://schemas.microsoft.com/office/drawing/2014/main" id="{930A097E-7426-48E1-8E01-91B6061BB91F}"/>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00" name="Freeform 10">
                <a:extLst>
                  <a:ext uri="{FF2B5EF4-FFF2-40B4-BE49-F238E27FC236}">
                    <a16:creationId xmlns:a16="http://schemas.microsoft.com/office/drawing/2014/main" id="{C966D635-4025-474C-A67C-42848F73E297}"/>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01" name="Freeform 11">
                <a:extLst>
                  <a:ext uri="{FF2B5EF4-FFF2-40B4-BE49-F238E27FC236}">
                    <a16:creationId xmlns:a16="http://schemas.microsoft.com/office/drawing/2014/main" id="{258A10FA-A0CB-4DF0-A858-337A69698A5B}"/>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sp>
            <p:nvSpPr>
              <p:cNvPr id="102" name="Freeform 12">
                <a:extLst>
                  <a:ext uri="{FF2B5EF4-FFF2-40B4-BE49-F238E27FC236}">
                    <a16:creationId xmlns:a16="http://schemas.microsoft.com/office/drawing/2014/main" id="{88F66BAB-2634-4290-A38A-E2BBE615FDB8}"/>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Light" charset="0"/>
                  <a:ea typeface="+mn-ea"/>
                  <a:cs typeface="+mn-cs"/>
                </a:endParaRPr>
              </a:p>
            </p:txBody>
          </p:sp>
        </p:grpSp>
      </p:grpSp>
      <p:sp>
        <p:nvSpPr>
          <p:cNvPr id="103" name="Rounded Rectangle 17">
            <a:extLst>
              <a:ext uri="{FF2B5EF4-FFF2-40B4-BE49-F238E27FC236}">
                <a16:creationId xmlns:a16="http://schemas.microsoft.com/office/drawing/2014/main" id="{8A8790EC-5819-4A50-94ED-3EE76B49DB5E}"/>
              </a:ext>
            </a:extLst>
          </p:cNvPr>
          <p:cNvSpPr/>
          <p:nvPr/>
        </p:nvSpPr>
        <p:spPr>
          <a:xfrm>
            <a:off x="7212933" y="3023405"/>
            <a:ext cx="2756999" cy="1485095"/>
          </a:xfrm>
          <a:prstGeom prst="roundRect">
            <a:avLst>
              <a:gd name="adj" fmla="val 4568"/>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       </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p:txBody>
      </p:sp>
      <p:sp>
        <p:nvSpPr>
          <p:cNvPr id="114" name="Rectangle 113">
            <a:extLst>
              <a:ext uri="{FF2B5EF4-FFF2-40B4-BE49-F238E27FC236}">
                <a16:creationId xmlns:a16="http://schemas.microsoft.com/office/drawing/2014/main" id="{6320FC3A-B00A-480E-9A13-9CC2D12270A6}"/>
              </a:ext>
            </a:extLst>
          </p:cNvPr>
          <p:cNvSpPr/>
          <p:nvPr/>
        </p:nvSpPr>
        <p:spPr bwMode="auto">
          <a:xfrm>
            <a:off x="7983062" y="3705855"/>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15" name="Picture 114">
            <a:extLst>
              <a:ext uri="{FF2B5EF4-FFF2-40B4-BE49-F238E27FC236}">
                <a16:creationId xmlns:a16="http://schemas.microsoft.com/office/drawing/2014/main" id="{D997BDD7-97AD-420E-97E2-54B73CC14163}"/>
              </a:ext>
            </a:extLst>
          </p:cNvPr>
          <p:cNvPicPr>
            <a:picLocks noChangeAspect="1"/>
          </p:cNvPicPr>
          <p:nvPr/>
        </p:nvPicPr>
        <p:blipFill>
          <a:blip r:embed="rId4"/>
          <a:stretch>
            <a:fillRect/>
          </a:stretch>
        </p:blipFill>
        <p:spPr>
          <a:xfrm>
            <a:off x="7725523" y="3848763"/>
            <a:ext cx="585683" cy="558651"/>
          </a:xfrm>
          <a:prstGeom prst="rect">
            <a:avLst/>
          </a:prstGeom>
          <a:solidFill>
            <a:schemeClr val="accent1">
              <a:lumMod val="60000"/>
              <a:lumOff val="40000"/>
            </a:schemeClr>
          </a:solidFill>
        </p:spPr>
      </p:pic>
      <p:pic>
        <p:nvPicPr>
          <p:cNvPr id="116" name="Picture 115">
            <a:extLst>
              <a:ext uri="{FF2B5EF4-FFF2-40B4-BE49-F238E27FC236}">
                <a16:creationId xmlns:a16="http://schemas.microsoft.com/office/drawing/2014/main" id="{0555F415-9D98-4D6C-B649-9D41D152427D}"/>
              </a:ext>
            </a:extLst>
          </p:cNvPr>
          <p:cNvPicPr>
            <a:picLocks noChangeAspect="1"/>
          </p:cNvPicPr>
          <p:nvPr/>
        </p:nvPicPr>
        <p:blipFill>
          <a:blip r:embed="rId4"/>
          <a:stretch>
            <a:fillRect/>
          </a:stretch>
        </p:blipFill>
        <p:spPr>
          <a:xfrm>
            <a:off x="8365703" y="3848762"/>
            <a:ext cx="585683" cy="558651"/>
          </a:xfrm>
          <a:prstGeom prst="rect">
            <a:avLst/>
          </a:prstGeom>
          <a:solidFill>
            <a:schemeClr val="accent1">
              <a:lumMod val="60000"/>
              <a:lumOff val="40000"/>
            </a:schemeClr>
          </a:solidFill>
        </p:spPr>
      </p:pic>
      <p:pic>
        <p:nvPicPr>
          <p:cNvPr id="117" name="Picture 116">
            <a:extLst>
              <a:ext uri="{FF2B5EF4-FFF2-40B4-BE49-F238E27FC236}">
                <a16:creationId xmlns:a16="http://schemas.microsoft.com/office/drawing/2014/main" id="{B78CA2C3-0E42-4DB9-9467-660939F9BA8E}"/>
              </a:ext>
            </a:extLst>
          </p:cNvPr>
          <p:cNvPicPr>
            <a:picLocks noChangeAspect="1"/>
          </p:cNvPicPr>
          <p:nvPr/>
        </p:nvPicPr>
        <p:blipFill>
          <a:blip r:embed="rId5"/>
          <a:stretch>
            <a:fillRect/>
          </a:stretch>
        </p:blipFill>
        <p:spPr>
          <a:xfrm>
            <a:off x="8477578" y="3900742"/>
            <a:ext cx="356466" cy="356466"/>
          </a:xfrm>
          <a:prstGeom prst="rect">
            <a:avLst/>
          </a:prstGeom>
          <a:solidFill>
            <a:schemeClr val="accent1">
              <a:lumMod val="60000"/>
              <a:lumOff val="40000"/>
            </a:schemeClr>
          </a:solidFill>
        </p:spPr>
      </p:pic>
      <p:sp>
        <p:nvSpPr>
          <p:cNvPr id="118" name="TextBox 117">
            <a:extLst>
              <a:ext uri="{FF2B5EF4-FFF2-40B4-BE49-F238E27FC236}">
                <a16:creationId xmlns:a16="http://schemas.microsoft.com/office/drawing/2014/main" id="{CA3D9044-5086-4467-BCA1-4EE52A1494E6}"/>
              </a:ext>
            </a:extLst>
          </p:cNvPr>
          <p:cNvSpPr txBox="1"/>
          <p:nvPr/>
        </p:nvSpPr>
        <p:spPr>
          <a:xfrm>
            <a:off x="7698156" y="3087737"/>
            <a:ext cx="1175322"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Network B</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119" name="Connector: Elbow 118">
            <a:extLst>
              <a:ext uri="{FF2B5EF4-FFF2-40B4-BE49-F238E27FC236}">
                <a16:creationId xmlns:a16="http://schemas.microsoft.com/office/drawing/2014/main" id="{6BC077AC-47B6-4CAE-A661-F60C849CC4CB}"/>
              </a:ext>
            </a:extLst>
          </p:cNvPr>
          <p:cNvCxnSpPr>
            <a:cxnSpLocks/>
            <a:stCxn id="83" idx="3"/>
            <a:endCxn id="115" idx="1"/>
          </p:cNvCxnSpPr>
          <p:nvPr/>
        </p:nvCxnSpPr>
        <p:spPr>
          <a:xfrm>
            <a:off x="5892294" y="4127953"/>
            <a:ext cx="1833229" cy="136"/>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0" name="Rounded Rectangle 17">
            <a:extLst>
              <a:ext uri="{FF2B5EF4-FFF2-40B4-BE49-F238E27FC236}">
                <a16:creationId xmlns:a16="http://schemas.microsoft.com/office/drawing/2014/main" id="{55C8E4AE-D9A8-45E8-BA85-C002D4B9C3BF}"/>
              </a:ext>
            </a:extLst>
          </p:cNvPr>
          <p:cNvSpPr/>
          <p:nvPr/>
        </p:nvSpPr>
        <p:spPr>
          <a:xfrm>
            <a:off x="7212933" y="1229427"/>
            <a:ext cx="2756999" cy="1485095"/>
          </a:xfrm>
          <a:prstGeom prst="roundRect">
            <a:avLst>
              <a:gd name="adj" fmla="val 4568"/>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       </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p:txBody>
      </p:sp>
      <p:sp>
        <p:nvSpPr>
          <p:cNvPr id="131" name="Rectangle 130">
            <a:extLst>
              <a:ext uri="{FF2B5EF4-FFF2-40B4-BE49-F238E27FC236}">
                <a16:creationId xmlns:a16="http://schemas.microsoft.com/office/drawing/2014/main" id="{FC83F88A-C2DA-4E5D-9046-5621549FFFB3}"/>
              </a:ext>
            </a:extLst>
          </p:cNvPr>
          <p:cNvSpPr/>
          <p:nvPr/>
        </p:nvSpPr>
        <p:spPr bwMode="auto">
          <a:xfrm>
            <a:off x="7983062" y="1911877"/>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32" name="Picture 131">
            <a:extLst>
              <a:ext uri="{FF2B5EF4-FFF2-40B4-BE49-F238E27FC236}">
                <a16:creationId xmlns:a16="http://schemas.microsoft.com/office/drawing/2014/main" id="{E1E95787-2CE5-4429-9399-1ECD3B7F5A77}"/>
              </a:ext>
            </a:extLst>
          </p:cNvPr>
          <p:cNvPicPr>
            <a:picLocks noChangeAspect="1"/>
          </p:cNvPicPr>
          <p:nvPr/>
        </p:nvPicPr>
        <p:blipFill>
          <a:blip r:embed="rId4"/>
          <a:stretch>
            <a:fillRect/>
          </a:stretch>
        </p:blipFill>
        <p:spPr>
          <a:xfrm>
            <a:off x="7725523" y="2054785"/>
            <a:ext cx="585683" cy="558651"/>
          </a:xfrm>
          <a:prstGeom prst="rect">
            <a:avLst/>
          </a:prstGeom>
          <a:solidFill>
            <a:schemeClr val="accent1">
              <a:lumMod val="60000"/>
              <a:lumOff val="40000"/>
            </a:schemeClr>
          </a:solidFill>
        </p:spPr>
      </p:pic>
      <p:pic>
        <p:nvPicPr>
          <p:cNvPr id="133" name="Picture 132">
            <a:extLst>
              <a:ext uri="{FF2B5EF4-FFF2-40B4-BE49-F238E27FC236}">
                <a16:creationId xmlns:a16="http://schemas.microsoft.com/office/drawing/2014/main" id="{05F3D453-F517-4880-AFE8-84ABCD38B29E}"/>
              </a:ext>
            </a:extLst>
          </p:cNvPr>
          <p:cNvPicPr>
            <a:picLocks noChangeAspect="1"/>
          </p:cNvPicPr>
          <p:nvPr/>
        </p:nvPicPr>
        <p:blipFill>
          <a:blip r:embed="rId4"/>
          <a:stretch>
            <a:fillRect/>
          </a:stretch>
        </p:blipFill>
        <p:spPr>
          <a:xfrm>
            <a:off x="8365703" y="2054784"/>
            <a:ext cx="585683" cy="558651"/>
          </a:xfrm>
          <a:prstGeom prst="rect">
            <a:avLst/>
          </a:prstGeom>
          <a:solidFill>
            <a:schemeClr val="accent1">
              <a:lumMod val="60000"/>
              <a:lumOff val="40000"/>
            </a:schemeClr>
          </a:solidFill>
        </p:spPr>
      </p:pic>
      <p:pic>
        <p:nvPicPr>
          <p:cNvPr id="134" name="Picture 133">
            <a:extLst>
              <a:ext uri="{FF2B5EF4-FFF2-40B4-BE49-F238E27FC236}">
                <a16:creationId xmlns:a16="http://schemas.microsoft.com/office/drawing/2014/main" id="{5A5FABE6-E8A4-4AFB-BC4E-2E2E32531401}"/>
              </a:ext>
            </a:extLst>
          </p:cNvPr>
          <p:cNvPicPr>
            <a:picLocks noChangeAspect="1"/>
          </p:cNvPicPr>
          <p:nvPr/>
        </p:nvPicPr>
        <p:blipFill>
          <a:blip r:embed="rId5"/>
          <a:stretch>
            <a:fillRect/>
          </a:stretch>
        </p:blipFill>
        <p:spPr>
          <a:xfrm>
            <a:off x="8477578" y="2106764"/>
            <a:ext cx="356466" cy="356466"/>
          </a:xfrm>
          <a:prstGeom prst="rect">
            <a:avLst/>
          </a:prstGeom>
          <a:solidFill>
            <a:schemeClr val="accent1">
              <a:lumMod val="60000"/>
              <a:lumOff val="40000"/>
            </a:schemeClr>
          </a:solidFill>
        </p:spPr>
      </p:pic>
      <p:sp>
        <p:nvSpPr>
          <p:cNvPr id="135" name="TextBox 134">
            <a:extLst>
              <a:ext uri="{FF2B5EF4-FFF2-40B4-BE49-F238E27FC236}">
                <a16:creationId xmlns:a16="http://schemas.microsoft.com/office/drawing/2014/main" id="{1D89108F-AF35-43FF-9F1A-B27A82251ADB}"/>
              </a:ext>
            </a:extLst>
          </p:cNvPr>
          <p:cNvSpPr txBox="1"/>
          <p:nvPr/>
        </p:nvSpPr>
        <p:spPr>
          <a:xfrm>
            <a:off x="7698156" y="1293759"/>
            <a:ext cx="1183337"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Network A</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36" name="Rounded Rectangle 17">
            <a:extLst>
              <a:ext uri="{FF2B5EF4-FFF2-40B4-BE49-F238E27FC236}">
                <a16:creationId xmlns:a16="http://schemas.microsoft.com/office/drawing/2014/main" id="{603EB8D5-DA0B-4133-B02B-9102721C410C}"/>
              </a:ext>
            </a:extLst>
          </p:cNvPr>
          <p:cNvSpPr/>
          <p:nvPr/>
        </p:nvSpPr>
        <p:spPr>
          <a:xfrm>
            <a:off x="7212933" y="4817383"/>
            <a:ext cx="2756999" cy="1485095"/>
          </a:xfrm>
          <a:prstGeom prst="roundRect">
            <a:avLst>
              <a:gd name="adj" fmla="val 4568"/>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       </a:t>
            </a: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endParaRPr>
          </a:p>
        </p:txBody>
      </p:sp>
      <p:sp>
        <p:nvSpPr>
          <p:cNvPr id="147" name="Rectangle 146">
            <a:extLst>
              <a:ext uri="{FF2B5EF4-FFF2-40B4-BE49-F238E27FC236}">
                <a16:creationId xmlns:a16="http://schemas.microsoft.com/office/drawing/2014/main" id="{04B994BE-CA3D-42E2-990F-5DAF8B3C941B}"/>
              </a:ext>
            </a:extLst>
          </p:cNvPr>
          <p:cNvSpPr/>
          <p:nvPr/>
        </p:nvSpPr>
        <p:spPr bwMode="auto">
          <a:xfrm>
            <a:off x="7983062" y="5499833"/>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pic>
        <p:nvPicPr>
          <p:cNvPr id="148" name="Picture 147">
            <a:extLst>
              <a:ext uri="{FF2B5EF4-FFF2-40B4-BE49-F238E27FC236}">
                <a16:creationId xmlns:a16="http://schemas.microsoft.com/office/drawing/2014/main" id="{995AFBAE-4F99-4608-B7FE-91D12212D2DD}"/>
              </a:ext>
            </a:extLst>
          </p:cNvPr>
          <p:cNvPicPr>
            <a:picLocks noChangeAspect="1"/>
          </p:cNvPicPr>
          <p:nvPr/>
        </p:nvPicPr>
        <p:blipFill>
          <a:blip r:embed="rId4"/>
          <a:stretch>
            <a:fillRect/>
          </a:stretch>
        </p:blipFill>
        <p:spPr>
          <a:xfrm>
            <a:off x="7725523" y="5642741"/>
            <a:ext cx="585683" cy="558651"/>
          </a:xfrm>
          <a:prstGeom prst="rect">
            <a:avLst/>
          </a:prstGeom>
          <a:solidFill>
            <a:schemeClr val="accent1">
              <a:lumMod val="60000"/>
              <a:lumOff val="40000"/>
            </a:schemeClr>
          </a:solidFill>
        </p:spPr>
      </p:pic>
      <p:pic>
        <p:nvPicPr>
          <p:cNvPr id="149" name="Picture 148">
            <a:extLst>
              <a:ext uri="{FF2B5EF4-FFF2-40B4-BE49-F238E27FC236}">
                <a16:creationId xmlns:a16="http://schemas.microsoft.com/office/drawing/2014/main" id="{F6F8D000-3853-4C38-9591-62CD195EB0E3}"/>
              </a:ext>
            </a:extLst>
          </p:cNvPr>
          <p:cNvPicPr>
            <a:picLocks noChangeAspect="1"/>
          </p:cNvPicPr>
          <p:nvPr/>
        </p:nvPicPr>
        <p:blipFill>
          <a:blip r:embed="rId4"/>
          <a:stretch>
            <a:fillRect/>
          </a:stretch>
        </p:blipFill>
        <p:spPr>
          <a:xfrm>
            <a:off x="8365703" y="5642740"/>
            <a:ext cx="585683" cy="558651"/>
          </a:xfrm>
          <a:prstGeom prst="rect">
            <a:avLst/>
          </a:prstGeom>
          <a:solidFill>
            <a:schemeClr val="accent1">
              <a:lumMod val="60000"/>
              <a:lumOff val="40000"/>
            </a:schemeClr>
          </a:solidFill>
        </p:spPr>
      </p:pic>
      <p:sp>
        <p:nvSpPr>
          <p:cNvPr id="151" name="TextBox 150">
            <a:extLst>
              <a:ext uri="{FF2B5EF4-FFF2-40B4-BE49-F238E27FC236}">
                <a16:creationId xmlns:a16="http://schemas.microsoft.com/office/drawing/2014/main" id="{11D4E13A-5FE1-47D6-9ECE-70F7EBFB1FDE}"/>
              </a:ext>
            </a:extLst>
          </p:cNvPr>
          <p:cNvSpPr txBox="1"/>
          <p:nvPr/>
        </p:nvSpPr>
        <p:spPr>
          <a:xfrm>
            <a:off x="7698156" y="4881715"/>
            <a:ext cx="1173719"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Network C</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cxnSp>
        <p:nvCxnSpPr>
          <p:cNvPr id="153" name="Connector: Curved 152">
            <a:extLst>
              <a:ext uri="{FF2B5EF4-FFF2-40B4-BE49-F238E27FC236}">
                <a16:creationId xmlns:a16="http://schemas.microsoft.com/office/drawing/2014/main" id="{5CC619A0-23E8-4DDE-8149-D33727412E6C}"/>
              </a:ext>
            </a:extLst>
          </p:cNvPr>
          <p:cNvCxnSpPr>
            <a:cxnSpLocks/>
            <a:stCxn id="168" idx="0"/>
            <a:endCxn id="116" idx="0"/>
          </p:cNvCxnSpPr>
          <p:nvPr/>
        </p:nvCxnSpPr>
        <p:spPr>
          <a:xfrm rot="16200000" flipH="1">
            <a:off x="8307907" y="3498125"/>
            <a:ext cx="82810" cy="618465"/>
          </a:xfrm>
          <a:prstGeom prst="curvedConnector3">
            <a:avLst>
              <a:gd name="adj1" fmla="val -276054"/>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091DACB5-64EA-4D2B-AC78-56A9DF681F63}"/>
              </a:ext>
            </a:extLst>
          </p:cNvPr>
          <p:cNvSpPr/>
          <p:nvPr/>
        </p:nvSpPr>
        <p:spPr>
          <a:xfrm>
            <a:off x="7914437" y="3765952"/>
            <a:ext cx="251286" cy="25035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71" name="Connector: Elbow 170">
            <a:extLst>
              <a:ext uri="{FF2B5EF4-FFF2-40B4-BE49-F238E27FC236}">
                <a16:creationId xmlns:a16="http://schemas.microsoft.com/office/drawing/2014/main" id="{01203753-7116-46C5-87CE-DEECB166E8D0}"/>
              </a:ext>
            </a:extLst>
          </p:cNvPr>
          <p:cNvCxnSpPr>
            <a:cxnSpLocks/>
            <a:stCxn id="83" idx="3"/>
            <a:endCxn id="148" idx="1"/>
          </p:cNvCxnSpPr>
          <p:nvPr/>
        </p:nvCxnSpPr>
        <p:spPr>
          <a:xfrm>
            <a:off x="5892294" y="4127953"/>
            <a:ext cx="1833229" cy="1794114"/>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72DF4E6-0045-4D58-8E01-70A4B95F37D6}"/>
              </a:ext>
            </a:extLst>
          </p:cNvPr>
          <p:cNvCxnSpPr>
            <a:cxnSpLocks/>
            <a:stCxn id="83" idx="3"/>
            <a:endCxn id="132" idx="1"/>
          </p:cNvCxnSpPr>
          <p:nvPr/>
        </p:nvCxnSpPr>
        <p:spPr>
          <a:xfrm flipV="1">
            <a:off x="5892294" y="2334111"/>
            <a:ext cx="1833229" cy="1793842"/>
          </a:xfrm>
          <a:prstGeom prst="bentConnector3">
            <a:avLst>
              <a:gd name="adj1" fmla="val 50000"/>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86" name="Rectangle 185">
            <a:extLst>
              <a:ext uri="{FF2B5EF4-FFF2-40B4-BE49-F238E27FC236}">
                <a16:creationId xmlns:a16="http://schemas.microsoft.com/office/drawing/2014/main" id="{301A3CC1-AD04-402C-852B-FF41E83BF99B}"/>
              </a:ext>
            </a:extLst>
          </p:cNvPr>
          <p:cNvSpPr/>
          <p:nvPr/>
        </p:nvSpPr>
        <p:spPr bwMode="auto">
          <a:xfrm>
            <a:off x="7984735" y="1939775"/>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187" name="Connector: Curved 186">
            <a:extLst>
              <a:ext uri="{FF2B5EF4-FFF2-40B4-BE49-F238E27FC236}">
                <a16:creationId xmlns:a16="http://schemas.microsoft.com/office/drawing/2014/main" id="{0FACA198-B9AE-4D0A-9D72-871C9A5ECBCA}"/>
              </a:ext>
            </a:extLst>
          </p:cNvPr>
          <p:cNvCxnSpPr>
            <a:cxnSpLocks/>
            <a:stCxn id="188" idx="0"/>
          </p:cNvCxnSpPr>
          <p:nvPr/>
        </p:nvCxnSpPr>
        <p:spPr>
          <a:xfrm rot="16200000" flipH="1">
            <a:off x="8309580" y="1732045"/>
            <a:ext cx="82810" cy="618465"/>
          </a:xfrm>
          <a:prstGeom prst="curvedConnector3">
            <a:avLst>
              <a:gd name="adj1" fmla="val -276054"/>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1D40FCD6-1AD9-4555-B751-CDB10BA3B99A}"/>
              </a:ext>
            </a:extLst>
          </p:cNvPr>
          <p:cNvSpPr/>
          <p:nvPr/>
        </p:nvSpPr>
        <p:spPr>
          <a:xfrm>
            <a:off x="7916110" y="1999872"/>
            <a:ext cx="251286" cy="25035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9" name="Rectangle 188">
            <a:extLst>
              <a:ext uri="{FF2B5EF4-FFF2-40B4-BE49-F238E27FC236}">
                <a16:creationId xmlns:a16="http://schemas.microsoft.com/office/drawing/2014/main" id="{712A61A2-0EB7-4421-AE76-E3F22582102D}"/>
              </a:ext>
            </a:extLst>
          </p:cNvPr>
          <p:cNvSpPr/>
          <p:nvPr/>
        </p:nvSpPr>
        <p:spPr bwMode="auto">
          <a:xfrm>
            <a:off x="7957439" y="5478629"/>
            <a:ext cx="328078" cy="160596"/>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cxnSp>
        <p:nvCxnSpPr>
          <p:cNvPr id="190" name="Connector: Curved 189">
            <a:extLst>
              <a:ext uri="{FF2B5EF4-FFF2-40B4-BE49-F238E27FC236}">
                <a16:creationId xmlns:a16="http://schemas.microsoft.com/office/drawing/2014/main" id="{CA45625B-EAA2-4AF1-9135-83FA95329AED}"/>
              </a:ext>
            </a:extLst>
          </p:cNvPr>
          <p:cNvCxnSpPr>
            <a:cxnSpLocks/>
            <a:stCxn id="191" idx="0"/>
          </p:cNvCxnSpPr>
          <p:nvPr/>
        </p:nvCxnSpPr>
        <p:spPr>
          <a:xfrm rot="16200000" flipH="1">
            <a:off x="8282284" y="5270899"/>
            <a:ext cx="82810" cy="618465"/>
          </a:xfrm>
          <a:prstGeom prst="curvedConnector3">
            <a:avLst>
              <a:gd name="adj1" fmla="val -276054"/>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602489F1-5170-44C1-8340-65C6B2C1C80F}"/>
              </a:ext>
            </a:extLst>
          </p:cNvPr>
          <p:cNvSpPr/>
          <p:nvPr/>
        </p:nvSpPr>
        <p:spPr>
          <a:xfrm>
            <a:off x="7888814" y="5538726"/>
            <a:ext cx="251286" cy="25035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Title 2">
            <a:extLst>
              <a:ext uri="{FF2B5EF4-FFF2-40B4-BE49-F238E27FC236}">
                <a16:creationId xmlns:a16="http://schemas.microsoft.com/office/drawing/2014/main" id="{EC58BFF3-24DA-4FD8-8174-47A6F08FCAB4}"/>
              </a:ext>
            </a:extLst>
          </p:cNvPr>
          <p:cNvSpPr txBox="1">
            <a:spLocks/>
          </p:cNvSpPr>
          <p:nvPr/>
        </p:nvSpPr>
        <p:spPr>
          <a:xfrm>
            <a:off x="288549" y="240515"/>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Hybrid Connections</a:t>
            </a:r>
          </a:p>
        </p:txBody>
      </p:sp>
      <p:sp>
        <p:nvSpPr>
          <p:cNvPr id="199" name="TextBox 198">
            <a:extLst>
              <a:ext uri="{FF2B5EF4-FFF2-40B4-BE49-F238E27FC236}">
                <a16:creationId xmlns:a16="http://schemas.microsoft.com/office/drawing/2014/main" id="{0FEC77DB-54FC-4A57-9731-D6C7A1B878DE}"/>
              </a:ext>
            </a:extLst>
          </p:cNvPr>
          <p:cNvSpPr txBox="1"/>
          <p:nvPr/>
        </p:nvSpPr>
        <p:spPr>
          <a:xfrm>
            <a:off x="825557" y="1684135"/>
            <a:ext cx="5203826" cy="1527982"/>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Outbound backend calls from your app can go to specific TCP endpoints (</a:t>
            </a:r>
            <a:r>
              <a:rPr kumimoji="0" lang="en-US" sz="1866" b="0" i="0" u="none" strike="noStrike" kern="1200" cap="none" spc="0" normalizeH="0" baseline="0" noProof="0" dirty="0" err="1">
                <a:ln>
                  <a:noFill/>
                </a:ln>
                <a:solidFill>
                  <a:srgbClr val="353535"/>
                </a:solidFill>
                <a:effectLst/>
                <a:uLnTx/>
                <a:uFillTx/>
                <a:latin typeface="Segoe UI Semilight"/>
                <a:ea typeface="+mn-ea"/>
                <a:cs typeface="+mn-cs"/>
              </a:rPr>
              <a:t>host:port</a:t>
            </a:r>
            <a:r>
              <a:rPr kumimoji="0" lang="en-US" sz="1866" b="0" i="0" u="none" strike="noStrike" kern="1200" cap="none" spc="0" normalizeH="0" baseline="0" noProof="0" dirty="0">
                <a:ln>
                  <a:noFill/>
                </a:ln>
                <a:solidFill>
                  <a:srgbClr val="353535"/>
                </a:solidFill>
                <a:effectLst/>
                <a:uLnTx/>
                <a:uFillTx/>
                <a:latin typeface="Segoe UI Semilight"/>
                <a:ea typeface="+mn-ea"/>
                <a:cs typeface="+mn-cs"/>
              </a:rPr>
              <a:t>) in your any network that can access the internet, or go out to the internet through a set of addresses shared with other apps.</a:t>
            </a:r>
          </a:p>
        </p:txBody>
      </p:sp>
    </p:spTree>
    <p:extLst>
      <p:ext uri="{BB962C8B-B14F-4D97-AF65-F5344CB8AC3E}">
        <p14:creationId xmlns:p14="http://schemas.microsoft.com/office/powerpoint/2010/main" val="28492581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757725" y="4080205"/>
            <a:ext cx="3631971" cy="547920"/>
            <a:chOff x="2833488" y="4337858"/>
            <a:chExt cx="3632487" cy="547998"/>
          </a:xfrm>
          <a:solidFill>
            <a:schemeClr val="accent1">
              <a:lumMod val="60000"/>
              <a:lumOff val="40000"/>
            </a:schemeClr>
          </a:solidFill>
        </p:grpSpPr>
        <p:sp>
          <p:nvSpPr>
            <p:cNvPr id="197" name="Rectangle 196"/>
            <p:cNvSpPr/>
            <p:nvPr/>
          </p:nvSpPr>
          <p:spPr>
            <a:xfrm>
              <a:off x="2833488" y="4655090"/>
              <a:ext cx="3632487" cy="23076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202" name="TextBox 201"/>
            <p:cNvSpPr txBox="1"/>
            <p:nvPr/>
          </p:nvSpPr>
          <p:spPr>
            <a:xfrm>
              <a:off x="3090920" y="4337858"/>
              <a:ext cx="3020379" cy="343492"/>
            </a:xfrm>
            <a:prstGeom prst="rect">
              <a:avLst/>
            </a:prstGeom>
            <a:grpFill/>
          </p:spPr>
          <p:txBody>
            <a:bodyPr wrap="none" rtlCol="0">
              <a:spAutoFit/>
            </a:bodyP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Site to Site or ExpressRoute VPN</a:t>
              </a:r>
            </a:p>
          </p:txBody>
        </p:sp>
      </p:grpSp>
      <p:sp>
        <p:nvSpPr>
          <p:cNvPr id="3" name="Rounded Rectangle 2"/>
          <p:cNvSpPr/>
          <p:nvPr/>
        </p:nvSpPr>
        <p:spPr>
          <a:xfrm>
            <a:off x="6182465" y="2398558"/>
            <a:ext cx="4476626" cy="3006566"/>
          </a:xfrm>
          <a:prstGeom prst="roundRect">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cxnSp>
        <p:nvCxnSpPr>
          <p:cNvPr id="119" name="Elbow Connector 118"/>
          <p:cNvCxnSpPr>
            <a:cxnSpLocks/>
            <a:endCxn id="120" idx="1"/>
          </p:cNvCxnSpPr>
          <p:nvPr/>
        </p:nvCxnSpPr>
        <p:spPr>
          <a:xfrm>
            <a:off x="2902316" y="2561895"/>
            <a:ext cx="3124134" cy="889904"/>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3" name="Title 2"/>
          <p:cNvSpPr txBox="1">
            <a:spLocks/>
          </p:cNvSpPr>
          <p:nvPr/>
        </p:nvSpPr>
        <p:spPr>
          <a:xfrm>
            <a:off x="238910" y="103764"/>
            <a:ext cx="11073538" cy="957056"/>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952"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App Service Environment </a:t>
            </a:r>
            <a:r>
              <a:rPr kumimoji="0" lang="en-US" sz="5332" b="0" i="0" u="none" strike="noStrike" kern="1200" cap="none" spc="-100"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(ASE)</a:t>
            </a:r>
            <a:endParaRPr kumimoji="0" lang="en-US" sz="4265" b="0" i="0" u="none" strike="noStrike" kern="1200" cap="none" spc="-100"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cxnSp>
        <p:nvCxnSpPr>
          <p:cNvPr id="68" name="Elbow Connector 67"/>
          <p:cNvCxnSpPr>
            <a:cxnSpLocks/>
            <a:stCxn id="76" idx="3"/>
            <a:endCxn id="57" idx="3"/>
          </p:cNvCxnSpPr>
          <p:nvPr/>
        </p:nvCxnSpPr>
        <p:spPr>
          <a:xfrm flipH="1" flipV="1">
            <a:off x="10000807" y="3522080"/>
            <a:ext cx="17127" cy="993510"/>
          </a:xfrm>
          <a:prstGeom prst="bentConnector3">
            <a:avLst>
              <a:gd name="adj1" fmla="val -1779265"/>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0" name="Rounded Rectangle 119"/>
          <p:cNvSpPr/>
          <p:nvPr/>
        </p:nvSpPr>
        <p:spPr>
          <a:xfrm>
            <a:off x="6026448" y="3227790"/>
            <a:ext cx="614839" cy="448018"/>
          </a:xfrm>
          <a:prstGeom prst="roundRect">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53535"/>
                </a:solidFill>
                <a:effectLst/>
                <a:uLnTx/>
                <a:uFillTx/>
                <a:latin typeface="Segoe UI Semilight"/>
                <a:ea typeface="+mn-ea"/>
                <a:cs typeface="+mn-cs"/>
              </a:rPr>
              <a:t> VIP</a:t>
            </a:r>
          </a:p>
        </p:txBody>
      </p:sp>
      <p:cxnSp>
        <p:nvCxnSpPr>
          <p:cNvPr id="121" name="Elbow Connector 120"/>
          <p:cNvCxnSpPr>
            <a:stCxn id="120" idx="3"/>
            <a:endCxn id="76" idx="0"/>
          </p:cNvCxnSpPr>
          <p:nvPr/>
        </p:nvCxnSpPr>
        <p:spPr>
          <a:xfrm>
            <a:off x="6641284" y="3451798"/>
            <a:ext cx="2171311" cy="423869"/>
          </a:xfrm>
          <a:prstGeom prst="bentConnector2">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607255" y="3875668"/>
            <a:ext cx="2410679" cy="1279843"/>
            <a:chOff x="7674144" y="4171005"/>
            <a:chExt cx="2411021" cy="1280025"/>
          </a:xfrm>
          <a:solidFill>
            <a:schemeClr val="accent1">
              <a:lumMod val="60000"/>
              <a:lumOff val="40000"/>
            </a:schemeClr>
          </a:solidFill>
        </p:grpSpPr>
        <p:sp>
          <p:nvSpPr>
            <p:cNvPr id="76" name="Rounded Rectangle 75"/>
            <p:cNvSpPr/>
            <p:nvPr/>
          </p:nvSpPr>
          <p:spPr>
            <a:xfrm>
              <a:off x="7674144" y="4171005"/>
              <a:ext cx="2411021" cy="1280025"/>
            </a:xfrm>
            <a:prstGeom prst="roundRect">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98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       App Service Environment</a:t>
              </a: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a:p>
              <a:pPr marL="0" marR="0" lvl="0" indent="0" algn="l"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Semilight"/>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96" y="4260597"/>
              <a:ext cx="301193" cy="301193"/>
            </a:xfrm>
            <a:prstGeom prst="rect">
              <a:avLst/>
            </a:prstGeom>
            <a:grpFill/>
          </p:spPr>
        </p:pic>
      </p:grpSp>
      <p:grpSp>
        <p:nvGrpSpPr>
          <p:cNvPr id="7" name="Group 6"/>
          <p:cNvGrpSpPr/>
          <p:nvPr/>
        </p:nvGrpSpPr>
        <p:grpSpPr>
          <a:xfrm>
            <a:off x="9063401" y="2879446"/>
            <a:ext cx="937408" cy="868004"/>
            <a:chOff x="3498063" y="1019777"/>
            <a:chExt cx="871615" cy="807082"/>
          </a:xfrm>
          <a:solidFill>
            <a:schemeClr val="accent1">
              <a:lumMod val="60000"/>
              <a:lumOff val="40000"/>
            </a:schemeClr>
          </a:solidFill>
        </p:grpSpPr>
        <p:pic>
          <p:nvPicPr>
            <p:cNvPr id="56" name="Picture 55"/>
            <p:cNvPicPr>
              <a:picLocks noChangeAspect="1"/>
            </p:cNvPicPr>
            <p:nvPr/>
          </p:nvPicPr>
          <p:blipFill>
            <a:blip r:embed="rId4"/>
            <a:stretch>
              <a:fillRect/>
            </a:stretch>
          </p:blipFill>
          <p:spPr>
            <a:xfrm>
              <a:off x="3930291" y="1019777"/>
              <a:ext cx="439387" cy="419107"/>
            </a:xfrm>
            <a:prstGeom prst="rect">
              <a:avLst/>
            </a:prstGeom>
            <a:grpFill/>
          </p:spPr>
        </p:pic>
        <p:pic>
          <p:nvPicPr>
            <p:cNvPr id="57" name="Picture 56"/>
            <p:cNvPicPr>
              <a:picLocks noChangeAspect="1"/>
            </p:cNvPicPr>
            <p:nvPr/>
          </p:nvPicPr>
          <p:blipFill>
            <a:blip r:embed="rId4"/>
            <a:stretch>
              <a:fillRect/>
            </a:stretch>
          </p:blipFill>
          <p:spPr>
            <a:xfrm>
              <a:off x="3930291" y="1407752"/>
              <a:ext cx="439387" cy="419107"/>
            </a:xfrm>
            <a:prstGeom prst="rect">
              <a:avLst/>
            </a:prstGeom>
            <a:grpFill/>
          </p:spPr>
        </p:pic>
        <p:pic>
          <p:nvPicPr>
            <p:cNvPr id="180" name="Picture 179"/>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50080"/>
            <a:stretch/>
          </p:blipFill>
          <p:spPr>
            <a:xfrm>
              <a:off x="4049176" y="1480025"/>
              <a:ext cx="187049" cy="187348"/>
            </a:xfrm>
            <a:prstGeom prst="rect">
              <a:avLst/>
            </a:prstGeom>
            <a:grpFill/>
          </p:spPr>
        </p:pic>
        <p:pic>
          <p:nvPicPr>
            <p:cNvPr id="58" name="Picture 57"/>
            <p:cNvPicPr>
              <a:picLocks noChangeAspect="1"/>
            </p:cNvPicPr>
            <p:nvPr/>
          </p:nvPicPr>
          <p:blipFill>
            <a:blip r:embed="rId4"/>
            <a:stretch>
              <a:fillRect/>
            </a:stretch>
          </p:blipFill>
          <p:spPr>
            <a:xfrm>
              <a:off x="3498063" y="1026394"/>
              <a:ext cx="439387" cy="419107"/>
            </a:xfrm>
            <a:prstGeom prst="rect">
              <a:avLst/>
            </a:prstGeom>
            <a:grpFill/>
          </p:spPr>
        </p:pic>
        <p:pic>
          <p:nvPicPr>
            <p:cNvPr id="59" name="Picture 58"/>
            <p:cNvPicPr>
              <a:picLocks noChangeAspect="1"/>
            </p:cNvPicPr>
            <p:nvPr/>
          </p:nvPicPr>
          <p:blipFill>
            <a:blip r:embed="rId4"/>
            <a:stretch>
              <a:fillRect/>
            </a:stretch>
          </p:blipFill>
          <p:spPr>
            <a:xfrm>
              <a:off x="3506099" y="1406930"/>
              <a:ext cx="439387" cy="419107"/>
            </a:xfrm>
            <a:prstGeom prst="rect">
              <a:avLst/>
            </a:prstGeom>
            <a:grpFill/>
          </p:spPr>
        </p:pic>
      </p:grpSp>
      <p:grpSp>
        <p:nvGrpSpPr>
          <p:cNvPr id="9" name="Group 8"/>
          <p:cNvGrpSpPr/>
          <p:nvPr/>
        </p:nvGrpSpPr>
        <p:grpSpPr>
          <a:xfrm>
            <a:off x="1415883" y="3717637"/>
            <a:ext cx="1486432" cy="1671562"/>
            <a:chOff x="1481894" y="4012953"/>
            <a:chExt cx="1486643" cy="1671799"/>
          </a:xfrm>
          <a:solidFill>
            <a:schemeClr val="accent1">
              <a:lumMod val="60000"/>
              <a:lumOff val="40000"/>
            </a:schemeClr>
          </a:solidFill>
        </p:grpSpPr>
        <p:sp>
          <p:nvSpPr>
            <p:cNvPr id="176" name="Rounded Rectangle 175"/>
            <p:cNvSpPr/>
            <p:nvPr/>
          </p:nvSpPr>
          <p:spPr>
            <a:xfrm>
              <a:off x="1481894" y="4012953"/>
              <a:ext cx="1486643" cy="1671799"/>
            </a:xfrm>
            <a:prstGeom prst="roundRect">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98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On Premises</a:t>
              </a: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a:p>
              <a:pPr marL="0" marR="0" lvl="0" indent="0" algn="ctr" defTabSz="89598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666666"/>
                </a:solidFill>
                <a:effectLst/>
                <a:uLnTx/>
                <a:uFillTx/>
                <a:latin typeface="Segoe UI Semilight"/>
                <a:ea typeface="+mn-ea"/>
                <a:cs typeface="+mn-cs"/>
              </a:endParaRPr>
            </a:p>
          </p:txBody>
        </p:sp>
        <p:pic>
          <p:nvPicPr>
            <p:cNvPr id="60" name="Picture 59"/>
            <p:cNvPicPr>
              <a:picLocks noChangeAspect="1"/>
            </p:cNvPicPr>
            <p:nvPr/>
          </p:nvPicPr>
          <p:blipFill>
            <a:blip r:embed="rId4"/>
            <a:stretch>
              <a:fillRect/>
            </a:stretch>
          </p:blipFill>
          <p:spPr>
            <a:xfrm>
              <a:off x="1929269" y="4372791"/>
              <a:ext cx="585766" cy="558730"/>
            </a:xfrm>
            <a:prstGeom prst="rect">
              <a:avLst/>
            </a:prstGeom>
            <a:grpFill/>
          </p:spPr>
        </p:pic>
        <p:pic>
          <p:nvPicPr>
            <p:cNvPr id="61" name="Picture 60"/>
            <p:cNvPicPr>
              <a:picLocks noChangeAspect="1"/>
            </p:cNvPicPr>
            <p:nvPr/>
          </p:nvPicPr>
          <p:blipFill>
            <a:blip r:embed="rId4"/>
            <a:stretch>
              <a:fillRect/>
            </a:stretch>
          </p:blipFill>
          <p:spPr>
            <a:xfrm>
              <a:off x="1939982" y="4880101"/>
              <a:ext cx="585766" cy="558730"/>
            </a:xfrm>
            <a:prstGeom prst="rect">
              <a:avLst/>
            </a:prstGeom>
            <a:grpFill/>
          </p:spPr>
        </p:pic>
        <p:pic>
          <p:nvPicPr>
            <p:cNvPr id="62" name="Picture 61"/>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50080"/>
            <a:stretch/>
          </p:blipFill>
          <p:spPr>
            <a:xfrm>
              <a:off x="2107912" y="4976300"/>
              <a:ext cx="228480" cy="228845"/>
            </a:xfrm>
            <a:prstGeom prst="rect">
              <a:avLst/>
            </a:prstGeom>
            <a:grpFill/>
          </p:spPr>
        </p:pic>
      </p:grpSp>
      <p:sp>
        <p:nvSpPr>
          <p:cNvPr id="63" name="TextBox 62"/>
          <p:cNvSpPr txBox="1"/>
          <p:nvPr/>
        </p:nvSpPr>
        <p:spPr>
          <a:xfrm>
            <a:off x="1122263" y="1810172"/>
            <a:ext cx="7387171" cy="677910"/>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An ASE is a deployment of the Azure App Service into a subnet in a customer’s Azure Virtual Network (VNet)</a:t>
            </a:r>
          </a:p>
        </p:txBody>
      </p:sp>
      <p:sp>
        <p:nvSpPr>
          <p:cNvPr id="43" name="TextBox 42"/>
          <p:cNvSpPr txBox="1"/>
          <p:nvPr/>
        </p:nvSpPr>
        <p:spPr>
          <a:xfrm>
            <a:off x="2696110" y="1392057"/>
            <a:ext cx="7468168" cy="385116"/>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The apps in an ASE are exposed to the internet through a VIP</a:t>
            </a:r>
          </a:p>
        </p:txBody>
      </p:sp>
      <p:sp>
        <p:nvSpPr>
          <p:cNvPr id="44" name="TextBox 43"/>
          <p:cNvSpPr txBox="1"/>
          <p:nvPr/>
        </p:nvSpPr>
        <p:spPr>
          <a:xfrm>
            <a:off x="2696110" y="1392057"/>
            <a:ext cx="7468168" cy="666593"/>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Because the apps are inside your VNet, they can access resources that are  in the same virtual network without additional configuration.</a:t>
            </a:r>
          </a:p>
        </p:txBody>
      </p:sp>
      <p:sp>
        <p:nvSpPr>
          <p:cNvPr id="45" name="TextBox 44"/>
          <p:cNvSpPr txBox="1"/>
          <p:nvPr/>
        </p:nvSpPr>
        <p:spPr>
          <a:xfrm>
            <a:off x="2696110" y="1392057"/>
            <a:ext cx="7468168" cy="677910"/>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If the VNet is connected to an on premises network via a Site to Site or ExpressRoute VPN then they can access resources on premises</a:t>
            </a:r>
          </a:p>
        </p:txBody>
      </p:sp>
      <p:cxnSp>
        <p:nvCxnSpPr>
          <p:cNvPr id="200" name="Straight Arrow Connector 199"/>
          <p:cNvCxnSpPr>
            <a:cxnSpLocks/>
            <a:stCxn id="76" idx="1"/>
          </p:cNvCxnSpPr>
          <p:nvPr/>
        </p:nvCxnSpPr>
        <p:spPr>
          <a:xfrm flipH="1">
            <a:off x="2553147" y="4515588"/>
            <a:ext cx="5054107" cy="943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697193" y="1405775"/>
            <a:ext cx="7694920" cy="677910"/>
          </a:xfrm>
          <a:prstGeom prst="rect">
            <a:avLst/>
          </a:prstGeom>
          <a:solidFill>
            <a:schemeClr val="accent1">
              <a:lumMod val="60000"/>
              <a:lumOff val="4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If you want private site access then create an ILB ASE which uses an Internal Load Balancer instead of one with an external VIP</a:t>
            </a:r>
          </a:p>
        </p:txBody>
      </p:sp>
      <p:cxnSp>
        <p:nvCxnSpPr>
          <p:cNvPr id="65" name="Straight Arrow Connector 64"/>
          <p:cNvCxnSpPr>
            <a:cxnSpLocks/>
          </p:cNvCxnSpPr>
          <p:nvPr/>
        </p:nvCxnSpPr>
        <p:spPr>
          <a:xfrm flipH="1" flipV="1">
            <a:off x="2553149" y="4541055"/>
            <a:ext cx="5054105" cy="7550"/>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118"/>
          <p:cNvCxnSpPr>
            <a:cxnSpLocks/>
          </p:cNvCxnSpPr>
          <p:nvPr/>
        </p:nvCxnSpPr>
        <p:spPr>
          <a:xfrm>
            <a:off x="2909339" y="2567582"/>
            <a:ext cx="3124134" cy="889904"/>
          </a:xfrm>
          <a:prstGeom prst="bentConnector3">
            <a:avLst>
              <a:gd name="adj1" fmla="val 50000"/>
            </a:avLst>
          </a:prstGeom>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Cloud 50"/>
          <p:cNvSpPr/>
          <p:nvPr/>
        </p:nvSpPr>
        <p:spPr bwMode="auto">
          <a:xfrm>
            <a:off x="1089227" y="2066779"/>
            <a:ext cx="1813088" cy="972256"/>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grpSp>
        <p:nvGrpSpPr>
          <p:cNvPr id="48" name="Group 47">
            <a:extLst>
              <a:ext uri="{FF2B5EF4-FFF2-40B4-BE49-F238E27FC236}">
                <a16:creationId xmlns:a16="http://schemas.microsoft.com/office/drawing/2014/main" id="{87365F46-AA1F-4AB9-B428-0FAC72C59B52}"/>
              </a:ext>
            </a:extLst>
          </p:cNvPr>
          <p:cNvGrpSpPr/>
          <p:nvPr/>
        </p:nvGrpSpPr>
        <p:grpSpPr>
          <a:xfrm>
            <a:off x="6528023" y="2549488"/>
            <a:ext cx="386343" cy="238403"/>
            <a:chOff x="5605998" y="4615023"/>
            <a:chExt cx="2957813" cy="1825191"/>
          </a:xfrm>
          <a:solidFill>
            <a:schemeClr val="accent1">
              <a:lumMod val="60000"/>
              <a:lumOff val="40000"/>
            </a:schemeClr>
          </a:solidFill>
        </p:grpSpPr>
        <p:grpSp>
          <p:nvGrpSpPr>
            <p:cNvPr id="49" name="Group 48">
              <a:extLst>
                <a:ext uri="{FF2B5EF4-FFF2-40B4-BE49-F238E27FC236}">
                  <a16:creationId xmlns:a16="http://schemas.microsoft.com/office/drawing/2014/main" id="{A954E3ED-C67D-44EF-9EB5-1E34E2A243CC}"/>
                </a:ext>
              </a:extLst>
            </p:cNvPr>
            <p:cNvGrpSpPr/>
            <p:nvPr/>
          </p:nvGrpSpPr>
          <p:grpSpPr>
            <a:xfrm>
              <a:off x="5605998" y="4615023"/>
              <a:ext cx="2957813" cy="1825191"/>
              <a:chOff x="5605998" y="4615023"/>
              <a:chExt cx="2957813" cy="1825191"/>
            </a:xfrm>
            <a:grpFill/>
          </p:grpSpPr>
          <p:sp>
            <p:nvSpPr>
              <p:cNvPr id="67" name="Rectangle: Rounded Corners 66">
                <a:extLst>
                  <a:ext uri="{FF2B5EF4-FFF2-40B4-BE49-F238E27FC236}">
                    <a16:creationId xmlns:a16="http://schemas.microsoft.com/office/drawing/2014/main" id="{E8358878-B76F-4968-BA4A-C6044549AC18}"/>
                  </a:ext>
                </a:extLst>
              </p:cNvPr>
              <p:cNvSpPr/>
              <p:nvPr/>
            </p:nvSpPr>
            <p:spPr bwMode="auto">
              <a:xfrm rot="2606308">
                <a:off x="6087193" y="4615023"/>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9" name="Rectangle: Rounded Corners 68">
                <a:extLst>
                  <a:ext uri="{FF2B5EF4-FFF2-40B4-BE49-F238E27FC236}">
                    <a16:creationId xmlns:a16="http://schemas.microsoft.com/office/drawing/2014/main" id="{828F9683-91E2-4482-8135-71DC4DA687BE}"/>
                  </a:ext>
                </a:extLst>
              </p:cNvPr>
              <p:cNvSpPr/>
              <p:nvPr/>
            </p:nvSpPr>
            <p:spPr bwMode="auto">
              <a:xfrm rot="2606308">
                <a:off x="7955364" y="5319918"/>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0" name="Rectangle: Rounded Corners 69">
                <a:extLst>
                  <a:ext uri="{FF2B5EF4-FFF2-40B4-BE49-F238E27FC236}">
                    <a16:creationId xmlns:a16="http://schemas.microsoft.com/office/drawing/2014/main" id="{1BD24B21-4F03-4FED-B0B5-1E35AA20C163}"/>
                  </a:ext>
                </a:extLst>
              </p:cNvPr>
              <p:cNvSpPr/>
              <p:nvPr/>
            </p:nvSpPr>
            <p:spPr bwMode="auto">
              <a:xfrm rot="18844638">
                <a:off x="7940037" y="4612971"/>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71" name="Rectangle: Rounded Corners 70">
                <a:extLst>
                  <a:ext uri="{FF2B5EF4-FFF2-40B4-BE49-F238E27FC236}">
                    <a16:creationId xmlns:a16="http://schemas.microsoft.com/office/drawing/2014/main" id="{2EC3DC89-426A-4CB9-836D-4C5024C44A2A}"/>
                  </a:ext>
                </a:extLst>
              </p:cNvPr>
              <p:cNvSpPr/>
              <p:nvPr/>
            </p:nvSpPr>
            <p:spPr bwMode="auto">
              <a:xfrm rot="18844638">
                <a:off x="6102520" y="5319918"/>
                <a:ext cx="127252" cy="1120296"/>
              </a:xfrm>
              <a:prstGeom prst="roundRect">
                <a:avLst>
                  <a:gd name="adj" fmla="val 4323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52" name="Group 51">
              <a:extLst>
                <a:ext uri="{FF2B5EF4-FFF2-40B4-BE49-F238E27FC236}">
                  <a16:creationId xmlns:a16="http://schemas.microsoft.com/office/drawing/2014/main" id="{A41C4A62-1DA5-4D21-80EB-BF013252BF71}"/>
                </a:ext>
              </a:extLst>
            </p:cNvPr>
            <p:cNvGrpSpPr/>
            <p:nvPr/>
          </p:nvGrpSpPr>
          <p:grpSpPr>
            <a:xfrm>
              <a:off x="6348529" y="5338762"/>
              <a:ext cx="1472116" cy="360068"/>
              <a:chOff x="6364404" y="5364369"/>
              <a:chExt cx="1472116" cy="360068"/>
            </a:xfrm>
            <a:grpFill/>
          </p:grpSpPr>
          <p:sp>
            <p:nvSpPr>
              <p:cNvPr id="54" name="Oval 53">
                <a:extLst>
                  <a:ext uri="{FF2B5EF4-FFF2-40B4-BE49-F238E27FC236}">
                    <a16:creationId xmlns:a16="http://schemas.microsoft.com/office/drawing/2014/main" id="{06C49237-4AF2-4B98-8A74-71B6F84D6609}"/>
                  </a:ext>
                </a:extLst>
              </p:cNvPr>
              <p:cNvSpPr/>
              <p:nvPr/>
            </p:nvSpPr>
            <p:spPr bwMode="auto">
              <a:xfrm>
                <a:off x="7476455" y="5364369"/>
                <a:ext cx="360065" cy="360068"/>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5" name="Oval 54">
                <a:extLst>
                  <a:ext uri="{FF2B5EF4-FFF2-40B4-BE49-F238E27FC236}">
                    <a16:creationId xmlns:a16="http://schemas.microsoft.com/office/drawing/2014/main" id="{6B3C3311-1D88-4B7D-8082-9D2915E5CA82}"/>
                  </a:ext>
                </a:extLst>
              </p:cNvPr>
              <p:cNvSpPr/>
              <p:nvPr/>
            </p:nvSpPr>
            <p:spPr bwMode="auto">
              <a:xfrm>
                <a:off x="6920430" y="5364369"/>
                <a:ext cx="360065" cy="360060"/>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6" name="Oval 65">
                <a:extLst>
                  <a:ext uri="{FF2B5EF4-FFF2-40B4-BE49-F238E27FC236}">
                    <a16:creationId xmlns:a16="http://schemas.microsoft.com/office/drawing/2014/main" id="{B7606BE0-496D-4BDB-9C6E-736B07F676FA}"/>
                  </a:ext>
                </a:extLst>
              </p:cNvPr>
              <p:cNvSpPr/>
              <p:nvPr/>
            </p:nvSpPr>
            <p:spPr bwMode="auto">
              <a:xfrm>
                <a:off x="6364404" y="5364369"/>
                <a:ext cx="360065" cy="360068"/>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
        <p:nvSpPr>
          <p:cNvPr id="83" name="TextBox 82">
            <a:extLst>
              <a:ext uri="{FF2B5EF4-FFF2-40B4-BE49-F238E27FC236}">
                <a16:creationId xmlns:a16="http://schemas.microsoft.com/office/drawing/2014/main" id="{4B8BE157-9460-4250-9800-5524AC32CDFD}"/>
              </a:ext>
            </a:extLst>
          </p:cNvPr>
          <p:cNvSpPr txBox="1"/>
          <p:nvPr/>
        </p:nvSpPr>
        <p:spPr>
          <a:xfrm>
            <a:off x="6964691" y="2467732"/>
            <a:ext cx="2271776" cy="369332"/>
          </a:xfrm>
          <a:prstGeom prst="rect">
            <a:avLst/>
          </a:prstGeom>
          <a:solidFill>
            <a:schemeClr val="accent1">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E6E6E6">
                    <a:lumMod val="50000"/>
                  </a:srgbClr>
                </a:solidFill>
                <a:effectLst/>
                <a:uLnTx/>
                <a:uFillTx/>
                <a:latin typeface="Segoe UI Semilight"/>
                <a:ea typeface="+mn-ea"/>
                <a:cs typeface="+mn-cs"/>
              </a:rPr>
              <a:t>Azure Virtual Network</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84" name="Picture 2" descr="https://www.sumologic.com/wp-content/uploads/globe-1-e1473894017808.png">
            <a:extLst>
              <a:ext uri="{FF2B5EF4-FFF2-40B4-BE49-F238E27FC236}">
                <a16:creationId xmlns:a16="http://schemas.microsoft.com/office/drawing/2014/main" id="{29EFB100-9012-4919-ACC2-C169EEFB68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3671" y="4365319"/>
            <a:ext cx="581545" cy="377157"/>
          </a:xfrm>
          <a:prstGeom prst="rect">
            <a:avLst/>
          </a:prstGeom>
          <a:solidFill>
            <a:schemeClr val="accent1">
              <a:lumMod val="60000"/>
              <a:lumOff val="40000"/>
            </a:schemeClr>
          </a:solidFill>
        </p:spPr>
      </p:pic>
      <p:pic>
        <p:nvPicPr>
          <p:cNvPr id="85" name="Picture 2" descr="https://www.sumologic.com/wp-content/uploads/globe-1-e1473894017808.png">
            <a:extLst>
              <a:ext uri="{FF2B5EF4-FFF2-40B4-BE49-F238E27FC236}">
                <a16:creationId xmlns:a16="http://schemas.microsoft.com/office/drawing/2014/main" id="{ED5E7A49-37E2-45EB-B9F3-AB4F95D6B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3254" y="4365319"/>
            <a:ext cx="581545" cy="377157"/>
          </a:xfrm>
          <a:prstGeom prst="rect">
            <a:avLst/>
          </a:prstGeom>
          <a:solidFill>
            <a:schemeClr val="accent1">
              <a:lumMod val="60000"/>
              <a:lumOff val="40000"/>
            </a:schemeClr>
          </a:solidFill>
        </p:spPr>
      </p:pic>
      <p:pic>
        <p:nvPicPr>
          <p:cNvPr id="86" name="Picture 2" descr="https://www.sumologic.com/wp-content/uploads/globe-1-e1473894017808.png">
            <a:extLst>
              <a:ext uri="{FF2B5EF4-FFF2-40B4-BE49-F238E27FC236}">
                <a16:creationId xmlns:a16="http://schemas.microsoft.com/office/drawing/2014/main" id="{6C81969C-D034-4486-8FF2-382DD56F6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2592" y="4365319"/>
            <a:ext cx="581545" cy="377157"/>
          </a:xfrm>
          <a:prstGeom prst="rect">
            <a:avLst/>
          </a:prstGeom>
          <a:solidFill>
            <a:schemeClr val="accent1">
              <a:lumMod val="60000"/>
              <a:lumOff val="40000"/>
            </a:schemeClr>
          </a:solidFill>
        </p:spPr>
      </p:pic>
      <p:pic>
        <p:nvPicPr>
          <p:cNvPr id="87" name="Picture 2" descr="https://www.sumologic.com/wp-content/uploads/globe-1-e1473894017808.png">
            <a:extLst>
              <a:ext uri="{FF2B5EF4-FFF2-40B4-BE49-F238E27FC236}">
                <a16:creationId xmlns:a16="http://schemas.microsoft.com/office/drawing/2014/main" id="{C17EEB74-BFE8-486D-85CB-6EE9022C9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6710" y="4365319"/>
            <a:ext cx="581545" cy="377157"/>
          </a:xfrm>
          <a:prstGeom prst="rect">
            <a:avLst/>
          </a:prstGeom>
          <a:solidFill>
            <a:schemeClr val="accent1">
              <a:lumMod val="60000"/>
              <a:lumOff val="40000"/>
            </a:schemeClr>
          </a:solidFill>
        </p:spPr>
      </p:pic>
    </p:spTree>
    <p:extLst>
      <p:ext uri="{BB962C8B-B14F-4D97-AF65-F5344CB8AC3E}">
        <p14:creationId xmlns:p14="http://schemas.microsoft.com/office/powerpoint/2010/main" val="2450681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25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5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250"/>
                                        <p:tgtEl>
                                          <p:spTgt spid="120"/>
                                        </p:tgtEl>
                                      </p:cBhvr>
                                    </p:animEffect>
                                  </p:childTnLst>
                                </p:cTn>
                              </p:par>
                              <p:par>
                                <p:cTn id="14" presetID="10" presetClass="entr" presetSubtype="0" fill="hold"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25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par>
                                <p:cTn id="20" presetID="1" presetClass="exit"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5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25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250"/>
                                        <p:tgtEl>
                                          <p:spTgt spid="44"/>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4"/>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5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5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200"/>
                                        </p:tgtEl>
                                        <p:attrNameLst>
                                          <p:attrName>style.visibility</p:attrName>
                                        </p:attrNameLst>
                                      </p:cBhvr>
                                      <p:to>
                                        <p:strVal val="visible"/>
                                      </p:to>
                                    </p:set>
                                    <p:animEffect transition="in" filter="fade">
                                      <p:cBhvr>
                                        <p:cTn id="50" dur="250"/>
                                        <p:tgtEl>
                                          <p:spTgt spid="20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5"/>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250"/>
                                        <p:tgtEl>
                                          <p:spTgt spid="65"/>
                                        </p:tgtEl>
                                      </p:cBhvr>
                                    </p:animEffect>
                                  </p:childTnLst>
                                </p:cTn>
                              </p:par>
                              <p:par>
                                <p:cTn id="58" presetID="1" presetClass="exit" presetSubtype="0" fill="hold" nodeType="withEffect">
                                  <p:stCondLst>
                                    <p:cond delay="0"/>
                                  </p:stCondLst>
                                  <p:childTnLst>
                                    <p:set>
                                      <p:cBhvr>
                                        <p:cTn id="59" dur="1" fill="hold">
                                          <p:stCondLst>
                                            <p:cond delay="0"/>
                                          </p:stCondLst>
                                        </p:cTn>
                                        <p:tgtEl>
                                          <p:spTgt spid="200"/>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250"/>
                                        <p:tgtEl>
                                          <p:spTgt spid="53"/>
                                        </p:tgtEl>
                                      </p:cBhvr>
                                    </p:animEffect>
                                  </p:childTnLst>
                                </p:cTn>
                              </p:par>
                              <p:par>
                                <p:cTn id="63" presetID="1" presetClass="exit" presetSubtype="0" fill="hold" nodeType="withEffect">
                                  <p:stCondLst>
                                    <p:cond delay="0"/>
                                  </p:stCondLst>
                                  <p:childTnLst>
                                    <p:set>
                                      <p:cBhvr>
                                        <p:cTn id="64" dur="1" fill="hold">
                                          <p:stCondLst>
                                            <p:cond delay="0"/>
                                          </p:stCondLst>
                                        </p:cTn>
                                        <p:tgtEl>
                                          <p:spTgt spid="119"/>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63" grpId="0" animBg="1"/>
      <p:bldP spid="43" grpId="0" animBg="1"/>
      <p:bldP spid="43" grpId="1" animBg="1"/>
      <p:bldP spid="44" grpId="0" animBg="1"/>
      <p:bldP spid="44" grpId="1" animBg="1"/>
      <p:bldP spid="45" grpId="0" animBg="1"/>
      <p:bldP spid="45" grpId="1" animBg="1"/>
      <p:bldP spid="53" grpId="0" animBg="1"/>
      <p:bldP spid="5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ounded Rectangle 2"/>
          <p:cNvSpPr/>
          <p:nvPr/>
        </p:nvSpPr>
        <p:spPr>
          <a:xfrm>
            <a:off x="1609942" y="2471892"/>
            <a:ext cx="3857587" cy="2926319"/>
          </a:xfrm>
          <a:prstGeom prst="roundRect">
            <a:avLst>
              <a:gd name="adj" fmla="val 7915"/>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581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43" name="Title 2"/>
          <p:cNvSpPr txBox="1">
            <a:spLocks/>
          </p:cNvSpPr>
          <p:nvPr/>
        </p:nvSpPr>
        <p:spPr>
          <a:xfrm>
            <a:off x="239742" y="139935"/>
            <a:ext cx="11071967" cy="956921"/>
          </a:xfrm>
          <a:prstGeom prst="rect">
            <a:avLst/>
          </a:prstGeom>
          <a:noFill/>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marL="0" marR="0" lvl="0" indent="0" algn="l" defTabSz="895780" rtl="0" eaLnBrk="1" fontAlgn="auto" latinLnBrk="0" hangingPunct="1">
              <a:lnSpc>
                <a:spcPct val="90000"/>
              </a:lnSpc>
              <a:spcBef>
                <a:spcPct val="0"/>
              </a:spcBef>
              <a:spcAft>
                <a:spcPts val="0"/>
              </a:spcAft>
              <a:buClrTx/>
              <a:buSzTx/>
              <a:buFontTx/>
              <a:buNone/>
              <a:tabLst/>
              <a:defRPr/>
            </a:pPr>
            <a:r>
              <a:rPr lang="en-US" sz="4704" spc="-50" dirty="0">
                <a:solidFill>
                  <a:schemeClr val="tx1"/>
                </a:solidFill>
              </a:rPr>
              <a:t>Multi-tier app on ASE with WAF</a:t>
            </a:r>
          </a:p>
        </p:txBody>
      </p:sp>
      <p:sp>
        <p:nvSpPr>
          <p:cNvPr id="76" name="Rounded Rectangle 75"/>
          <p:cNvSpPr/>
          <p:nvPr/>
        </p:nvSpPr>
        <p:spPr>
          <a:xfrm>
            <a:off x="2048168" y="2848527"/>
            <a:ext cx="2052276" cy="2002472"/>
          </a:xfrm>
          <a:prstGeom prst="roundRect">
            <a:avLst>
              <a:gd name="adj" fmla="val 5211"/>
            </a:avLst>
          </a:prstGeom>
          <a:solidFill>
            <a:schemeClr val="accent1">
              <a:lumMod val="60000"/>
              <a:lumOff val="4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a:p>
            <a:pPr marL="0" marR="0" lvl="0" indent="0" algn="l" defTabSz="89581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353535"/>
              </a:solidFill>
              <a:effectLst/>
              <a:uLnTx/>
              <a:uFillTx/>
              <a:latin typeface="Segoe UI Semilight"/>
              <a:ea typeface="+mn-ea"/>
              <a:cs typeface="+mn-cs"/>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466" y="3107642"/>
            <a:ext cx="346756" cy="346756"/>
          </a:xfrm>
          <a:prstGeom prst="rect">
            <a:avLst/>
          </a:prstGeom>
          <a:solidFill>
            <a:schemeClr val="accent1">
              <a:lumMod val="60000"/>
              <a:lumOff val="40000"/>
            </a:schemeClr>
          </a:solidFill>
        </p:spPr>
      </p:pic>
      <p:sp>
        <p:nvSpPr>
          <p:cNvPr id="17" name="TextBox 16"/>
          <p:cNvSpPr txBox="1"/>
          <p:nvPr/>
        </p:nvSpPr>
        <p:spPr>
          <a:xfrm>
            <a:off x="2602567" y="4516737"/>
            <a:ext cx="1450122" cy="264935"/>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Semilight"/>
                <a:ea typeface="+mn-ea"/>
                <a:cs typeface="+mn-cs"/>
              </a:rPr>
              <a:t>API apps</a:t>
            </a:r>
          </a:p>
        </p:txBody>
      </p:sp>
      <p:sp>
        <p:nvSpPr>
          <p:cNvPr id="2" name="TextBox 1"/>
          <p:cNvSpPr txBox="1"/>
          <p:nvPr/>
        </p:nvSpPr>
        <p:spPr>
          <a:xfrm>
            <a:off x="2794474" y="2994288"/>
            <a:ext cx="1238994" cy="531662"/>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Segoe UI Semilight"/>
                <a:ea typeface="+mn-ea"/>
                <a:cs typeface="+mn-cs"/>
              </a:rPr>
              <a:t>App Service Environment</a:t>
            </a:r>
          </a:p>
        </p:txBody>
      </p:sp>
      <p:sp>
        <p:nvSpPr>
          <p:cNvPr id="66" name="TextBox 65"/>
          <p:cNvSpPr txBox="1"/>
          <p:nvPr/>
        </p:nvSpPr>
        <p:spPr>
          <a:xfrm>
            <a:off x="2319785" y="4950906"/>
            <a:ext cx="2741255" cy="374740"/>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Azure Virtual Network</a:t>
            </a:r>
          </a:p>
        </p:txBody>
      </p:sp>
      <p:cxnSp>
        <p:nvCxnSpPr>
          <p:cNvPr id="100" name="Straight Arrow Connector 99"/>
          <p:cNvCxnSpPr>
            <a:cxnSpLocks/>
            <a:endCxn id="47" idx="1"/>
          </p:cNvCxnSpPr>
          <p:nvPr/>
        </p:nvCxnSpPr>
        <p:spPr>
          <a:xfrm flipV="1">
            <a:off x="4405218" y="3383921"/>
            <a:ext cx="819841" cy="329807"/>
          </a:xfrm>
          <a:prstGeom prst="straightConnector1">
            <a:avLst/>
          </a:prstGeom>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4"/>
          <a:stretch>
            <a:fillRect/>
          </a:stretch>
        </p:blipFill>
        <p:spPr>
          <a:xfrm>
            <a:off x="3778187" y="3619642"/>
            <a:ext cx="585600" cy="558571"/>
          </a:xfrm>
          <a:prstGeom prst="rect">
            <a:avLst/>
          </a:prstGeom>
          <a:solidFill>
            <a:schemeClr val="accent1">
              <a:lumMod val="60000"/>
              <a:lumOff val="40000"/>
            </a:schemeClr>
          </a:solidFill>
        </p:spPr>
      </p:pic>
      <p:pic>
        <p:nvPicPr>
          <p:cNvPr id="44" name="Picture 43"/>
          <p:cNvPicPr>
            <a:picLocks noChangeAspect="1"/>
          </p:cNvPicPr>
          <p:nvPr/>
        </p:nvPicPr>
        <p:blipFill>
          <a:blip r:embed="rId5"/>
          <a:stretch>
            <a:fillRect/>
          </a:stretch>
        </p:blipFill>
        <p:spPr>
          <a:xfrm>
            <a:off x="3950714" y="3735130"/>
            <a:ext cx="240544" cy="240544"/>
          </a:xfrm>
          <a:prstGeom prst="rect">
            <a:avLst/>
          </a:prstGeom>
          <a:solidFill>
            <a:schemeClr val="accent1">
              <a:lumMod val="60000"/>
              <a:lumOff val="40000"/>
            </a:schemeClr>
          </a:solidFill>
        </p:spPr>
      </p:pic>
      <p:sp>
        <p:nvSpPr>
          <p:cNvPr id="68" name="TextBox 67"/>
          <p:cNvSpPr txBox="1"/>
          <p:nvPr/>
        </p:nvSpPr>
        <p:spPr>
          <a:xfrm>
            <a:off x="3861676" y="4116343"/>
            <a:ext cx="439800" cy="264935"/>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Semilight"/>
                <a:ea typeface="+mn-ea"/>
                <a:cs typeface="+mn-cs"/>
              </a:rPr>
              <a:t>ILB</a:t>
            </a:r>
          </a:p>
        </p:txBody>
      </p:sp>
      <p:pic>
        <p:nvPicPr>
          <p:cNvPr id="47" name="Picture 46"/>
          <p:cNvPicPr>
            <a:picLocks noChangeAspect="1"/>
          </p:cNvPicPr>
          <p:nvPr/>
        </p:nvPicPr>
        <p:blipFill>
          <a:blip r:embed="rId4"/>
          <a:stretch>
            <a:fillRect/>
          </a:stretch>
        </p:blipFill>
        <p:spPr>
          <a:xfrm>
            <a:off x="5225060" y="3104635"/>
            <a:ext cx="585600" cy="558571"/>
          </a:xfrm>
          <a:prstGeom prst="rect">
            <a:avLst/>
          </a:prstGeom>
          <a:solidFill>
            <a:schemeClr val="accent1">
              <a:lumMod val="60000"/>
              <a:lumOff val="40000"/>
            </a:schemeClr>
          </a:solidFill>
        </p:spPr>
      </p:pic>
      <p:sp>
        <p:nvSpPr>
          <p:cNvPr id="48" name="TextBox 47"/>
          <p:cNvSpPr txBox="1"/>
          <p:nvPr/>
        </p:nvSpPr>
        <p:spPr>
          <a:xfrm>
            <a:off x="5321075" y="3596380"/>
            <a:ext cx="477231" cy="264935"/>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Semilight"/>
                <a:ea typeface="+mn-ea"/>
                <a:cs typeface="+mn-cs"/>
              </a:rPr>
              <a:t>WAF</a:t>
            </a:r>
          </a:p>
        </p:txBody>
      </p:sp>
      <p:cxnSp>
        <p:nvCxnSpPr>
          <p:cNvPr id="55" name="Straight Arrow Connector 54"/>
          <p:cNvCxnSpPr>
            <a:cxnSpLocks/>
            <a:stCxn id="3" idx="2"/>
            <a:endCxn id="47" idx="3"/>
          </p:cNvCxnSpPr>
          <p:nvPr/>
        </p:nvCxnSpPr>
        <p:spPr>
          <a:xfrm flipH="1">
            <a:off x="5810660" y="3383919"/>
            <a:ext cx="308887" cy="0"/>
          </a:xfrm>
          <a:prstGeom prst="straightConnector1">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939273" y="5000758"/>
            <a:ext cx="433775" cy="267671"/>
            <a:chOff x="5605998" y="4615023"/>
            <a:chExt cx="2957813" cy="1825191"/>
          </a:xfrm>
          <a:solidFill>
            <a:schemeClr val="accent1">
              <a:lumMod val="60000"/>
              <a:lumOff val="40000"/>
            </a:schemeClr>
          </a:solidFill>
        </p:grpSpPr>
        <p:grpSp>
          <p:nvGrpSpPr>
            <p:cNvPr id="50" name="Group 49"/>
            <p:cNvGrpSpPr/>
            <p:nvPr/>
          </p:nvGrpSpPr>
          <p:grpSpPr>
            <a:xfrm>
              <a:off x="5605998" y="4615023"/>
              <a:ext cx="2957813" cy="1825191"/>
              <a:chOff x="5605998" y="4615023"/>
              <a:chExt cx="2957813" cy="1825191"/>
            </a:xfrm>
            <a:grpFill/>
          </p:grpSpPr>
          <p:sp>
            <p:nvSpPr>
              <p:cNvPr id="79" name="Rectangle: Rounded Corners 78"/>
              <p:cNvSpPr/>
              <p:nvPr/>
            </p:nvSpPr>
            <p:spPr bwMode="auto">
              <a:xfrm rot="2606308">
                <a:off x="6087193" y="4615023"/>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0" name="Rectangle: Rounded Corners 79"/>
              <p:cNvSpPr/>
              <p:nvPr/>
            </p:nvSpPr>
            <p:spPr bwMode="auto">
              <a:xfrm rot="2606308">
                <a:off x="7955364" y="5319918"/>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1" name="Rectangle: Rounded Corners 80"/>
              <p:cNvSpPr/>
              <p:nvPr/>
            </p:nvSpPr>
            <p:spPr bwMode="auto">
              <a:xfrm rot="18844638">
                <a:off x="7940037" y="4612971"/>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82" name="Rectangle: Rounded Corners 81"/>
              <p:cNvSpPr/>
              <p:nvPr/>
            </p:nvSpPr>
            <p:spPr bwMode="auto">
              <a:xfrm rot="18844638">
                <a:off x="6102520" y="5319918"/>
                <a:ext cx="127252" cy="1120296"/>
              </a:xfrm>
              <a:prstGeom prst="roundRect">
                <a:avLst>
                  <a:gd name="adj" fmla="val 43230"/>
                </a:avLst>
              </a:prstGeom>
              <a:grpFill/>
              <a:ln>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nvGrpSpPr>
            <p:cNvPr id="51" name="Group 50"/>
            <p:cNvGrpSpPr/>
            <p:nvPr/>
          </p:nvGrpSpPr>
          <p:grpSpPr>
            <a:xfrm>
              <a:off x="6348529" y="5338762"/>
              <a:ext cx="1472116" cy="360065"/>
              <a:chOff x="6364404" y="5364369"/>
              <a:chExt cx="1472116" cy="360065"/>
            </a:xfrm>
            <a:grpFill/>
          </p:grpSpPr>
          <p:sp>
            <p:nvSpPr>
              <p:cNvPr id="52" name="Oval 51"/>
              <p:cNvSpPr/>
              <p:nvPr/>
            </p:nvSpPr>
            <p:spPr bwMode="auto">
              <a:xfrm>
                <a:off x="7476455" y="5364369"/>
                <a:ext cx="360065" cy="36006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56" name="Oval 55"/>
              <p:cNvSpPr/>
              <p:nvPr/>
            </p:nvSpPr>
            <p:spPr bwMode="auto">
              <a:xfrm>
                <a:off x="6916861" y="5364369"/>
                <a:ext cx="360065" cy="360065"/>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62" name="Oval 61"/>
              <p:cNvSpPr/>
              <p:nvPr/>
            </p:nvSpPr>
            <p:spPr bwMode="auto">
              <a:xfrm>
                <a:off x="6364404" y="5364369"/>
                <a:ext cx="360065" cy="360063"/>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marL="0" marR="0" lvl="0" indent="0" algn="ctr" defTabSz="91369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Semilight"/>
                  <a:ea typeface="+mn-ea"/>
                  <a:cs typeface="+mn-cs"/>
                </a:endParaRPr>
              </a:p>
            </p:txBody>
          </p:sp>
        </p:grpSp>
      </p:grpSp>
      <p:sp>
        <p:nvSpPr>
          <p:cNvPr id="67" name="TextBox 66"/>
          <p:cNvSpPr txBox="1"/>
          <p:nvPr/>
        </p:nvSpPr>
        <p:spPr>
          <a:xfrm>
            <a:off x="7536545" y="3178909"/>
            <a:ext cx="4402395" cy="1815112"/>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Host your second tier API applications on the same ILB ASE.  Because the traffic between the web and API apps stays in the </a:t>
            </a:r>
            <a:r>
              <a:rPr kumimoji="0" lang="en-US" sz="1866" b="0" i="0" u="none" strike="noStrike" kern="1200" cap="none" spc="0" normalizeH="0" baseline="0" noProof="0" dirty="0" err="1">
                <a:ln>
                  <a:noFill/>
                </a:ln>
                <a:solidFill>
                  <a:srgbClr val="FFFFFF"/>
                </a:solidFill>
                <a:effectLst/>
                <a:uLnTx/>
                <a:uFillTx/>
                <a:latin typeface="Segoe UI Semilight"/>
                <a:ea typeface="+mn-ea"/>
                <a:cs typeface="+mn-cs"/>
              </a:rPr>
              <a:t>VNet</a:t>
            </a: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 you have a secure multi-tier hosting platform that only exposes what you want.</a:t>
            </a:r>
          </a:p>
        </p:txBody>
      </p:sp>
      <p:sp>
        <p:nvSpPr>
          <p:cNvPr id="3" name="Cloud 2"/>
          <p:cNvSpPr/>
          <p:nvPr/>
        </p:nvSpPr>
        <p:spPr bwMode="auto">
          <a:xfrm>
            <a:off x="6115433" y="3028422"/>
            <a:ext cx="1325887" cy="710998"/>
          </a:xfrm>
          <a:prstGeom prst="cloud">
            <a:avLst/>
          </a:prstGeom>
          <a:solidFill>
            <a:schemeClr val="accent1">
              <a:lumMod val="60000"/>
              <a:lumOff val="40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a:ea typeface="+mn-ea"/>
                <a:cs typeface="+mn-cs"/>
              </a:rPr>
              <a:t>Internet</a:t>
            </a:r>
          </a:p>
        </p:txBody>
      </p:sp>
      <p:cxnSp>
        <p:nvCxnSpPr>
          <p:cNvPr id="63" name="Connector: Curved 62"/>
          <p:cNvCxnSpPr>
            <a:cxnSpLocks/>
          </p:cNvCxnSpPr>
          <p:nvPr/>
        </p:nvCxnSpPr>
        <p:spPr>
          <a:xfrm flipH="1">
            <a:off x="4405219" y="3898834"/>
            <a:ext cx="1" cy="349881"/>
          </a:xfrm>
          <a:prstGeom prst="curvedConnector3">
            <a:avLst>
              <a:gd name="adj1" fmla="val -22860000000"/>
            </a:avLst>
          </a:prstGeom>
          <a:ln w="28575">
            <a:solidFill>
              <a:srgbClr val="00B05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2613805" y="3953998"/>
            <a:ext cx="1450122" cy="264935"/>
          </a:xfrm>
          <a:prstGeom prst="rect">
            <a:avLst/>
          </a:prstGeom>
          <a:solidFill>
            <a:schemeClr val="accent1">
              <a:lumMod val="60000"/>
              <a:lumOff val="40000"/>
            </a:schemeClr>
          </a:solidFill>
        </p:spPr>
        <p:txBody>
          <a:bodyPr wrap="square" rtlCol="0">
            <a:spAutoFit/>
          </a:bodyPr>
          <a:lstStyle/>
          <a:p>
            <a:pPr marL="0" marR="0" lvl="0" indent="0" algn="l" defTabSz="89581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Semilight"/>
                <a:ea typeface="+mn-ea"/>
                <a:cs typeface="+mn-cs"/>
              </a:rPr>
              <a:t>web apps</a:t>
            </a:r>
          </a:p>
        </p:txBody>
      </p:sp>
      <p:pic>
        <p:nvPicPr>
          <p:cNvPr id="118" name="Picture 2" descr="https://www.sumologic.com/wp-content/uploads/globe-1-e1473894017808.png">
            <a:extLst>
              <a:ext uri="{FF2B5EF4-FFF2-40B4-BE49-F238E27FC236}">
                <a16:creationId xmlns:a16="http://schemas.microsoft.com/office/drawing/2014/main" id="{523D9B35-3FB1-4FC7-97F7-99F5E42E5E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945" y="3642716"/>
            <a:ext cx="581545" cy="377157"/>
          </a:xfrm>
          <a:prstGeom prst="rect">
            <a:avLst/>
          </a:prstGeom>
          <a:solidFill>
            <a:schemeClr val="accent1">
              <a:lumMod val="60000"/>
              <a:lumOff val="40000"/>
            </a:schemeClr>
          </a:solidFill>
        </p:spPr>
      </p:pic>
      <p:pic>
        <p:nvPicPr>
          <p:cNvPr id="119" name="Picture 4" descr="Failed to fetch swagger – API Apps">
            <a:extLst>
              <a:ext uri="{FF2B5EF4-FFF2-40B4-BE49-F238E27FC236}">
                <a16:creationId xmlns:a16="http://schemas.microsoft.com/office/drawing/2014/main" id="{E13D3ED8-0EA1-4251-BA15-9E11074DEB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4431" y="4281441"/>
            <a:ext cx="317548" cy="297804"/>
          </a:xfrm>
          <a:prstGeom prst="rect">
            <a:avLst/>
          </a:prstGeom>
          <a:solidFill>
            <a:schemeClr val="accent1">
              <a:lumMod val="60000"/>
              <a:lumOff val="40000"/>
            </a:schemeClr>
          </a:solidFill>
        </p:spPr>
      </p:pic>
      <p:pic>
        <p:nvPicPr>
          <p:cNvPr id="120" name="Picture 4" descr="Failed to fetch swagger – API Apps">
            <a:extLst>
              <a:ext uri="{FF2B5EF4-FFF2-40B4-BE49-F238E27FC236}">
                <a16:creationId xmlns:a16="http://schemas.microsoft.com/office/drawing/2014/main" id="{FA16F519-9EB2-4BC8-B739-C747521E62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1148" y="4281441"/>
            <a:ext cx="317548" cy="297804"/>
          </a:xfrm>
          <a:prstGeom prst="rect">
            <a:avLst/>
          </a:prstGeom>
          <a:solidFill>
            <a:schemeClr val="accent1">
              <a:lumMod val="60000"/>
              <a:lumOff val="40000"/>
            </a:schemeClr>
          </a:solidFill>
        </p:spPr>
      </p:pic>
      <p:pic>
        <p:nvPicPr>
          <p:cNvPr id="121" name="Picture 4" descr="Failed to fetch swagger – API Apps">
            <a:extLst>
              <a:ext uri="{FF2B5EF4-FFF2-40B4-BE49-F238E27FC236}">
                <a16:creationId xmlns:a16="http://schemas.microsoft.com/office/drawing/2014/main" id="{52AF7FB1-703A-47D0-8EE4-603DDB9706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97865" y="4281441"/>
            <a:ext cx="317548" cy="297804"/>
          </a:xfrm>
          <a:prstGeom prst="rect">
            <a:avLst/>
          </a:prstGeom>
          <a:solidFill>
            <a:schemeClr val="accent1">
              <a:lumMod val="60000"/>
              <a:lumOff val="40000"/>
            </a:schemeClr>
          </a:solidFill>
        </p:spPr>
      </p:pic>
      <p:pic>
        <p:nvPicPr>
          <p:cNvPr id="122" name="Picture 4" descr="Failed to fetch swagger – API Apps">
            <a:extLst>
              <a:ext uri="{FF2B5EF4-FFF2-40B4-BE49-F238E27FC236}">
                <a16:creationId xmlns:a16="http://schemas.microsoft.com/office/drawing/2014/main" id="{7603ED61-CE69-4D4C-9269-9A226B662D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4583" y="4281441"/>
            <a:ext cx="317548" cy="297804"/>
          </a:xfrm>
          <a:prstGeom prst="rect">
            <a:avLst/>
          </a:prstGeom>
          <a:solidFill>
            <a:schemeClr val="accent1">
              <a:lumMod val="60000"/>
              <a:lumOff val="40000"/>
            </a:schemeClr>
          </a:solidFill>
        </p:spPr>
      </p:pic>
      <p:pic>
        <p:nvPicPr>
          <p:cNvPr id="123" name="Picture 2" descr="https://www.sumologic.com/wp-content/uploads/globe-1-e1473894017808.png">
            <a:extLst>
              <a:ext uri="{FF2B5EF4-FFF2-40B4-BE49-F238E27FC236}">
                <a16:creationId xmlns:a16="http://schemas.microsoft.com/office/drawing/2014/main" id="{89099E5C-8F27-4366-A278-B60010DB600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6528" y="3642716"/>
            <a:ext cx="581545" cy="377157"/>
          </a:xfrm>
          <a:prstGeom prst="rect">
            <a:avLst/>
          </a:prstGeom>
          <a:solidFill>
            <a:schemeClr val="accent1">
              <a:lumMod val="60000"/>
              <a:lumOff val="40000"/>
            </a:schemeClr>
          </a:solidFill>
        </p:spPr>
      </p:pic>
      <p:pic>
        <p:nvPicPr>
          <p:cNvPr id="124" name="Picture 2" descr="https://www.sumologic.com/wp-content/uploads/globe-1-e1473894017808.png">
            <a:extLst>
              <a:ext uri="{FF2B5EF4-FFF2-40B4-BE49-F238E27FC236}">
                <a16:creationId xmlns:a16="http://schemas.microsoft.com/office/drawing/2014/main" id="{FB25252D-7470-46C3-A62C-F62475DF43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5866" y="3642716"/>
            <a:ext cx="581545" cy="377157"/>
          </a:xfrm>
          <a:prstGeom prst="rect">
            <a:avLst/>
          </a:prstGeom>
          <a:solidFill>
            <a:schemeClr val="accent1">
              <a:lumMod val="60000"/>
              <a:lumOff val="40000"/>
            </a:schemeClr>
          </a:solidFill>
        </p:spPr>
      </p:pic>
      <p:pic>
        <p:nvPicPr>
          <p:cNvPr id="125" name="Picture 2" descr="https://www.sumologic.com/wp-content/uploads/globe-1-e1473894017808.png">
            <a:extLst>
              <a:ext uri="{FF2B5EF4-FFF2-40B4-BE49-F238E27FC236}">
                <a16:creationId xmlns:a16="http://schemas.microsoft.com/office/drawing/2014/main" id="{8A79F113-B14C-453E-9EF3-BA576DB31C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9984" y="3642716"/>
            <a:ext cx="581545" cy="377157"/>
          </a:xfrm>
          <a:prstGeom prst="rect">
            <a:avLst/>
          </a:prstGeom>
          <a:solidFill>
            <a:schemeClr val="accent1">
              <a:lumMod val="60000"/>
              <a:lumOff val="40000"/>
            </a:schemeClr>
          </a:solidFill>
        </p:spPr>
      </p:pic>
      <p:sp>
        <p:nvSpPr>
          <p:cNvPr id="38" name="TextBox 37">
            <a:extLst>
              <a:ext uri="{FF2B5EF4-FFF2-40B4-BE49-F238E27FC236}">
                <a16:creationId xmlns:a16="http://schemas.microsoft.com/office/drawing/2014/main" id="{6BFCDF2B-66C4-469D-BFB3-5FA31BCA08D5}"/>
              </a:ext>
            </a:extLst>
          </p:cNvPr>
          <p:cNvSpPr txBox="1"/>
          <p:nvPr/>
        </p:nvSpPr>
        <p:spPr>
          <a:xfrm>
            <a:off x="7536545" y="1828709"/>
            <a:ext cx="4402395" cy="666593"/>
          </a:xfrm>
          <a:prstGeom prst="rect">
            <a:avLst/>
          </a:prstGeom>
          <a:solidFill>
            <a:schemeClr val="accent1">
              <a:lumMod val="60000"/>
              <a:lumOff val="40000"/>
            </a:schemeClr>
          </a:solid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866" b="0" i="0" u="none" strike="noStrike" kern="1200" cap="none" spc="0" normalizeH="0" baseline="0" noProof="0" dirty="0">
                <a:ln>
                  <a:noFill/>
                </a:ln>
                <a:solidFill>
                  <a:srgbClr val="FFFFFF"/>
                </a:solidFill>
                <a:effectLst/>
                <a:uLnTx/>
                <a:uFillTx/>
                <a:latin typeface="Segoe UI Semilight"/>
                <a:ea typeface="+mn-ea"/>
                <a:cs typeface="+mn-cs"/>
              </a:rPr>
              <a:t>Expose your front end apps through a WAF device for greater security.</a:t>
            </a:r>
          </a:p>
        </p:txBody>
      </p:sp>
    </p:spTree>
    <p:extLst>
      <p:ext uri="{BB962C8B-B14F-4D97-AF65-F5344CB8AC3E}">
        <p14:creationId xmlns:p14="http://schemas.microsoft.com/office/powerpoint/2010/main" val="40848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fade">
                                      <p:cBhvr>
                                        <p:cTn id="16" dur="500"/>
                                        <p:tgtEl>
                                          <p:spTgt spid="119"/>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fade">
                                      <p:cBhvr>
                                        <p:cTn id="22" dur="500"/>
                                        <p:tgtEl>
                                          <p:spTgt spid="121"/>
                                        </p:tgtEl>
                                      </p:cBhvr>
                                    </p:animEffect>
                                  </p:childTnLst>
                                </p:cTn>
                              </p:par>
                              <p:par>
                                <p:cTn id="23" presetID="10"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1661993"/>
          </a:xfrm>
        </p:spPr>
        <p:txBody>
          <a:bodyPr/>
          <a:lstStyle/>
          <a:p>
            <a:pPr algn="ctr"/>
            <a:r>
              <a:rPr lang="en-US" dirty="0">
                <a:gradFill>
                  <a:gsLst>
                    <a:gs pos="2917">
                      <a:srgbClr val="000000"/>
                    </a:gs>
                    <a:gs pos="30000">
                      <a:srgbClr val="000000"/>
                    </a:gs>
                  </a:gsLst>
                  <a:lin ang="5400000" scaled="0"/>
                </a:gradFill>
              </a:rPr>
              <a:t>App Modernization using Containers, Microservices and Service Fabric</a:t>
            </a:r>
            <a:br>
              <a:rPr lang="en-US" dirty="0">
                <a:gradFill>
                  <a:gsLst>
                    <a:gs pos="2917">
                      <a:srgbClr val="000000"/>
                    </a:gs>
                    <a:gs pos="30000">
                      <a:srgbClr val="000000"/>
                    </a:gs>
                  </a:gsLst>
                  <a:lin ang="5400000" scaled="0"/>
                </a:gradFill>
              </a:rPr>
            </a:br>
            <a:endParaRPr lang="en-US" dirty="0"/>
          </a:p>
        </p:txBody>
      </p:sp>
    </p:spTree>
    <p:extLst>
      <p:ext uri="{BB962C8B-B14F-4D97-AF65-F5344CB8AC3E}">
        <p14:creationId xmlns:p14="http://schemas.microsoft.com/office/powerpoint/2010/main" val="422822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0"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2392293" y="2648433"/>
            <a:ext cx="7407412" cy="1231106"/>
          </a:xfrm>
        </p:spPr>
        <p:txBody>
          <a:bodyPr/>
          <a:lstStyle/>
          <a:p>
            <a:pPr lvl="0" algn="ctr">
              <a:defRPr/>
            </a:pPr>
            <a:r>
              <a:rPr lang="en-US" sz="8000" dirty="0">
                <a:gradFill>
                  <a:gsLst>
                    <a:gs pos="2917">
                      <a:srgbClr val="000000"/>
                    </a:gs>
                    <a:gs pos="30000">
                      <a:srgbClr val="000000"/>
                    </a:gs>
                  </a:gsLst>
                  <a:lin ang="5400000" scaled="0"/>
                </a:gradFill>
              </a:rPr>
              <a:t>KUBERNETES !!!</a:t>
            </a:r>
          </a:p>
        </p:txBody>
      </p:sp>
    </p:spTree>
    <p:extLst>
      <p:ext uri="{BB962C8B-B14F-4D97-AF65-F5344CB8AC3E}">
        <p14:creationId xmlns:p14="http://schemas.microsoft.com/office/powerpoint/2010/main" val="2021341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 name="Group 131">
            <a:extLst>
              <a:ext uri="{FF2B5EF4-FFF2-40B4-BE49-F238E27FC236}">
                <a16:creationId xmlns:a16="http://schemas.microsoft.com/office/drawing/2014/main" id="{D28FE43F-C327-4B5E-8545-493AE26F479F}"/>
              </a:ext>
            </a:extLst>
          </p:cNvPr>
          <p:cNvGrpSpPr/>
          <p:nvPr/>
        </p:nvGrpSpPr>
        <p:grpSpPr>
          <a:xfrm>
            <a:off x="124347" y="1709433"/>
            <a:ext cx="6081616" cy="4222579"/>
            <a:chOff x="-88173" y="1377961"/>
            <a:chExt cx="6707382" cy="4657060"/>
          </a:xfrm>
        </p:grpSpPr>
        <p:sp>
          <p:nvSpPr>
            <p:cNvPr id="141" name="Oval 140">
              <a:extLst>
                <a:ext uri="{FF2B5EF4-FFF2-40B4-BE49-F238E27FC236}">
                  <a16:creationId xmlns:a16="http://schemas.microsoft.com/office/drawing/2014/main" id="{811B07E2-9E2C-44A0-9916-B382C37C21F5}"/>
                </a:ext>
              </a:extLst>
            </p:cNvPr>
            <p:cNvSpPr/>
            <p:nvPr/>
          </p:nvSpPr>
          <p:spPr bwMode="auto">
            <a:xfrm>
              <a:off x="1283407" y="2110067"/>
              <a:ext cx="3641002" cy="3641002"/>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tx1"/>
                  </a:solidFill>
                  <a:ea typeface="Segoe UI" pitchFamily="34" charset="0"/>
                  <a:cs typeface="Segoe UI" pitchFamily="34" charset="0"/>
                </a:rPr>
                <a:t> </a:t>
              </a:r>
            </a:p>
          </p:txBody>
        </p:sp>
        <p:sp>
          <p:nvSpPr>
            <p:cNvPr id="143" name="Rectangle 142">
              <a:extLst>
                <a:ext uri="{FF2B5EF4-FFF2-40B4-BE49-F238E27FC236}">
                  <a16:creationId xmlns:a16="http://schemas.microsoft.com/office/drawing/2014/main" id="{E7901859-CCEB-44FE-A1C4-DECB72218AE6}"/>
                </a:ext>
              </a:extLst>
            </p:cNvPr>
            <p:cNvSpPr/>
            <p:nvPr/>
          </p:nvSpPr>
          <p:spPr bwMode="auto">
            <a:xfrm>
              <a:off x="2889476" y="1954224"/>
              <a:ext cx="272511" cy="199239"/>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145" name="Group 144">
              <a:extLst>
                <a:ext uri="{FF2B5EF4-FFF2-40B4-BE49-F238E27FC236}">
                  <a16:creationId xmlns:a16="http://schemas.microsoft.com/office/drawing/2014/main" id="{E244581C-810C-44B7-B9D5-EA3DE3666C7F}"/>
                </a:ext>
              </a:extLst>
            </p:cNvPr>
            <p:cNvGrpSpPr/>
            <p:nvPr/>
          </p:nvGrpSpPr>
          <p:grpSpPr>
            <a:xfrm>
              <a:off x="3340320" y="5173965"/>
              <a:ext cx="861056" cy="861056"/>
              <a:chOff x="3340320" y="5173965"/>
              <a:chExt cx="861056" cy="861056"/>
            </a:xfrm>
          </p:grpSpPr>
          <p:sp>
            <p:nvSpPr>
              <p:cNvPr id="217" name="Oval 216">
                <a:extLst>
                  <a:ext uri="{FF2B5EF4-FFF2-40B4-BE49-F238E27FC236}">
                    <a16:creationId xmlns:a16="http://schemas.microsoft.com/office/drawing/2014/main" id="{80C5C6AC-8455-452E-8A03-8E943E22A188}"/>
                  </a:ext>
                </a:extLst>
              </p:cNvPr>
              <p:cNvSpPr/>
              <p:nvPr/>
            </p:nvSpPr>
            <p:spPr bwMode="auto">
              <a:xfrm>
                <a:off x="3340320"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218" name="Group 217">
                <a:extLst>
                  <a:ext uri="{FF2B5EF4-FFF2-40B4-BE49-F238E27FC236}">
                    <a16:creationId xmlns:a16="http://schemas.microsoft.com/office/drawing/2014/main" id="{A02159A9-DF4B-4681-9CF3-D89E8ACD733F}"/>
                  </a:ext>
                </a:extLst>
              </p:cNvPr>
              <p:cNvGrpSpPr/>
              <p:nvPr/>
            </p:nvGrpSpPr>
            <p:grpSpPr>
              <a:xfrm>
                <a:off x="3548253" y="5381899"/>
                <a:ext cx="445190" cy="445189"/>
                <a:chOff x="6650558" y="5072361"/>
                <a:chExt cx="656362" cy="656362"/>
              </a:xfrm>
              <a:solidFill>
                <a:srgbClr val="0078D7"/>
              </a:solidFill>
            </p:grpSpPr>
            <p:sp>
              <p:nvSpPr>
                <p:cNvPr id="219" name="Freeform 88">
                  <a:extLst>
                    <a:ext uri="{FF2B5EF4-FFF2-40B4-BE49-F238E27FC236}">
                      <a16:creationId xmlns:a16="http://schemas.microsoft.com/office/drawing/2014/main" id="{CD2D94E7-AA52-46F3-8BE0-0113B9B4E86C}"/>
                    </a:ext>
                  </a:extLst>
                </p:cNvPr>
                <p:cNvSpPr>
                  <a:spLocks noEditPoints="1"/>
                </p:cNvSpPr>
                <p:nvPr/>
              </p:nvSpPr>
              <p:spPr bwMode="auto">
                <a:xfrm>
                  <a:off x="6650558" y="5072361"/>
                  <a:ext cx="656362" cy="656362"/>
                </a:xfrm>
                <a:custGeom>
                  <a:avLst/>
                  <a:gdLst>
                    <a:gd name="T0" fmla="*/ 286 w 297"/>
                    <a:gd name="T1" fmla="*/ 172 h 297"/>
                    <a:gd name="T2" fmla="*/ 288 w 297"/>
                    <a:gd name="T3" fmla="*/ 148 h 297"/>
                    <a:gd name="T4" fmla="*/ 148 w 297"/>
                    <a:gd name="T5" fmla="*/ 9 h 297"/>
                    <a:gd name="T6" fmla="*/ 124 w 297"/>
                    <a:gd name="T7" fmla="*/ 11 h 297"/>
                    <a:gd name="T8" fmla="*/ 83 w 297"/>
                    <a:gd name="T9" fmla="*/ 0 h 297"/>
                    <a:gd name="T10" fmla="*/ 0 w 297"/>
                    <a:gd name="T11" fmla="*/ 83 h 297"/>
                    <a:gd name="T12" fmla="*/ 11 w 297"/>
                    <a:gd name="T13" fmla="*/ 124 h 297"/>
                    <a:gd name="T14" fmla="*/ 9 w 297"/>
                    <a:gd name="T15" fmla="*/ 148 h 297"/>
                    <a:gd name="T16" fmla="*/ 148 w 297"/>
                    <a:gd name="T17" fmla="*/ 288 h 297"/>
                    <a:gd name="T18" fmla="*/ 172 w 297"/>
                    <a:gd name="T19" fmla="*/ 286 h 297"/>
                    <a:gd name="T20" fmla="*/ 214 w 297"/>
                    <a:gd name="T21" fmla="*/ 297 h 297"/>
                    <a:gd name="T22" fmla="*/ 297 w 297"/>
                    <a:gd name="T23" fmla="*/ 214 h 297"/>
                    <a:gd name="T24" fmla="*/ 286 w 297"/>
                    <a:gd name="T25" fmla="*/ 172 h 297"/>
                    <a:gd name="T26" fmla="*/ 214 w 297"/>
                    <a:gd name="T27" fmla="*/ 275 h 297"/>
                    <a:gd name="T28" fmla="*/ 183 w 297"/>
                    <a:gd name="T29" fmla="*/ 268 h 297"/>
                    <a:gd name="T30" fmla="*/ 176 w 297"/>
                    <a:gd name="T31" fmla="*/ 264 h 297"/>
                    <a:gd name="T32" fmla="*/ 169 w 297"/>
                    <a:gd name="T33" fmla="*/ 265 h 297"/>
                    <a:gd name="T34" fmla="*/ 148 w 297"/>
                    <a:gd name="T35" fmla="*/ 266 h 297"/>
                    <a:gd name="T36" fmla="*/ 30 w 297"/>
                    <a:gd name="T37" fmla="*/ 148 h 297"/>
                    <a:gd name="T38" fmla="*/ 32 w 297"/>
                    <a:gd name="T39" fmla="*/ 128 h 297"/>
                    <a:gd name="T40" fmla="*/ 33 w 297"/>
                    <a:gd name="T41" fmla="*/ 120 h 297"/>
                    <a:gd name="T42" fmla="*/ 29 w 297"/>
                    <a:gd name="T43" fmla="*/ 114 h 297"/>
                    <a:gd name="T44" fmla="*/ 21 w 297"/>
                    <a:gd name="T45" fmla="*/ 83 h 297"/>
                    <a:gd name="T46" fmla="*/ 83 w 297"/>
                    <a:gd name="T47" fmla="*/ 21 h 297"/>
                    <a:gd name="T48" fmla="*/ 114 w 297"/>
                    <a:gd name="T49" fmla="*/ 29 h 297"/>
                    <a:gd name="T50" fmla="*/ 120 w 297"/>
                    <a:gd name="T51" fmla="*/ 33 h 297"/>
                    <a:gd name="T52" fmla="*/ 127 w 297"/>
                    <a:gd name="T53" fmla="*/ 32 h 297"/>
                    <a:gd name="T54" fmla="*/ 148 w 297"/>
                    <a:gd name="T55" fmla="*/ 30 h 297"/>
                    <a:gd name="T56" fmla="*/ 266 w 297"/>
                    <a:gd name="T57" fmla="*/ 148 h 297"/>
                    <a:gd name="T58" fmla="*/ 265 w 297"/>
                    <a:gd name="T59" fmla="*/ 169 h 297"/>
                    <a:gd name="T60" fmla="*/ 264 w 297"/>
                    <a:gd name="T61" fmla="*/ 176 h 297"/>
                    <a:gd name="T62" fmla="*/ 267 w 297"/>
                    <a:gd name="T63" fmla="*/ 183 h 297"/>
                    <a:gd name="T64" fmla="*/ 275 w 297"/>
                    <a:gd name="T65" fmla="*/ 214 h 297"/>
                    <a:gd name="T66" fmla="*/ 214 w 297"/>
                    <a:gd name="T67"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 h="297">
                      <a:moveTo>
                        <a:pt x="286" y="172"/>
                      </a:moveTo>
                      <a:cubicBezTo>
                        <a:pt x="287" y="165"/>
                        <a:pt x="288" y="157"/>
                        <a:pt x="288" y="148"/>
                      </a:cubicBezTo>
                      <a:cubicBezTo>
                        <a:pt x="288" y="71"/>
                        <a:pt x="225" y="9"/>
                        <a:pt x="148" y="9"/>
                      </a:cubicBezTo>
                      <a:cubicBezTo>
                        <a:pt x="140" y="9"/>
                        <a:pt x="132" y="9"/>
                        <a:pt x="124" y="11"/>
                      </a:cubicBezTo>
                      <a:cubicBezTo>
                        <a:pt x="112" y="4"/>
                        <a:pt x="98" y="0"/>
                        <a:pt x="83" y="0"/>
                      </a:cubicBezTo>
                      <a:cubicBezTo>
                        <a:pt x="37" y="0"/>
                        <a:pt x="0" y="37"/>
                        <a:pt x="0" y="83"/>
                      </a:cubicBezTo>
                      <a:cubicBezTo>
                        <a:pt x="0" y="98"/>
                        <a:pt x="3" y="112"/>
                        <a:pt x="11" y="124"/>
                      </a:cubicBezTo>
                      <a:cubicBezTo>
                        <a:pt x="9" y="132"/>
                        <a:pt x="9" y="140"/>
                        <a:pt x="9" y="148"/>
                      </a:cubicBezTo>
                      <a:cubicBezTo>
                        <a:pt x="9" y="225"/>
                        <a:pt x="71" y="288"/>
                        <a:pt x="148" y="288"/>
                      </a:cubicBezTo>
                      <a:cubicBezTo>
                        <a:pt x="156" y="288"/>
                        <a:pt x="165" y="287"/>
                        <a:pt x="172" y="286"/>
                      </a:cubicBezTo>
                      <a:cubicBezTo>
                        <a:pt x="184" y="293"/>
                        <a:pt x="199" y="297"/>
                        <a:pt x="214" y="297"/>
                      </a:cubicBezTo>
                      <a:cubicBezTo>
                        <a:pt x="260" y="297"/>
                        <a:pt x="297" y="260"/>
                        <a:pt x="297" y="214"/>
                      </a:cubicBezTo>
                      <a:cubicBezTo>
                        <a:pt x="297" y="199"/>
                        <a:pt x="293" y="184"/>
                        <a:pt x="286" y="172"/>
                      </a:cubicBezTo>
                      <a:close/>
                      <a:moveTo>
                        <a:pt x="214" y="275"/>
                      </a:moveTo>
                      <a:cubicBezTo>
                        <a:pt x="203" y="275"/>
                        <a:pt x="192" y="273"/>
                        <a:pt x="183" y="268"/>
                      </a:cubicBezTo>
                      <a:cubicBezTo>
                        <a:pt x="176" y="264"/>
                        <a:pt x="176" y="264"/>
                        <a:pt x="176" y="264"/>
                      </a:cubicBezTo>
                      <a:cubicBezTo>
                        <a:pt x="169" y="265"/>
                        <a:pt x="169" y="265"/>
                        <a:pt x="169" y="265"/>
                      </a:cubicBezTo>
                      <a:cubicBezTo>
                        <a:pt x="162" y="266"/>
                        <a:pt x="155" y="266"/>
                        <a:pt x="148" y="266"/>
                      </a:cubicBezTo>
                      <a:cubicBezTo>
                        <a:pt x="83" y="266"/>
                        <a:pt x="30" y="214"/>
                        <a:pt x="30" y="148"/>
                      </a:cubicBezTo>
                      <a:cubicBezTo>
                        <a:pt x="30" y="141"/>
                        <a:pt x="31" y="134"/>
                        <a:pt x="32" y="128"/>
                      </a:cubicBezTo>
                      <a:cubicBezTo>
                        <a:pt x="33" y="120"/>
                        <a:pt x="33" y="120"/>
                        <a:pt x="33" y="120"/>
                      </a:cubicBezTo>
                      <a:cubicBezTo>
                        <a:pt x="29" y="114"/>
                        <a:pt x="29" y="114"/>
                        <a:pt x="29" y="114"/>
                      </a:cubicBezTo>
                      <a:cubicBezTo>
                        <a:pt x="24" y="104"/>
                        <a:pt x="21" y="93"/>
                        <a:pt x="21" y="83"/>
                      </a:cubicBezTo>
                      <a:cubicBezTo>
                        <a:pt x="21" y="49"/>
                        <a:pt x="49" y="21"/>
                        <a:pt x="83" y="21"/>
                      </a:cubicBezTo>
                      <a:cubicBezTo>
                        <a:pt x="93" y="21"/>
                        <a:pt x="104" y="24"/>
                        <a:pt x="114" y="29"/>
                      </a:cubicBezTo>
                      <a:cubicBezTo>
                        <a:pt x="120" y="33"/>
                        <a:pt x="120" y="33"/>
                        <a:pt x="120" y="33"/>
                      </a:cubicBezTo>
                      <a:cubicBezTo>
                        <a:pt x="127" y="32"/>
                        <a:pt x="127" y="32"/>
                        <a:pt x="127" y="32"/>
                      </a:cubicBezTo>
                      <a:cubicBezTo>
                        <a:pt x="134" y="31"/>
                        <a:pt x="141" y="30"/>
                        <a:pt x="148" y="30"/>
                      </a:cubicBezTo>
                      <a:cubicBezTo>
                        <a:pt x="214" y="30"/>
                        <a:pt x="266" y="83"/>
                        <a:pt x="266" y="148"/>
                      </a:cubicBezTo>
                      <a:cubicBezTo>
                        <a:pt x="266" y="155"/>
                        <a:pt x="266" y="162"/>
                        <a:pt x="265" y="169"/>
                      </a:cubicBezTo>
                      <a:cubicBezTo>
                        <a:pt x="264" y="176"/>
                        <a:pt x="264" y="176"/>
                        <a:pt x="264" y="176"/>
                      </a:cubicBezTo>
                      <a:cubicBezTo>
                        <a:pt x="267" y="183"/>
                        <a:pt x="267" y="183"/>
                        <a:pt x="267" y="183"/>
                      </a:cubicBezTo>
                      <a:cubicBezTo>
                        <a:pt x="273" y="192"/>
                        <a:pt x="275" y="203"/>
                        <a:pt x="275" y="214"/>
                      </a:cubicBezTo>
                      <a:cubicBezTo>
                        <a:pt x="275" y="248"/>
                        <a:pt x="248" y="275"/>
                        <a:pt x="214" y="275"/>
                      </a:cubicBezTo>
                      <a:close/>
                    </a:path>
                  </a:pathLst>
                </a:custGeom>
                <a:grpFill/>
                <a:ln w="19050">
                  <a:noFill/>
                </a:ln>
              </p:spPr>
              <p:txBody>
                <a:bodyPr vert="horz" wrap="square" lIns="89630" tIns="44814" rIns="89630" bIns="44814" numCol="1" anchor="t" anchorCtr="0" compatLnSpc="1">
                  <a:prstTxWarp prst="textNoShape">
                    <a:avLst/>
                  </a:prstTxWarp>
                </a:bodyPr>
                <a:lstStyle/>
                <a:p>
                  <a:pPr>
                    <a:lnSpc>
                      <a:spcPct val="90000"/>
                    </a:lnSpc>
                  </a:pPr>
                  <a:endParaRPr lang="en-US" sz="1729"/>
                </a:p>
              </p:txBody>
            </p:sp>
            <p:sp>
              <p:nvSpPr>
                <p:cNvPr id="220" name="Freeform 89">
                  <a:extLst>
                    <a:ext uri="{FF2B5EF4-FFF2-40B4-BE49-F238E27FC236}">
                      <a16:creationId xmlns:a16="http://schemas.microsoft.com/office/drawing/2014/main" id="{A15B32A9-E762-4885-B008-08BBA4C63E1F}"/>
                    </a:ext>
                  </a:extLst>
                </p:cNvPr>
                <p:cNvSpPr>
                  <a:spLocks/>
                </p:cNvSpPr>
                <p:nvPr/>
              </p:nvSpPr>
              <p:spPr bwMode="auto">
                <a:xfrm>
                  <a:off x="6826972" y="5209859"/>
                  <a:ext cx="303535" cy="378770"/>
                </a:xfrm>
                <a:custGeom>
                  <a:avLst/>
                  <a:gdLst>
                    <a:gd name="T0" fmla="*/ 93 w 137"/>
                    <a:gd name="T1" fmla="*/ 73 h 172"/>
                    <a:gd name="T2" fmla="*/ 62 w 137"/>
                    <a:gd name="T3" fmla="*/ 66 h 172"/>
                    <a:gd name="T4" fmla="*/ 37 w 137"/>
                    <a:gd name="T5" fmla="*/ 48 h 172"/>
                    <a:gd name="T6" fmla="*/ 63 w 137"/>
                    <a:gd name="T7" fmla="*/ 28 h 172"/>
                    <a:gd name="T8" fmla="*/ 113 w 137"/>
                    <a:gd name="T9" fmla="*/ 53 h 172"/>
                    <a:gd name="T10" fmla="*/ 130 w 137"/>
                    <a:gd name="T11" fmla="*/ 38 h 172"/>
                    <a:gd name="T12" fmla="*/ 66 w 137"/>
                    <a:gd name="T13" fmla="*/ 0 h 172"/>
                    <a:gd name="T14" fmla="*/ 1 w 137"/>
                    <a:gd name="T15" fmla="*/ 50 h 172"/>
                    <a:gd name="T16" fmla="*/ 41 w 137"/>
                    <a:gd name="T17" fmla="*/ 95 h 172"/>
                    <a:gd name="T18" fmla="*/ 83 w 137"/>
                    <a:gd name="T19" fmla="*/ 105 h 172"/>
                    <a:gd name="T20" fmla="*/ 100 w 137"/>
                    <a:gd name="T21" fmla="*/ 123 h 172"/>
                    <a:gd name="T22" fmla="*/ 69 w 137"/>
                    <a:gd name="T23" fmla="*/ 145 h 172"/>
                    <a:gd name="T24" fmla="*/ 16 w 137"/>
                    <a:gd name="T25" fmla="*/ 115 h 172"/>
                    <a:gd name="T26" fmla="*/ 0 w 137"/>
                    <a:gd name="T27" fmla="*/ 130 h 172"/>
                    <a:gd name="T28" fmla="*/ 69 w 137"/>
                    <a:gd name="T29" fmla="*/ 172 h 172"/>
                    <a:gd name="T30" fmla="*/ 137 w 137"/>
                    <a:gd name="T31" fmla="*/ 120 h 172"/>
                    <a:gd name="T32" fmla="*/ 93 w 137"/>
                    <a:gd name="T33" fmla="*/ 7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7" h="172">
                      <a:moveTo>
                        <a:pt x="93" y="73"/>
                      </a:moveTo>
                      <a:cubicBezTo>
                        <a:pt x="62" y="66"/>
                        <a:pt x="62" y="66"/>
                        <a:pt x="62" y="66"/>
                      </a:cubicBezTo>
                      <a:cubicBezTo>
                        <a:pt x="50" y="63"/>
                        <a:pt x="37" y="59"/>
                        <a:pt x="37" y="48"/>
                      </a:cubicBezTo>
                      <a:cubicBezTo>
                        <a:pt x="37" y="37"/>
                        <a:pt x="46" y="28"/>
                        <a:pt x="63" y="28"/>
                      </a:cubicBezTo>
                      <a:cubicBezTo>
                        <a:pt x="98" y="28"/>
                        <a:pt x="95" y="53"/>
                        <a:pt x="113" y="53"/>
                      </a:cubicBezTo>
                      <a:cubicBezTo>
                        <a:pt x="122" y="53"/>
                        <a:pt x="130" y="48"/>
                        <a:pt x="130" y="38"/>
                      </a:cubicBezTo>
                      <a:cubicBezTo>
                        <a:pt x="130" y="16"/>
                        <a:pt x="95" y="0"/>
                        <a:pt x="66" y="0"/>
                      </a:cubicBezTo>
                      <a:cubicBezTo>
                        <a:pt x="34" y="0"/>
                        <a:pt x="1" y="14"/>
                        <a:pt x="1" y="50"/>
                      </a:cubicBezTo>
                      <a:cubicBezTo>
                        <a:pt x="1" y="68"/>
                        <a:pt x="7" y="86"/>
                        <a:pt x="41" y="95"/>
                      </a:cubicBezTo>
                      <a:cubicBezTo>
                        <a:pt x="83" y="105"/>
                        <a:pt x="83" y="105"/>
                        <a:pt x="83" y="105"/>
                      </a:cubicBezTo>
                      <a:cubicBezTo>
                        <a:pt x="96" y="109"/>
                        <a:pt x="100" y="116"/>
                        <a:pt x="100" y="123"/>
                      </a:cubicBezTo>
                      <a:cubicBezTo>
                        <a:pt x="100" y="134"/>
                        <a:pt x="88" y="145"/>
                        <a:pt x="69" y="145"/>
                      </a:cubicBezTo>
                      <a:cubicBezTo>
                        <a:pt x="31" y="145"/>
                        <a:pt x="36" y="115"/>
                        <a:pt x="16" y="115"/>
                      </a:cubicBezTo>
                      <a:cubicBezTo>
                        <a:pt x="7" y="115"/>
                        <a:pt x="0" y="121"/>
                        <a:pt x="0" y="130"/>
                      </a:cubicBezTo>
                      <a:cubicBezTo>
                        <a:pt x="0" y="148"/>
                        <a:pt x="21" y="172"/>
                        <a:pt x="69" y="172"/>
                      </a:cubicBezTo>
                      <a:cubicBezTo>
                        <a:pt x="114" y="172"/>
                        <a:pt x="137" y="149"/>
                        <a:pt x="137" y="120"/>
                      </a:cubicBezTo>
                      <a:cubicBezTo>
                        <a:pt x="137" y="101"/>
                        <a:pt x="128" y="80"/>
                        <a:pt x="93" y="73"/>
                      </a:cubicBezTo>
                      <a:close/>
                    </a:path>
                  </a:pathLst>
                </a:custGeom>
                <a:grpFill/>
                <a:ln w="19050">
                  <a:noFill/>
                </a:ln>
              </p:spPr>
              <p:txBody>
                <a:bodyPr vert="horz" wrap="square" lIns="89630" tIns="44814" rIns="89630" bIns="44814" numCol="1" anchor="t" anchorCtr="0" compatLnSpc="1">
                  <a:prstTxWarp prst="textNoShape">
                    <a:avLst/>
                  </a:prstTxWarp>
                </a:bodyPr>
                <a:lstStyle/>
                <a:p>
                  <a:pPr>
                    <a:lnSpc>
                      <a:spcPct val="90000"/>
                    </a:lnSpc>
                  </a:pPr>
                  <a:endParaRPr lang="en-US" sz="1729"/>
                </a:p>
              </p:txBody>
            </p:sp>
          </p:grpSp>
        </p:grpSp>
        <p:sp>
          <p:nvSpPr>
            <p:cNvPr id="148" name="Oval 147">
              <a:extLst>
                <a:ext uri="{FF2B5EF4-FFF2-40B4-BE49-F238E27FC236}">
                  <a16:creationId xmlns:a16="http://schemas.microsoft.com/office/drawing/2014/main" id="{892C540F-B919-4464-9266-66E514EE9CD0}"/>
                </a:ext>
              </a:extLst>
            </p:cNvPr>
            <p:cNvSpPr/>
            <p:nvPr/>
          </p:nvSpPr>
          <p:spPr bwMode="auto">
            <a:xfrm>
              <a:off x="1109387" y="4498639"/>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0CB7A64-8E5B-4CBB-BEE0-E159795EDC33}"/>
                </a:ext>
              </a:extLst>
            </p:cNvPr>
            <p:cNvGrpSpPr/>
            <p:nvPr/>
          </p:nvGrpSpPr>
          <p:grpSpPr>
            <a:xfrm>
              <a:off x="1362073" y="2224905"/>
              <a:ext cx="861056" cy="861056"/>
              <a:chOff x="1362073" y="2224905"/>
              <a:chExt cx="861056" cy="861056"/>
            </a:xfrm>
          </p:grpSpPr>
          <p:sp>
            <p:nvSpPr>
              <p:cNvPr id="215" name="Oval 214">
                <a:extLst>
                  <a:ext uri="{FF2B5EF4-FFF2-40B4-BE49-F238E27FC236}">
                    <a16:creationId xmlns:a16="http://schemas.microsoft.com/office/drawing/2014/main" id="{B4F1B114-5E59-4834-A2EF-5E3B1A0A80D9}"/>
                  </a:ext>
                </a:extLst>
              </p:cNvPr>
              <p:cNvSpPr/>
              <p:nvPr/>
            </p:nvSpPr>
            <p:spPr bwMode="auto">
              <a:xfrm>
                <a:off x="1362073"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216" name="Graphic 215">
                <a:extLst>
                  <a:ext uri="{FF2B5EF4-FFF2-40B4-BE49-F238E27FC236}">
                    <a16:creationId xmlns:a16="http://schemas.microsoft.com/office/drawing/2014/main" id="{8725584F-DD37-47FF-A7AD-5B0E9FF87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3452" y="2443837"/>
                <a:ext cx="398298" cy="423192"/>
              </a:xfrm>
              <a:prstGeom prst="rect">
                <a:avLst/>
              </a:prstGeom>
            </p:spPr>
          </p:pic>
        </p:grpSp>
        <p:sp>
          <p:nvSpPr>
            <p:cNvPr id="150" name="Text Placeholder 21">
              <a:extLst>
                <a:ext uri="{FF2B5EF4-FFF2-40B4-BE49-F238E27FC236}">
                  <a16:creationId xmlns:a16="http://schemas.microsoft.com/office/drawing/2014/main" id="{E1DDE21A-FAFB-4FFB-80A8-BD49AFCF816C}"/>
                </a:ext>
              </a:extLst>
            </p:cNvPr>
            <p:cNvSpPr txBox="1">
              <a:spLocks/>
            </p:cNvSpPr>
            <p:nvPr/>
          </p:nvSpPr>
          <p:spPr>
            <a:xfrm>
              <a:off x="124313" y="2516935"/>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Power BI</a:t>
              </a:r>
            </a:p>
          </p:txBody>
        </p:sp>
        <p:sp>
          <p:nvSpPr>
            <p:cNvPr id="151" name="Text Placeholder 21">
              <a:extLst>
                <a:ext uri="{FF2B5EF4-FFF2-40B4-BE49-F238E27FC236}">
                  <a16:creationId xmlns:a16="http://schemas.microsoft.com/office/drawing/2014/main" id="{3B0A970D-9DE8-4753-948E-89D7AC66727E}"/>
                </a:ext>
              </a:extLst>
            </p:cNvPr>
            <p:cNvSpPr txBox="1">
              <a:spLocks/>
            </p:cNvSpPr>
            <p:nvPr/>
          </p:nvSpPr>
          <p:spPr>
            <a:xfrm>
              <a:off x="-88173" y="3620119"/>
              <a:ext cx="914361"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Dynamics</a:t>
              </a:r>
            </a:p>
          </p:txBody>
        </p:sp>
        <p:sp>
          <p:nvSpPr>
            <p:cNvPr id="168" name="Text Placeholder 21">
              <a:extLst>
                <a:ext uri="{FF2B5EF4-FFF2-40B4-BE49-F238E27FC236}">
                  <a16:creationId xmlns:a16="http://schemas.microsoft.com/office/drawing/2014/main" id="{5DB99219-A615-4B1D-805B-1BEBE960016C}"/>
                </a:ext>
              </a:extLst>
            </p:cNvPr>
            <p:cNvSpPr txBox="1">
              <a:spLocks/>
            </p:cNvSpPr>
            <p:nvPr/>
          </p:nvSpPr>
          <p:spPr>
            <a:xfrm>
              <a:off x="0" y="4790668"/>
              <a:ext cx="106375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Intune</a:t>
              </a:r>
            </a:p>
          </p:txBody>
        </p:sp>
        <p:sp>
          <p:nvSpPr>
            <p:cNvPr id="170" name="Text Placeholder 21">
              <a:extLst>
                <a:ext uri="{FF2B5EF4-FFF2-40B4-BE49-F238E27FC236}">
                  <a16:creationId xmlns:a16="http://schemas.microsoft.com/office/drawing/2014/main" id="{BFB7A74F-21E3-4595-B47B-2F78ECA874A7}"/>
                </a:ext>
              </a:extLst>
            </p:cNvPr>
            <p:cNvSpPr txBox="1">
              <a:spLocks/>
            </p:cNvSpPr>
            <p:nvPr/>
          </p:nvSpPr>
          <p:spPr>
            <a:xfrm>
              <a:off x="817074" y="5529494"/>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Cortana</a:t>
              </a:r>
            </a:p>
          </p:txBody>
        </p:sp>
        <p:sp>
          <p:nvSpPr>
            <p:cNvPr id="171" name="Text Placeholder 21">
              <a:extLst>
                <a:ext uri="{FF2B5EF4-FFF2-40B4-BE49-F238E27FC236}">
                  <a16:creationId xmlns:a16="http://schemas.microsoft.com/office/drawing/2014/main" id="{B1822E8A-A7FD-480A-AB2B-656E8FFBF6C3}"/>
                </a:ext>
              </a:extLst>
            </p:cNvPr>
            <p:cNvSpPr txBox="1">
              <a:spLocks/>
            </p:cNvSpPr>
            <p:nvPr/>
          </p:nvSpPr>
          <p:spPr>
            <a:xfrm>
              <a:off x="4239589" y="5529494"/>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Skype</a:t>
              </a:r>
            </a:p>
          </p:txBody>
        </p:sp>
        <p:sp>
          <p:nvSpPr>
            <p:cNvPr id="172" name="Text Placeholder 21">
              <a:extLst>
                <a:ext uri="{FF2B5EF4-FFF2-40B4-BE49-F238E27FC236}">
                  <a16:creationId xmlns:a16="http://schemas.microsoft.com/office/drawing/2014/main" id="{9EB1BEA4-91F6-4467-B666-FD36446F12B4}"/>
                </a:ext>
              </a:extLst>
            </p:cNvPr>
            <p:cNvSpPr txBox="1">
              <a:spLocks/>
            </p:cNvSpPr>
            <p:nvPr/>
          </p:nvSpPr>
          <p:spPr>
            <a:xfrm>
              <a:off x="4879905" y="2516935"/>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Cosmos DB</a:t>
              </a:r>
            </a:p>
          </p:txBody>
        </p:sp>
        <p:sp>
          <p:nvSpPr>
            <p:cNvPr id="173" name="Text Placeholder 21">
              <a:extLst>
                <a:ext uri="{FF2B5EF4-FFF2-40B4-BE49-F238E27FC236}">
                  <a16:creationId xmlns:a16="http://schemas.microsoft.com/office/drawing/2014/main" id="{58609EC5-8BE5-40CF-A872-D4B004A11F79}"/>
                </a:ext>
              </a:extLst>
            </p:cNvPr>
            <p:cNvSpPr txBox="1">
              <a:spLocks/>
            </p:cNvSpPr>
            <p:nvPr/>
          </p:nvSpPr>
          <p:spPr>
            <a:xfrm>
              <a:off x="5430489" y="3620119"/>
              <a:ext cx="1188720"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IoT Hub</a:t>
              </a:r>
            </a:p>
          </p:txBody>
        </p:sp>
        <p:sp>
          <p:nvSpPr>
            <p:cNvPr id="174" name="Text Placeholder 21">
              <a:extLst>
                <a:ext uri="{FF2B5EF4-FFF2-40B4-BE49-F238E27FC236}">
                  <a16:creationId xmlns:a16="http://schemas.microsoft.com/office/drawing/2014/main" id="{A599372A-DB36-42FF-A929-0DF9F1B4FE17}"/>
                </a:ext>
              </a:extLst>
            </p:cNvPr>
            <p:cNvSpPr txBox="1">
              <a:spLocks/>
            </p:cNvSpPr>
            <p:nvPr/>
          </p:nvSpPr>
          <p:spPr>
            <a:xfrm>
              <a:off x="5196999" y="4824089"/>
              <a:ext cx="1223216"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Event Hub</a:t>
              </a:r>
            </a:p>
          </p:txBody>
        </p:sp>
        <p:sp>
          <p:nvSpPr>
            <p:cNvPr id="175" name="Text Placeholder 21">
              <a:extLst>
                <a:ext uri="{FF2B5EF4-FFF2-40B4-BE49-F238E27FC236}">
                  <a16:creationId xmlns:a16="http://schemas.microsoft.com/office/drawing/2014/main" id="{26B807C6-3A79-461C-926F-C90D509B5CD2}"/>
                </a:ext>
              </a:extLst>
            </p:cNvPr>
            <p:cNvSpPr txBox="1">
              <a:spLocks/>
            </p:cNvSpPr>
            <p:nvPr/>
          </p:nvSpPr>
          <p:spPr>
            <a:xfrm>
              <a:off x="2451120" y="1377961"/>
              <a:ext cx="1310847" cy="28313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90000"/>
                </a:lnSpc>
              </a:pPr>
              <a:r>
                <a:rPr lang="en-US" dirty="0">
                  <a:solidFill>
                    <a:schemeClr val="tx1"/>
                  </a:solidFill>
                  <a:latin typeface="+mn-lt"/>
                </a:rPr>
                <a:t>SQL Database</a:t>
              </a:r>
            </a:p>
          </p:txBody>
        </p:sp>
        <p:grpSp>
          <p:nvGrpSpPr>
            <p:cNvPr id="176" name="Group 175">
              <a:extLst>
                <a:ext uri="{FF2B5EF4-FFF2-40B4-BE49-F238E27FC236}">
                  <a16:creationId xmlns:a16="http://schemas.microsoft.com/office/drawing/2014/main" id="{86A89EC0-67F0-4CE7-A7A4-F870DE777BEF}"/>
                </a:ext>
              </a:extLst>
            </p:cNvPr>
            <p:cNvGrpSpPr/>
            <p:nvPr/>
          </p:nvGrpSpPr>
          <p:grpSpPr>
            <a:xfrm>
              <a:off x="2051237" y="5173965"/>
              <a:ext cx="861056" cy="861056"/>
              <a:chOff x="2051237" y="5173965"/>
              <a:chExt cx="861056" cy="861056"/>
            </a:xfrm>
          </p:grpSpPr>
          <p:sp>
            <p:nvSpPr>
              <p:cNvPr id="211" name="Oval 210">
                <a:extLst>
                  <a:ext uri="{FF2B5EF4-FFF2-40B4-BE49-F238E27FC236}">
                    <a16:creationId xmlns:a16="http://schemas.microsoft.com/office/drawing/2014/main" id="{B210B83B-9F2D-4DBC-ACCB-F997FDC72D31}"/>
                  </a:ext>
                </a:extLst>
              </p:cNvPr>
              <p:cNvSpPr/>
              <p:nvPr/>
            </p:nvSpPr>
            <p:spPr bwMode="auto">
              <a:xfrm>
                <a:off x="2051237" y="51739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212" name="Group 211">
                <a:extLst>
                  <a:ext uri="{FF2B5EF4-FFF2-40B4-BE49-F238E27FC236}">
                    <a16:creationId xmlns:a16="http://schemas.microsoft.com/office/drawing/2014/main" id="{2C57E150-9F28-482A-B9B4-FBA3F873C5ED}"/>
                  </a:ext>
                </a:extLst>
              </p:cNvPr>
              <p:cNvGrpSpPr/>
              <p:nvPr/>
            </p:nvGrpSpPr>
            <p:grpSpPr>
              <a:xfrm>
                <a:off x="2244851" y="5367581"/>
                <a:ext cx="473828" cy="473825"/>
                <a:chOff x="2230103" y="5352831"/>
                <a:chExt cx="503326" cy="503323"/>
              </a:xfrm>
            </p:grpSpPr>
            <p:sp>
              <p:nvSpPr>
                <p:cNvPr id="213" name="Oval 212">
                  <a:extLst>
                    <a:ext uri="{FF2B5EF4-FFF2-40B4-BE49-F238E27FC236}">
                      <a16:creationId xmlns:a16="http://schemas.microsoft.com/office/drawing/2014/main" id="{BD935A93-1E1F-4EE3-A521-02A93FCC0E28}"/>
                    </a:ext>
                  </a:extLst>
                </p:cNvPr>
                <p:cNvSpPr/>
                <p:nvPr/>
              </p:nvSpPr>
              <p:spPr bwMode="auto">
                <a:xfrm>
                  <a:off x="2230103" y="5352831"/>
                  <a:ext cx="503326" cy="503323"/>
                </a:xfrm>
                <a:prstGeom prst="ellipse">
                  <a:avLst/>
                </a:prstGeom>
                <a:noFill/>
                <a:ln w="317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4" name="Oval 213">
                  <a:extLst>
                    <a:ext uri="{FF2B5EF4-FFF2-40B4-BE49-F238E27FC236}">
                      <a16:creationId xmlns:a16="http://schemas.microsoft.com/office/drawing/2014/main" id="{908C7BFE-E3C8-40A2-9DC4-587DA8F06852}"/>
                    </a:ext>
                  </a:extLst>
                </p:cNvPr>
                <p:cNvSpPr/>
                <p:nvPr/>
              </p:nvSpPr>
              <p:spPr bwMode="auto">
                <a:xfrm>
                  <a:off x="2311206" y="5431815"/>
                  <a:ext cx="368757" cy="368754"/>
                </a:xfrm>
                <a:prstGeom prst="ellipse">
                  <a:avLst/>
                </a:prstGeom>
                <a:noFill/>
                <a:ln w="444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grpSp>
        <p:grpSp>
          <p:nvGrpSpPr>
            <p:cNvPr id="177" name="Group 176">
              <a:extLst>
                <a:ext uri="{FF2B5EF4-FFF2-40B4-BE49-F238E27FC236}">
                  <a16:creationId xmlns:a16="http://schemas.microsoft.com/office/drawing/2014/main" id="{DB01A7AB-32AA-4228-A357-602515352142}"/>
                </a:ext>
              </a:extLst>
            </p:cNvPr>
            <p:cNvGrpSpPr/>
            <p:nvPr/>
          </p:nvGrpSpPr>
          <p:grpSpPr>
            <a:xfrm>
              <a:off x="869366" y="3328090"/>
              <a:ext cx="861056" cy="861056"/>
              <a:chOff x="869366" y="3328090"/>
              <a:chExt cx="861056" cy="861056"/>
            </a:xfrm>
          </p:grpSpPr>
          <p:sp>
            <p:nvSpPr>
              <p:cNvPr id="209" name="Oval 208">
                <a:extLst>
                  <a:ext uri="{FF2B5EF4-FFF2-40B4-BE49-F238E27FC236}">
                    <a16:creationId xmlns:a16="http://schemas.microsoft.com/office/drawing/2014/main" id="{7650B0F2-7DF5-4929-BA78-FC194199F6D0}"/>
                  </a:ext>
                </a:extLst>
              </p:cNvPr>
              <p:cNvSpPr/>
              <p:nvPr/>
            </p:nvSpPr>
            <p:spPr bwMode="auto">
              <a:xfrm>
                <a:off x="869366"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0" name="Freeform 144">
                <a:extLst>
                  <a:ext uri="{FF2B5EF4-FFF2-40B4-BE49-F238E27FC236}">
                    <a16:creationId xmlns:a16="http://schemas.microsoft.com/office/drawing/2014/main" id="{7ECE55E4-3780-4957-A2A4-E446450576D4}"/>
                  </a:ext>
                </a:extLst>
              </p:cNvPr>
              <p:cNvSpPr>
                <a:spLocks noChangeAspect="1" noEditPoints="1"/>
              </p:cNvSpPr>
              <p:nvPr/>
            </p:nvSpPr>
            <p:spPr bwMode="black">
              <a:xfrm>
                <a:off x="1080743" y="3552737"/>
                <a:ext cx="438302" cy="411762"/>
              </a:xfrm>
              <a:custGeom>
                <a:avLst/>
                <a:gdLst>
                  <a:gd name="T0" fmla="*/ 1091 w 1412"/>
                  <a:gd name="T1" fmla="*/ 240 h 1327"/>
                  <a:gd name="T2" fmla="*/ 1091 w 1412"/>
                  <a:gd name="T3" fmla="*/ 1152 h 1327"/>
                  <a:gd name="T4" fmla="*/ 1048 w 1412"/>
                  <a:gd name="T5" fmla="*/ 1159 h 1327"/>
                  <a:gd name="T6" fmla="*/ 0 w 1412"/>
                  <a:gd name="T7" fmla="*/ 1321 h 1327"/>
                  <a:gd name="T8" fmla="*/ 695 w 1412"/>
                  <a:gd name="T9" fmla="*/ 1074 h 1327"/>
                  <a:gd name="T10" fmla="*/ 715 w 1412"/>
                  <a:gd name="T11" fmla="*/ 1072 h 1327"/>
                  <a:gd name="T12" fmla="*/ 726 w 1412"/>
                  <a:gd name="T13" fmla="*/ 1066 h 1327"/>
                  <a:gd name="T14" fmla="*/ 726 w 1412"/>
                  <a:gd name="T15" fmla="*/ 750 h 1327"/>
                  <a:gd name="T16" fmla="*/ 1061 w 1412"/>
                  <a:gd name="T17" fmla="*/ 230 h 1327"/>
                  <a:gd name="T18" fmla="*/ 1061 w 1412"/>
                  <a:gd name="T19" fmla="*/ 230 h 1327"/>
                  <a:gd name="T20" fmla="*/ 1091 w 1412"/>
                  <a:gd name="T21" fmla="*/ 240 h 1327"/>
                  <a:gd name="T22" fmla="*/ 1390 w 1412"/>
                  <a:gd name="T23" fmla="*/ 450 h 1327"/>
                  <a:gd name="T24" fmla="*/ 1390 w 1412"/>
                  <a:gd name="T25" fmla="*/ 450 h 1327"/>
                  <a:gd name="T26" fmla="*/ 1200 w 1412"/>
                  <a:gd name="T27" fmla="*/ 638 h 1327"/>
                  <a:gd name="T28" fmla="*/ 1117 w 1412"/>
                  <a:gd name="T29" fmla="*/ 714 h 1327"/>
                  <a:gd name="T30" fmla="*/ 1117 w 1412"/>
                  <a:gd name="T31" fmla="*/ 1182 h 1327"/>
                  <a:gd name="T32" fmla="*/ 1088 w 1412"/>
                  <a:gd name="T33" fmla="*/ 1190 h 1327"/>
                  <a:gd name="T34" fmla="*/ 755 w 1412"/>
                  <a:gd name="T35" fmla="*/ 1144 h 1327"/>
                  <a:gd name="T36" fmla="*/ 1 w 1412"/>
                  <a:gd name="T37" fmla="*/ 1321 h 1327"/>
                  <a:gd name="T38" fmla="*/ 11 w 1412"/>
                  <a:gd name="T39" fmla="*/ 1322 h 1327"/>
                  <a:gd name="T40" fmla="*/ 1384 w 1412"/>
                  <a:gd name="T41" fmla="*/ 1327 h 1327"/>
                  <a:gd name="T42" fmla="*/ 1384 w 1412"/>
                  <a:gd name="T43" fmla="*/ 1327 h 1327"/>
                  <a:gd name="T44" fmla="*/ 1412 w 1412"/>
                  <a:gd name="T45" fmla="*/ 1317 h 1327"/>
                  <a:gd name="T46" fmla="*/ 1412 w 1412"/>
                  <a:gd name="T47" fmla="*/ 462 h 1327"/>
                  <a:gd name="T48" fmla="*/ 1390 w 1412"/>
                  <a:gd name="T49" fmla="*/ 450 h 1327"/>
                  <a:gd name="T50" fmla="*/ 700 w 1412"/>
                  <a:gd name="T51" fmla="*/ 9 h 1327"/>
                  <a:gd name="T52" fmla="*/ 666 w 1412"/>
                  <a:gd name="T53" fmla="*/ 0 h 1327"/>
                  <a:gd name="T54" fmla="*/ 666 w 1412"/>
                  <a:gd name="T55" fmla="*/ 0 h 1327"/>
                  <a:gd name="T56" fmla="*/ 666 w 1412"/>
                  <a:gd name="T57" fmla="*/ 0 h 1327"/>
                  <a:gd name="T58" fmla="*/ 665 w 1412"/>
                  <a:gd name="T59" fmla="*/ 0 h 1327"/>
                  <a:gd name="T60" fmla="*/ 665 w 1412"/>
                  <a:gd name="T61" fmla="*/ 4 h 1327"/>
                  <a:gd name="T62" fmla="*/ 464 w 1412"/>
                  <a:gd name="T63" fmla="*/ 568 h 1327"/>
                  <a:gd name="T64" fmla="*/ 0 w 1412"/>
                  <a:gd name="T65" fmla="*/ 1215 h 1327"/>
                  <a:gd name="T66" fmla="*/ 0 w 1412"/>
                  <a:gd name="T67" fmla="*/ 1321 h 1327"/>
                  <a:gd name="T68" fmla="*/ 661 w 1412"/>
                  <a:gd name="T69" fmla="*/ 1053 h 1327"/>
                  <a:gd name="T70" fmla="*/ 676 w 1412"/>
                  <a:gd name="T71" fmla="*/ 1052 h 1327"/>
                  <a:gd name="T72" fmla="*/ 700 w 1412"/>
                  <a:gd name="T73" fmla="*/ 1044 h 1327"/>
                  <a:gd name="T74" fmla="*/ 700 w 1412"/>
                  <a:gd name="T75" fmla="*/ 9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12" h="1327">
                    <a:moveTo>
                      <a:pt x="1091" y="240"/>
                    </a:moveTo>
                    <a:cubicBezTo>
                      <a:pt x="1091" y="1152"/>
                      <a:pt x="1091" y="1152"/>
                      <a:pt x="1091" y="1152"/>
                    </a:cubicBezTo>
                    <a:cubicBezTo>
                      <a:pt x="1048" y="1159"/>
                      <a:pt x="1048" y="1159"/>
                      <a:pt x="1048" y="1159"/>
                    </a:cubicBezTo>
                    <a:cubicBezTo>
                      <a:pt x="1047" y="1159"/>
                      <a:pt x="491" y="1018"/>
                      <a:pt x="0" y="1321"/>
                    </a:cubicBezTo>
                    <a:cubicBezTo>
                      <a:pt x="0" y="1321"/>
                      <a:pt x="257" y="1103"/>
                      <a:pt x="695" y="1074"/>
                    </a:cubicBezTo>
                    <a:cubicBezTo>
                      <a:pt x="715" y="1072"/>
                      <a:pt x="715" y="1072"/>
                      <a:pt x="715" y="1072"/>
                    </a:cubicBezTo>
                    <a:cubicBezTo>
                      <a:pt x="726" y="1066"/>
                      <a:pt x="726" y="1066"/>
                      <a:pt x="726" y="1066"/>
                    </a:cubicBezTo>
                    <a:cubicBezTo>
                      <a:pt x="726" y="750"/>
                      <a:pt x="726" y="750"/>
                      <a:pt x="726" y="750"/>
                    </a:cubicBezTo>
                    <a:cubicBezTo>
                      <a:pt x="854" y="620"/>
                      <a:pt x="979" y="433"/>
                      <a:pt x="1061" y="230"/>
                    </a:cubicBezTo>
                    <a:cubicBezTo>
                      <a:pt x="1061" y="230"/>
                      <a:pt x="1061" y="230"/>
                      <a:pt x="1061" y="230"/>
                    </a:cubicBezTo>
                    <a:lnTo>
                      <a:pt x="1091" y="240"/>
                    </a:lnTo>
                    <a:close/>
                    <a:moveTo>
                      <a:pt x="1390" y="450"/>
                    </a:moveTo>
                    <a:cubicBezTo>
                      <a:pt x="1390" y="450"/>
                      <a:pt x="1390" y="450"/>
                      <a:pt x="1390" y="450"/>
                    </a:cubicBezTo>
                    <a:cubicBezTo>
                      <a:pt x="1390" y="450"/>
                      <a:pt x="1342" y="510"/>
                      <a:pt x="1200" y="638"/>
                    </a:cubicBezTo>
                    <a:cubicBezTo>
                      <a:pt x="1167" y="668"/>
                      <a:pt x="1149" y="686"/>
                      <a:pt x="1117" y="714"/>
                    </a:cubicBezTo>
                    <a:cubicBezTo>
                      <a:pt x="1117" y="1182"/>
                      <a:pt x="1117" y="1182"/>
                      <a:pt x="1117" y="1182"/>
                    </a:cubicBezTo>
                    <a:cubicBezTo>
                      <a:pt x="1088" y="1190"/>
                      <a:pt x="1088" y="1190"/>
                      <a:pt x="1088" y="1190"/>
                    </a:cubicBezTo>
                    <a:cubicBezTo>
                      <a:pt x="1088" y="1189"/>
                      <a:pt x="965" y="1150"/>
                      <a:pt x="755" y="1144"/>
                    </a:cubicBezTo>
                    <a:cubicBezTo>
                      <a:pt x="547" y="1137"/>
                      <a:pt x="237" y="1195"/>
                      <a:pt x="1" y="1321"/>
                    </a:cubicBezTo>
                    <a:cubicBezTo>
                      <a:pt x="11" y="1322"/>
                      <a:pt x="11" y="1322"/>
                      <a:pt x="11" y="1322"/>
                    </a:cubicBezTo>
                    <a:cubicBezTo>
                      <a:pt x="11" y="1322"/>
                      <a:pt x="646" y="1074"/>
                      <a:pt x="1384" y="1327"/>
                    </a:cubicBezTo>
                    <a:cubicBezTo>
                      <a:pt x="1384" y="1327"/>
                      <a:pt x="1384" y="1327"/>
                      <a:pt x="1384" y="1327"/>
                    </a:cubicBezTo>
                    <a:cubicBezTo>
                      <a:pt x="1412" y="1317"/>
                      <a:pt x="1412" y="1317"/>
                      <a:pt x="1412" y="1317"/>
                    </a:cubicBezTo>
                    <a:cubicBezTo>
                      <a:pt x="1412" y="462"/>
                      <a:pt x="1412" y="462"/>
                      <a:pt x="1412" y="462"/>
                    </a:cubicBezTo>
                    <a:lnTo>
                      <a:pt x="1390" y="450"/>
                    </a:lnTo>
                    <a:close/>
                    <a:moveTo>
                      <a:pt x="700" y="9"/>
                    </a:moveTo>
                    <a:cubicBezTo>
                      <a:pt x="666" y="0"/>
                      <a:pt x="666" y="0"/>
                      <a:pt x="666" y="0"/>
                    </a:cubicBezTo>
                    <a:cubicBezTo>
                      <a:pt x="666" y="0"/>
                      <a:pt x="666" y="0"/>
                      <a:pt x="666" y="0"/>
                    </a:cubicBezTo>
                    <a:cubicBezTo>
                      <a:pt x="666" y="0"/>
                      <a:pt x="666" y="0"/>
                      <a:pt x="666" y="0"/>
                    </a:cubicBezTo>
                    <a:cubicBezTo>
                      <a:pt x="665" y="0"/>
                      <a:pt x="665" y="0"/>
                      <a:pt x="665" y="0"/>
                    </a:cubicBezTo>
                    <a:cubicBezTo>
                      <a:pt x="665" y="4"/>
                      <a:pt x="665" y="4"/>
                      <a:pt x="665" y="4"/>
                    </a:cubicBezTo>
                    <a:cubicBezTo>
                      <a:pt x="661" y="33"/>
                      <a:pt x="625" y="255"/>
                      <a:pt x="464" y="568"/>
                    </a:cubicBezTo>
                    <a:cubicBezTo>
                      <a:pt x="368" y="753"/>
                      <a:pt x="223" y="984"/>
                      <a:pt x="0" y="1215"/>
                    </a:cubicBezTo>
                    <a:cubicBezTo>
                      <a:pt x="0" y="1321"/>
                      <a:pt x="0" y="1321"/>
                      <a:pt x="0" y="1321"/>
                    </a:cubicBezTo>
                    <a:cubicBezTo>
                      <a:pt x="0" y="1321"/>
                      <a:pt x="237" y="1097"/>
                      <a:pt x="661" y="1053"/>
                    </a:cubicBezTo>
                    <a:cubicBezTo>
                      <a:pt x="676" y="1052"/>
                      <a:pt x="676" y="1052"/>
                      <a:pt x="676" y="1052"/>
                    </a:cubicBezTo>
                    <a:cubicBezTo>
                      <a:pt x="700" y="1044"/>
                      <a:pt x="700" y="1044"/>
                      <a:pt x="700" y="1044"/>
                    </a:cubicBezTo>
                    <a:lnTo>
                      <a:pt x="700" y="9"/>
                    </a:lnTo>
                    <a:close/>
                  </a:path>
                </a:pathLst>
              </a:custGeom>
              <a:solidFill>
                <a:srgbClr val="0078D7"/>
              </a:solidFill>
              <a:ln>
                <a:noFill/>
              </a:ln>
            </p:spPr>
            <p:txBody>
              <a:bodyPr vert="horz" wrap="square" lIns="68564" tIns="34283" rIns="68564" bIns="34283" numCol="1" anchor="t" anchorCtr="0" compatLnSpc="1">
                <a:prstTxWarp prst="textNoShape">
                  <a:avLst/>
                </a:prstTxWarp>
              </a:bodyPr>
              <a:lstStyle/>
              <a:p>
                <a:pPr>
                  <a:lnSpc>
                    <a:spcPct val="90000"/>
                  </a:lnSpc>
                </a:pPr>
                <a:endParaRPr lang="en-US" sz="1350" dirty="0"/>
              </a:p>
            </p:txBody>
          </p:sp>
        </p:grpSp>
        <p:grpSp>
          <p:nvGrpSpPr>
            <p:cNvPr id="178" name="Group 177">
              <a:extLst>
                <a:ext uri="{FF2B5EF4-FFF2-40B4-BE49-F238E27FC236}">
                  <a16:creationId xmlns:a16="http://schemas.microsoft.com/office/drawing/2014/main" id="{634EE15A-F130-4751-B952-4CC6A4F95B45}"/>
                </a:ext>
              </a:extLst>
            </p:cNvPr>
            <p:cNvGrpSpPr/>
            <p:nvPr/>
          </p:nvGrpSpPr>
          <p:grpSpPr>
            <a:xfrm>
              <a:off x="2675658" y="1700065"/>
              <a:ext cx="861056" cy="861056"/>
              <a:chOff x="2675658" y="1700065"/>
              <a:chExt cx="861056" cy="861056"/>
            </a:xfrm>
          </p:grpSpPr>
          <p:sp>
            <p:nvSpPr>
              <p:cNvPr id="204" name="Oval 203">
                <a:extLst>
                  <a:ext uri="{FF2B5EF4-FFF2-40B4-BE49-F238E27FC236}">
                    <a16:creationId xmlns:a16="http://schemas.microsoft.com/office/drawing/2014/main" id="{05337CCF-0675-4E30-B0D8-72478DD65048}"/>
                  </a:ext>
                </a:extLst>
              </p:cNvPr>
              <p:cNvSpPr/>
              <p:nvPr/>
            </p:nvSpPr>
            <p:spPr bwMode="auto">
              <a:xfrm>
                <a:off x="2675658" y="170006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205" name="Group 204">
                <a:extLst>
                  <a:ext uri="{FF2B5EF4-FFF2-40B4-BE49-F238E27FC236}">
                    <a16:creationId xmlns:a16="http://schemas.microsoft.com/office/drawing/2014/main" id="{1902A7BD-3038-4089-B43A-9C07B96DA974}"/>
                  </a:ext>
                </a:extLst>
              </p:cNvPr>
              <p:cNvGrpSpPr/>
              <p:nvPr/>
            </p:nvGrpSpPr>
            <p:grpSpPr>
              <a:xfrm>
                <a:off x="2883061" y="1894218"/>
                <a:ext cx="446250" cy="472750"/>
                <a:chOff x="5891689" y="3211354"/>
                <a:chExt cx="401002" cy="424815"/>
              </a:xfrm>
              <a:solidFill>
                <a:srgbClr val="0078D7"/>
              </a:solidFill>
            </p:grpSpPr>
            <p:sp>
              <p:nvSpPr>
                <p:cNvPr id="206" name="Freeform: Shape 205">
                  <a:extLst>
                    <a:ext uri="{FF2B5EF4-FFF2-40B4-BE49-F238E27FC236}">
                      <a16:creationId xmlns:a16="http://schemas.microsoft.com/office/drawing/2014/main" id="{58A4D062-676D-4961-A268-2F00DE14D153}"/>
                    </a:ext>
                  </a:extLst>
                </p:cNvPr>
                <p:cNvSpPr/>
                <p:nvPr/>
              </p:nvSpPr>
              <p:spPr>
                <a:xfrm>
                  <a:off x="6015514" y="3386614"/>
                  <a:ext cx="38100" cy="47625"/>
                </a:xfrm>
                <a:custGeom>
                  <a:avLst/>
                  <a:gdLst>
                    <a:gd name="connsiteX0" fmla="*/ 11906 w 38100"/>
                    <a:gd name="connsiteY0" fmla="*/ 43339 h 47625"/>
                    <a:gd name="connsiteX1" fmla="*/ 16669 w 38100"/>
                    <a:gd name="connsiteY1" fmla="*/ 46196 h 47625"/>
                    <a:gd name="connsiteX2" fmla="*/ 22384 w 38100"/>
                    <a:gd name="connsiteY2" fmla="*/ 47149 h 47625"/>
                    <a:gd name="connsiteX3" fmla="*/ 27146 w 38100"/>
                    <a:gd name="connsiteY3" fmla="*/ 46196 h 47625"/>
                    <a:gd name="connsiteX4" fmla="*/ 31909 w 38100"/>
                    <a:gd name="connsiteY4" fmla="*/ 42386 h 47625"/>
                    <a:gd name="connsiteX5" fmla="*/ 34766 w 38100"/>
                    <a:gd name="connsiteY5" fmla="*/ 36671 h 47625"/>
                    <a:gd name="connsiteX6" fmla="*/ 35719 w 38100"/>
                    <a:gd name="connsiteY6" fmla="*/ 28099 h 47625"/>
                    <a:gd name="connsiteX7" fmla="*/ 34766 w 38100"/>
                    <a:gd name="connsiteY7" fmla="*/ 20479 h 47625"/>
                    <a:gd name="connsiteX8" fmla="*/ 31909 w 38100"/>
                    <a:gd name="connsiteY8" fmla="*/ 13811 h 47625"/>
                    <a:gd name="connsiteX9" fmla="*/ 28099 w 38100"/>
                    <a:gd name="connsiteY9" fmla="*/ 9049 h 47625"/>
                    <a:gd name="connsiteX10" fmla="*/ 22384 w 38100"/>
                    <a:gd name="connsiteY10" fmla="*/ 7144 h 47625"/>
                    <a:gd name="connsiteX11" fmla="*/ 15716 w 38100"/>
                    <a:gd name="connsiteY11" fmla="*/ 9049 h 47625"/>
                    <a:gd name="connsiteX12" fmla="*/ 10954 w 38100"/>
                    <a:gd name="connsiteY12" fmla="*/ 12859 h 47625"/>
                    <a:gd name="connsiteX13" fmla="*/ 8096 w 38100"/>
                    <a:gd name="connsiteY13" fmla="*/ 18574 h 47625"/>
                    <a:gd name="connsiteX14" fmla="*/ 7144 w 38100"/>
                    <a:gd name="connsiteY14" fmla="*/ 26194 h 47625"/>
                    <a:gd name="connsiteX15" fmla="*/ 8096 w 38100"/>
                    <a:gd name="connsiteY15" fmla="*/ 34766 h 47625"/>
                    <a:gd name="connsiteX16" fmla="*/ 11906 w 38100"/>
                    <a:gd name="connsiteY16" fmla="*/ 4333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 h="47625">
                      <a:moveTo>
                        <a:pt x="11906" y="43339"/>
                      </a:moveTo>
                      <a:cubicBezTo>
                        <a:pt x="12859" y="45244"/>
                        <a:pt x="14764" y="46196"/>
                        <a:pt x="16669" y="46196"/>
                      </a:cubicBezTo>
                      <a:cubicBezTo>
                        <a:pt x="18574" y="47149"/>
                        <a:pt x="20479" y="47149"/>
                        <a:pt x="22384" y="47149"/>
                      </a:cubicBezTo>
                      <a:cubicBezTo>
                        <a:pt x="24289" y="47149"/>
                        <a:pt x="26194" y="47149"/>
                        <a:pt x="27146" y="46196"/>
                      </a:cubicBezTo>
                      <a:cubicBezTo>
                        <a:pt x="29051" y="45244"/>
                        <a:pt x="30004" y="44291"/>
                        <a:pt x="31909" y="42386"/>
                      </a:cubicBezTo>
                      <a:cubicBezTo>
                        <a:pt x="32861" y="40481"/>
                        <a:pt x="33814" y="38576"/>
                        <a:pt x="34766" y="36671"/>
                      </a:cubicBezTo>
                      <a:cubicBezTo>
                        <a:pt x="35719" y="34766"/>
                        <a:pt x="35719" y="31909"/>
                        <a:pt x="35719" y="28099"/>
                      </a:cubicBezTo>
                      <a:cubicBezTo>
                        <a:pt x="35719" y="25241"/>
                        <a:pt x="35719" y="23336"/>
                        <a:pt x="34766" y="20479"/>
                      </a:cubicBezTo>
                      <a:cubicBezTo>
                        <a:pt x="33814" y="17621"/>
                        <a:pt x="33814" y="15716"/>
                        <a:pt x="31909" y="13811"/>
                      </a:cubicBezTo>
                      <a:cubicBezTo>
                        <a:pt x="30956" y="11906"/>
                        <a:pt x="29051" y="10954"/>
                        <a:pt x="28099" y="9049"/>
                      </a:cubicBezTo>
                      <a:cubicBezTo>
                        <a:pt x="26194" y="8096"/>
                        <a:pt x="24289" y="7144"/>
                        <a:pt x="22384" y="7144"/>
                      </a:cubicBezTo>
                      <a:cubicBezTo>
                        <a:pt x="19526" y="7144"/>
                        <a:pt x="17621" y="8096"/>
                        <a:pt x="15716" y="9049"/>
                      </a:cubicBezTo>
                      <a:cubicBezTo>
                        <a:pt x="13811" y="10001"/>
                        <a:pt x="12859" y="11906"/>
                        <a:pt x="10954" y="12859"/>
                      </a:cubicBezTo>
                      <a:cubicBezTo>
                        <a:pt x="10001" y="14764"/>
                        <a:pt x="9049" y="16669"/>
                        <a:pt x="8096" y="18574"/>
                      </a:cubicBezTo>
                      <a:cubicBezTo>
                        <a:pt x="7144" y="20479"/>
                        <a:pt x="7144" y="23336"/>
                        <a:pt x="7144" y="26194"/>
                      </a:cubicBezTo>
                      <a:cubicBezTo>
                        <a:pt x="7144" y="30004"/>
                        <a:pt x="7144" y="32861"/>
                        <a:pt x="8096" y="34766"/>
                      </a:cubicBezTo>
                      <a:cubicBezTo>
                        <a:pt x="10001" y="39529"/>
                        <a:pt x="10954" y="41434"/>
                        <a:pt x="11906" y="43339"/>
                      </a:cubicBezTo>
                      <a:close/>
                    </a:path>
                  </a:pathLst>
                </a:custGeom>
                <a:grpFill/>
                <a:ln w="9525" cap="flat">
                  <a:noFill/>
                  <a:prstDash val="solid"/>
                  <a:miter/>
                </a:ln>
              </p:spPr>
              <p:txBody>
                <a:bodyPr rtlCol="0" anchor="ctr"/>
                <a:lstStyle/>
                <a:p>
                  <a:pPr>
                    <a:lnSpc>
                      <a:spcPct val="90000"/>
                    </a:lnSpc>
                  </a:pPr>
                  <a:endParaRPr lang="en-US" sz="1836"/>
                </a:p>
              </p:txBody>
            </p:sp>
            <p:sp>
              <p:nvSpPr>
                <p:cNvPr id="207" name="Freeform: Shape 206">
                  <a:extLst>
                    <a:ext uri="{FF2B5EF4-FFF2-40B4-BE49-F238E27FC236}">
                      <a16:creationId xmlns:a16="http://schemas.microsoft.com/office/drawing/2014/main" id="{6C2AEAF0-478B-4044-A158-892F0A91B6F5}"/>
                    </a:ext>
                  </a:extLst>
                </p:cNvPr>
                <p:cNvSpPr/>
                <p:nvPr/>
              </p:nvSpPr>
              <p:spPr>
                <a:xfrm>
                  <a:off x="5891689" y="3211354"/>
                  <a:ext cx="285750" cy="371475"/>
                </a:xfrm>
                <a:custGeom>
                  <a:avLst/>
                  <a:gdLst>
                    <a:gd name="connsiteX0" fmla="*/ 190976 w 285750"/>
                    <a:gd name="connsiteY0" fmla="*/ 292894 h 371475"/>
                    <a:gd name="connsiteX1" fmla="*/ 200501 w 285750"/>
                    <a:gd name="connsiteY1" fmla="*/ 293846 h 371475"/>
                    <a:gd name="connsiteX2" fmla="*/ 281464 w 285750"/>
                    <a:gd name="connsiteY2" fmla="*/ 241459 h 371475"/>
                    <a:gd name="connsiteX3" fmla="*/ 281464 w 285750"/>
                    <a:gd name="connsiteY3" fmla="*/ 63341 h 371475"/>
                    <a:gd name="connsiteX4" fmla="*/ 144304 w 285750"/>
                    <a:gd name="connsiteY4" fmla="*/ 7144 h 371475"/>
                    <a:gd name="connsiteX5" fmla="*/ 7144 w 285750"/>
                    <a:gd name="connsiteY5" fmla="*/ 61436 h 371475"/>
                    <a:gd name="connsiteX6" fmla="*/ 7144 w 285750"/>
                    <a:gd name="connsiteY6" fmla="*/ 318611 h 371475"/>
                    <a:gd name="connsiteX7" fmla="*/ 123349 w 285750"/>
                    <a:gd name="connsiteY7" fmla="*/ 372904 h 371475"/>
                    <a:gd name="connsiteX8" fmla="*/ 122396 w 285750"/>
                    <a:gd name="connsiteY8" fmla="*/ 361474 h 371475"/>
                    <a:gd name="connsiteX9" fmla="*/ 190976 w 285750"/>
                    <a:gd name="connsiteY9" fmla="*/ 292894 h 371475"/>
                    <a:gd name="connsiteX10" fmla="*/ 240506 w 285750"/>
                    <a:gd name="connsiteY10" fmla="*/ 240506 h 371475"/>
                    <a:gd name="connsiteX11" fmla="*/ 192881 w 285750"/>
                    <a:gd name="connsiteY11" fmla="*/ 240506 h 371475"/>
                    <a:gd name="connsiteX12" fmla="*/ 192881 w 285750"/>
                    <a:gd name="connsiteY12" fmla="*/ 167164 h 371475"/>
                    <a:gd name="connsiteX13" fmla="*/ 214789 w 285750"/>
                    <a:gd name="connsiteY13" fmla="*/ 167164 h 371475"/>
                    <a:gd name="connsiteX14" fmla="*/ 214789 w 285750"/>
                    <a:gd name="connsiteY14" fmla="*/ 223361 h 371475"/>
                    <a:gd name="connsiteX15" fmla="*/ 240506 w 285750"/>
                    <a:gd name="connsiteY15" fmla="*/ 223361 h 371475"/>
                    <a:gd name="connsiteX16" fmla="*/ 240506 w 285750"/>
                    <a:gd name="connsiteY16" fmla="*/ 240506 h 371475"/>
                    <a:gd name="connsiteX17" fmla="*/ 144304 w 285750"/>
                    <a:gd name="connsiteY17" fmla="*/ 27146 h 371475"/>
                    <a:gd name="connsiteX18" fmla="*/ 242411 w 285750"/>
                    <a:gd name="connsiteY18" fmla="*/ 56674 h 371475"/>
                    <a:gd name="connsiteX19" fmla="*/ 144304 w 285750"/>
                    <a:gd name="connsiteY19" fmla="*/ 86201 h 371475"/>
                    <a:gd name="connsiteX20" fmla="*/ 46196 w 285750"/>
                    <a:gd name="connsiteY20" fmla="*/ 56674 h 371475"/>
                    <a:gd name="connsiteX21" fmla="*/ 144304 w 285750"/>
                    <a:gd name="connsiteY21" fmla="*/ 27146 h 371475"/>
                    <a:gd name="connsiteX22" fmla="*/ 103346 w 285750"/>
                    <a:gd name="connsiteY22" fmla="*/ 223361 h 371475"/>
                    <a:gd name="connsiteX23" fmla="*/ 101441 w 285750"/>
                    <a:gd name="connsiteY23" fmla="*/ 229076 h 371475"/>
                    <a:gd name="connsiteX24" fmla="*/ 97631 w 285750"/>
                    <a:gd name="connsiteY24" fmla="*/ 233839 h 371475"/>
                    <a:gd name="connsiteX25" fmla="*/ 91916 w 285750"/>
                    <a:gd name="connsiteY25" fmla="*/ 237649 h 371475"/>
                    <a:gd name="connsiteX26" fmla="*/ 83344 w 285750"/>
                    <a:gd name="connsiteY26" fmla="*/ 240506 h 371475"/>
                    <a:gd name="connsiteX27" fmla="*/ 71914 w 285750"/>
                    <a:gd name="connsiteY27" fmla="*/ 241459 h 371475"/>
                    <a:gd name="connsiteX28" fmla="*/ 65246 w 285750"/>
                    <a:gd name="connsiteY28" fmla="*/ 241459 h 371475"/>
                    <a:gd name="connsiteX29" fmla="*/ 59531 w 285750"/>
                    <a:gd name="connsiteY29" fmla="*/ 240506 h 371475"/>
                    <a:gd name="connsiteX30" fmla="*/ 54769 w 285750"/>
                    <a:gd name="connsiteY30" fmla="*/ 239554 h 371475"/>
                    <a:gd name="connsiteX31" fmla="*/ 50959 w 285750"/>
                    <a:gd name="connsiteY31" fmla="*/ 237649 h 371475"/>
                    <a:gd name="connsiteX32" fmla="*/ 50959 w 285750"/>
                    <a:gd name="connsiteY32" fmla="*/ 217646 h 371475"/>
                    <a:gd name="connsiteX33" fmla="*/ 55721 w 285750"/>
                    <a:gd name="connsiteY33" fmla="*/ 220504 h 371475"/>
                    <a:gd name="connsiteX34" fmla="*/ 60484 w 285750"/>
                    <a:gd name="connsiteY34" fmla="*/ 223361 h 371475"/>
                    <a:gd name="connsiteX35" fmla="*/ 66199 w 285750"/>
                    <a:gd name="connsiteY35" fmla="*/ 225266 h 371475"/>
                    <a:gd name="connsiteX36" fmla="*/ 71914 w 285750"/>
                    <a:gd name="connsiteY36" fmla="*/ 226219 h 371475"/>
                    <a:gd name="connsiteX37" fmla="*/ 75724 w 285750"/>
                    <a:gd name="connsiteY37" fmla="*/ 225266 h 371475"/>
                    <a:gd name="connsiteX38" fmla="*/ 77629 w 285750"/>
                    <a:gd name="connsiteY38" fmla="*/ 224314 h 371475"/>
                    <a:gd name="connsiteX39" fmla="*/ 78581 w 285750"/>
                    <a:gd name="connsiteY39" fmla="*/ 222409 h 371475"/>
                    <a:gd name="connsiteX40" fmla="*/ 78581 w 285750"/>
                    <a:gd name="connsiteY40" fmla="*/ 220504 h 371475"/>
                    <a:gd name="connsiteX41" fmla="*/ 77629 w 285750"/>
                    <a:gd name="connsiteY41" fmla="*/ 217646 h 371475"/>
                    <a:gd name="connsiteX42" fmla="*/ 75724 w 285750"/>
                    <a:gd name="connsiteY42" fmla="*/ 215741 h 371475"/>
                    <a:gd name="connsiteX43" fmla="*/ 71914 w 285750"/>
                    <a:gd name="connsiteY43" fmla="*/ 213836 h 371475"/>
                    <a:gd name="connsiteX44" fmla="*/ 67151 w 285750"/>
                    <a:gd name="connsiteY44" fmla="*/ 211931 h 371475"/>
                    <a:gd name="connsiteX45" fmla="*/ 58579 w 285750"/>
                    <a:gd name="connsiteY45" fmla="*/ 207169 h 371475"/>
                    <a:gd name="connsiteX46" fmla="*/ 52864 w 285750"/>
                    <a:gd name="connsiteY46" fmla="*/ 202406 h 371475"/>
                    <a:gd name="connsiteX47" fmla="*/ 50006 w 285750"/>
                    <a:gd name="connsiteY47" fmla="*/ 196691 h 371475"/>
                    <a:gd name="connsiteX48" fmla="*/ 49054 w 285750"/>
                    <a:gd name="connsiteY48" fmla="*/ 190024 h 371475"/>
                    <a:gd name="connsiteX49" fmla="*/ 50959 w 285750"/>
                    <a:gd name="connsiteY49" fmla="*/ 180499 h 371475"/>
                    <a:gd name="connsiteX50" fmla="*/ 56674 w 285750"/>
                    <a:gd name="connsiteY50" fmla="*/ 172879 h 371475"/>
                    <a:gd name="connsiteX51" fmla="*/ 66199 w 285750"/>
                    <a:gd name="connsiteY51" fmla="*/ 168116 h 371475"/>
                    <a:gd name="connsiteX52" fmla="*/ 78581 w 285750"/>
                    <a:gd name="connsiteY52" fmla="*/ 166211 h 371475"/>
                    <a:gd name="connsiteX53" fmla="*/ 85249 w 285750"/>
                    <a:gd name="connsiteY53" fmla="*/ 166211 h 371475"/>
                    <a:gd name="connsiteX54" fmla="*/ 90964 w 285750"/>
                    <a:gd name="connsiteY54" fmla="*/ 167164 h 371475"/>
                    <a:gd name="connsiteX55" fmla="*/ 95726 w 285750"/>
                    <a:gd name="connsiteY55" fmla="*/ 168116 h 371475"/>
                    <a:gd name="connsiteX56" fmla="*/ 99536 w 285750"/>
                    <a:gd name="connsiteY56" fmla="*/ 169069 h 371475"/>
                    <a:gd name="connsiteX57" fmla="*/ 99536 w 285750"/>
                    <a:gd name="connsiteY57" fmla="*/ 188119 h 371475"/>
                    <a:gd name="connsiteX58" fmla="*/ 95726 w 285750"/>
                    <a:gd name="connsiteY58" fmla="*/ 186214 h 371475"/>
                    <a:gd name="connsiteX59" fmla="*/ 90964 w 285750"/>
                    <a:gd name="connsiteY59" fmla="*/ 184309 h 371475"/>
                    <a:gd name="connsiteX60" fmla="*/ 86201 w 285750"/>
                    <a:gd name="connsiteY60" fmla="*/ 183356 h 371475"/>
                    <a:gd name="connsiteX61" fmla="*/ 80486 w 285750"/>
                    <a:gd name="connsiteY61" fmla="*/ 183356 h 371475"/>
                    <a:gd name="connsiteX62" fmla="*/ 74771 w 285750"/>
                    <a:gd name="connsiteY62" fmla="*/ 184309 h 371475"/>
                    <a:gd name="connsiteX63" fmla="*/ 72866 w 285750"/>
                    <a:gd name="connsiteY63" fmla="*/ 188119 h 371475"/>
                    <a:gd name="connsiteX64" fmla="*/ 73819 w 285750"/>
                    <a:gd name="connsiteY64" fmla="*/ 190024 h 371475"/>
                    <a:gd name="connsiteX65" fmla="*/ 75724 w 285750"/>
                    <a:gd name="connsiteY65" fmla="*/ 191929 h 371475"/>
                    <a:gd name="connsiteX66" fmla="*/ 78581 w 285750"/>
                    <a:gd name="connsiteY66" fmla="*/ 193834 h 371475"/>
                    <a:gd name="connsiteX67" fmla="*/ 83344 w 285750"/>
                    <a:gd name="connsiteY67" fmla="*/ 195739 h 371475"/>
                    <a:gd name="connsiteX68" fmla="*/ 91916 w 285750"/>
                    <a:gd name="connsiteY68" fmla="*/ 199549 h 371475"/>
                    <a:gd name="connsiteX69" fmla="*/ 98584 w 285750"/>
                    <a:gd name="connsiteY69" fmla="*/ 204311 h 371475"/>
                    <a:gd name="connsiteX70" fmla="*/ 103346 w 285750"/>
                    <a:gd name="connsiteY70" fmla="*/ 210026 h 371475"/>
                    <a:gd name="connsiteX71" fmla="*/ 105251 w 285750"/>
                    <a:gd name="connsiteY71" fmla="*/ 218599 h 371475"/>
                    <a:gd name="connsiteX72" fmla="*/ 103346 w 285750"/>
                    <a:gd name="connsiteY72" fmla="*/ 223361 h 371475"/>
                    <a:gd name="connsiteX73" fmla="*/ 110966 w 285750"/>
                    <a:gd name="connsiteY73" fmla="*/ 219551 h 371475"/>
                    <a:gd name="connsiteX74" fmla="*/ 108109 w 285750"/>
                    <a:gd name="connsiteY74" fmla="*/ 204311 h 371475"/>
                    <a:gd name="connsiteX75" fmla="*/ 110966 w 285750"/>
                    <a:gd name="connsiteY75" fmla="*/ 188119 h 371475"/>
                    <a:gd name="connsiteX76" fmla="*/ 118586 w 285750"/>
                    <a:gd name="connsiteY76" fmla="*/ 175736 h 371475"/>
                    <a:gd name="connsiteX77" fmla="*/ 130016 w 285750"/>
                    <a:gd name="connsiteY77" fmla="*/ 168116 h 371475"/>
                    <a:gd name="connsiteX78" fmla="*/ 145256 w 285750"/>
                    <a:gd name="connsiteY78" fmla="*/ 165259 h 371475"/>
                    <a:gd name="connsiteX79" fmla="*/ 159544 w 285750"/>
                    <a:gd name="connsiteY79" fmla="*/ 168116 h 371475"/>
                    <a:gd name="connsiteX80" fmla="*/ 170974 w 285750"/>
                    <a:gd name="connsiteY80" fmla="*/ 175736 h 371475"/>
                    <a:gd name="connsiteX81" fmla="*/ 178594 w 285750"/>
                    <a:gd name="connsiteY81" fmla="*/ 187166 h 371475"/>
                    <a:gd name="connsiteX82" fmla="*/ 181451 w 285750"/>
                    <a:gd name="connsiteY82" fmla="*/ 203359 h 371475"/>
                    <a:gd name="connsiteX83" fmla="*/ 179546 w 285750"/>
                    <a:gd name="connsiteY83" fmla="*/ 214789 h 371475"/>
                    <a:gd name="connsiteX84" fmla="*/ 174784 w 285750"/>
                    <a:gd name="connsiteY84" fmla="*/ 224314 h 371475"/>
                    <a:gd name="connsiteX85" fmla="*/ 168116 w 285750"/>
                    <a:gd name="connsiteY85" fmla="*/ 231934 h 371475"/>
                    <a:gd name="connsiteX86" fmla="*/ 159544 w 285750"/>
                    <a:gd name="connsiteY86" fmla="*/ 237649 h 371475"/>
                    <a:gd name="connsiteX87" fmla="*/ 184309 w 285750"/>
                    <a:gd name="connsiteY87" fmla="*/ 258604 h 371475"/>
                    <a:gd name="connsiteX88" fmla="*/ 155734 w 285750"/>
                    <a:gd name="connsiteY88" fmla="*/ 258604 h 371475"/>
                    <a:gd name="connsiteX89" fmla="*/ 139541 w 285750"/>
                    <a:gd name="connsiteY89" fmla="*/ 241459 h 371475"/>
                    <a:gd name="connsiteX90" fmla="*/ 126206 w 285750"/>
                    <a:gd name="connsiteY90" fmla="*/ 238601 h 371475"/>
                    <a:gd name="connsiteX91" fmla="*/ 115729 w 285750"/>
                    <a:gd name="connsiteY91" fmla="*/ 230981 h 371475"/>
                    <a:gd name="connsiteX92" fmla="*/ 110966 w 285750"/>
                    <a:gd name="connsiteY92" fmla="*/ 21955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85750" h="371475">
                      <a:moveTo>
                        <a:pt x="190976" y="292894"/>
                      </a:moveTo>
                      <a:cubicBezTo>
                        <a:pt x="193834" y="292894"/>
                        <a:pt x="197644" y="292894"/>
                        <a:pt x="200501" y="293846"/>
                      </a:cubicBezTo>
                      <a:cubicBezTo>
                        <a:pt x="215741" y="263366"/>
                        <a:pt x="246221" y="243364"/>
                        <a:pt x="281464" y="241459"/>
                      </a:cubicBezTo>
                      <a:lnTo>
                        <a:pt x="281464" y="63341"/>
                      </a:lnTo>
                      <a:cubicBezTo>
                        <a:pt x="281464" y="34766"/>
                        <a:pt x="219551" y="7144"/>
                        <a:pt x="144304" y="7144"/>
                      </a:cubicBezTo>
                      <a:cubicBezTo>
                        <a:pt x="68104" y="7144"/>
                        <a:pt x="7144" y="32861"/>
                        <a:pt x="7144" y="61436"/>
                      </a:cubicBezTo>
                      <a:lnTo>
                        <a:pt x="7144" y="318611"/>
                      </a:lnTo>
                      <a:cubicBezTo>
                        <a:pt x="7144" y="344329"/>
                        <a:pt x="57626" y="369094"/>
                        <a:pt x="123349" y="372904"/>
                      </a:cubicBezTo>
                      <a:cubicBezTo>
                        <a:pt x="122396" y="369094"/>
                        <a:pt x="122396" y="365284"/>
                        <a:pt x="122396" y="361474"/>
                      </a:cubicBezTo>
                      <a:cubicBezTo>
                        <a:pt x="122396" y="324326"/>
                        <a:pt x="152876" y="292894"/>
                        <a:pt x="190976" y="292894"/>
                      </a:cubicBezTo>
                      <a:close/>
                      <a:moveTo>
                        <a:pt x="240506" y="240506"/>
                      </a:moveTo>
                      <a:lnTo>
                        <a:pt x="192881" y="240506"/>
                      </a:lnTo>
                      <a:lnTo>
                        <a:pt x="192881" y="167164"/>
                      </a:lnTo>
                      <a:lnTo>
                        <a:pt x="214789" y="167164"/>
                      </a:lnTo>
                      <a:lnTo>
                        <a:pt x="214789" y="223361"/>
                      </a:lnTo>
                      <a:lnTo>
                        <a:pt x="240506" y="223361"/>
                      </a:lnTo>
                      <a:lnTo>
                        <a:pt x="240506" y="240506"/>
                      </a:lnTo>
                      <a:close/>
                      <a:moveTo>
                        <a:pt x="144304" y="27146"/>
                      </a:moveTo>
                      <a:cubicBezTo>
                        <a:pt x="198596" y="27146"/>
                        <a:pt x="242411" y="40481"/>
                        <a:pt x="242411" y="56674"/>
                      </a:cubicBezTo>
                      <a:cubicBezTo>
                        <a:pt x="242411" y="72866"/>
                        <a:pt x="198596" y="86201"/>
                        <a:pt x="144304" y="86201"/>
                      </a:cubicBezTo>
                      <a:cubicBezTo>
                        <a:pt x="90011" y="86201"/>
                        <a:pt x="46196" y="72866"/>
                        <a:pt x="46196" y="56674"/>
                      </a:cubicBezTo>
                      <a:cubicBezTo>
                        <a:pt x="46196" y="40481"/>
                        <a:pt x="90011" y="27146"/>
                        <a:pt x="144304" y="27146"/>
                      </a:cubicBezTo>
                      <a:close/>
                      <a:moveTo>
                        <a:pt x="103346" y="223361"/>
                      </a:moveTo>
                      <a:cubicBezTo>
                        <a:pt x="103346" y="225266"/>
                        <a:pt x="102394" y="227171"/>
                        <a:pt x="101441" y="229076"/>
                      </a:cubicBezTo>
                      <a:cubicBezTo>
                        <a:pt x="100489" y="230981"/>
                        <a:pt x="99536" y="232886"/>
                        <a:pt x="97631" y="233839"/>
                      </a:cubicBezTo>
                      <a:cubicBezTo>
                        <a:pt x="95726" y="235744"/>
                        <a:pt x="93821" y="236696"/>
                        <a:pt x="91916" y="237649"/>
                      </a:cubicBezTo>
                      <a:cubicBezTo>
                        <a:pt x="90011" y="238601"/>
                        <a:pt x="87154" y="239554"/>
                        <a:pt x="83344" y="240506"/>
                      </a:cubicBezTo>
                      <a:cubicBezTo>
                        <a:pt x="80486" y="241459"/>
                        <a:pt x="76676" y="241459"/>
                        <a:pt x="71914" y="241459"/>
                      </a:cubicBezTo>
                      <a:cubicBezTo>
                        <a:pt x="70009" y="241459"/>
                        <a:pt x="67151" y="241459"/>
                        <a:pt x="65246" y="241459"/>
                      </a:cubicBezTo>
                      <a:cubicBezTo>
                        <a:pt x="63341" y="241459"/>
                        <a:pt x="61436" y="241459"/>
                        <a:pt x="59531" y="240506"/>
                      </a:cubicBezTo>
                      <a:cubicBezTo>
                        <a:pt x="57626" y="240506"/>
                        <a:pt x="55721" y="239554"/>
                        <a:pt x="54769" y="239554"/>
                      </a:cubicBezTo>
                      <a:cubicBezTo>
                        <a:pt x="52864" y="239554"/>
                        <a:pt x="51911" y="238601"/>
                        <a:pt x="50959" y="237649"/>
                      </a:cubicBezTo>
                      <a:lnTo>
                        <a:pt x="50959" y="217646"/>
                      </a:lnTo>
                      <a:cubicBezTo>
                        <a:pt x="51911" y="218599"/>
                        <a:pt x="53816" y="219551"/>
                        <a:pt x="55721" y="220504"/>
                      </a:cubicBezTo>
                      <a:cubicBezTo>
                        <a:pt x="57626" y="221456"/>
                        <a:pt x="58579" y="222409"/>
                        <a:pt x="60484" y="223361"/>
                      </a:cubicBezTo>
                      <a:cubicBezTo>
                        <a:pt x="62389" y="224314"/>
                        <a:pt x="64294" y="224314"/>
                        <a:pt x="66199" y="225266"/>
                      </a:cubicBezTo>
                      <a:cubicBezTo>
                        <a:pt x="68104" y="226219"/>
                        <a:pt x="70009" y="226219"/>
                        <a:pt x="71914" y="226219"/>
                      </a:cubicBezTo>
                      <a:cubicBezTo>
                        <a:pt x="73819" y="226219"/>
                        <a:pt x="74771" y="226219"/>
                        <a:pt x="75724" y="225266"/>
                      </a:cubicBezTo>
                      <a:cubicBezTo>
                        <a:pt x="76676" y="225266"/>
                        <a:pt x="77629" y="224314"/>
                        <a:pt x="77629" y="224314"/>
                      </a:cubicBezTo>
                      <a:cubicBezTo>
                        <a:pt x="78581" y="224314"/>
                        <a:pt x="78581" y="223361"/>
                        <a:pt x="78581" y="222409"/>
                      </a:cubicBezTo>
                      <a:cubicBezTo>
                        <a:pt x="78581" y="221456"/>
                        <a:pt x="78581" y="221456"/>
                        <a:pt x="78581" y="220504"/>
                      </a:cubicBezTo>
                      <a:cubicBezTo>
                        <a:pt x="78581" y="219551"/>
                        <a:pt x="78581" y="218599"/>
                        <a:pt x="77629" y="217646"/>
                      </a:cubicBezTo>
                      <a:cubicBezTo>
                        <a:pt x="76676" y="216694"/>
                        <a:pt x="76676" y="215741"/>
                        <a:pt x="75724" y="215741"/>
                      </a:cubicBezTo>
                      <a:cubicBezTo>
                        <a:pt x="74771" y="214789"/>
                        <a:pt x="73819" y="214789"/>
                        <a:pt x="71914" y="213836"/>
                      </a:cubicBezTo>
                      <a:cubicBezTo>
                        <a:pt x="70009" y="212884"/>
                        <a:pt x="69056" y="212884"/>
                        <a:pt x="67151" y="211931"/>
                      </a:cubicBezTo>
                      <a:cubicBezTo>
                        <a:pt x="64294" y="210979"/>
                        <a:pt x="61436" y="209074"/>
                        <a:pt x="58579" y="207169"/>
                      </a:cubicBezTo>
                      <a:cubicBezTo>
                        <a:pt x="56674" y="205264"/>
                        <a:pt x="54769" y="204311"/>
                        <a:pt x="52864" y="202406"/>
                      </a:cubicBezTo>
                      <a:cubicBezTo>
                        <a:pt x="50959" y="200501"/>
                        <a:pt x="50006" y="198596"/>
                        <a:pt x="50006" y="196691"/>
                      </a:cubicBezTo>
                      <a:cubicBezTo>
                        <a:pt x="49054" y="194786"/>
                        <a:pt x="49054" y="191929"/>
                        <a:pt x="49054" y="190024"/>
                      </a:cubicBezTo>
                      <a:cubicBezTo>
                        <a:pt x="49054" y="186214"/>
                        <a:pt x="50006" y="183356"/>
                        <a:pt x="50959" y="180499"/>
                      </a:cubicBezTo>
                      <a:cubicBezTo>
                        <a:pt x="52864" y="177641"/>
                        <a:pt x="54769" y="174784"/>
                        <a:pt x="56674" y="172879"/>
                      </a:cubicBezTo>
                      <a:cubicBezTo>
                        <a:pt x="59531" y="170974"/>
                        <a:pt x="62389" y="169069"/>
                        <a:pt x="66199" y="168116"/>
                      </a:cubicBezTo>
                      <a:cubicBezTo>
                        <a:pt x="70009" y="167164"/>
                        <a:pt x="73819" y="166211"/>
                        <a:pt x="78581" y="166211"/>
                      </a:cubicBezTo>
                      <a:cubicBezTo>
                        <a:pt x="81439" y="166211"/>
                        <a:pt x="83344" y="166211"/>
                        <a:pt x="85249" y="166211"/>
                      </a:cubicBezTo>
                      <a:cubicBezTo>
                        <a:pt x="87154" y="166211"/>
                        <a:pt x="89059" y="166211"/>
                        <a:pt x="90964" y="167164"/>
                      </a:cubicBezTo>
                      <a:cubicBezTo>
                        <a:pt x="92869" y="167164"/>
                        <a:pt x="93821" y="168116"/>
                        <a:pt x="95726" y="168116"/>
                      </a:cubicBezTo>
                      <a:cubicBezTo>
                        <a:pt x="96679" y="168116"/>
                        <a:pt x="98584" y="169069"/>
                        <a:pt x="99536" y="169069"/>
                      </a:cubicBezTo>
                      <a:lnTo>
                        <a:pt x="99536" y="188119"/>
                      </a:lnTo>
                      <a:cubicBezTo>
                        <a:pt x="98584" y="187166"/>
                        <a:pt x="97631" y="187166"/>
                        <a:pt x="95726" y="186214"/>
                      </a:cubicBezTo>
                      <a:cubicBezTo>
                        <a:pt x="94774" y="185261"/>
                        <a:pt x="92869" y="185261"/>
                        <a:pt x="90964" y="184309"/>
                      </a:cubicBezTo>
                      <a:cubicBezTo>
                        <a:pt x="89059" y="183356"/>
                        <a:pt x="88106" y="183356"/>
                        <a:pt x="86201" y="183356"/>
                      </a:cubicBezTo>
                      <a:cubicBezTo>
                        <a:pt x="84296" y="183356"/>
                        <a:pt x="82391" y="183356"/>
                        <a:pt x="80486" y="183356"/>
                      </a:cubicBezTo>
                      <a:cubicBezTo>
                        <a:pt x="77629" y="183356"/>
                        <a:pt x="75724" y="183356"/>
                        <a:pt x="74771" y="184309"/>
                      </a:cubicBezTo>
                      <a:cubicBezTo>
                        <a:pt x="72866" y="185261"/>
                        <a:pt x="72866" y="186214"/>
                        <a:pt x="72866" y="188119"/>
                      </a:cubicBezTo>
                      <a:cubicBezTo>
                        <a:pt x="72866" y="189071"/>
                        <a:pt x="72866" y="190024"/>
                        <a:pt x="73819" y="190024"/>
                      </a:cubicBezTo>
                      <a:cubicBezTo>
                        <a:pt x="73819" y="190976"/>
                        <a:pt x="74771" y="190976"/>
                        <a:pt x="75724" y="191929"/>
                      </a:cubicBezTo>
                      <a:cubicBezTo>
                        <a:pt x="76676" y="192881"/>
                        <a:pt x="77629" y="192881"/>
                        <a:pt x="78581" y="193834"/>
                      </a:cubicBezTo>
                      <a:cubicBezTo>
                        <a:pt x="79534" y="194786"/>
                        <a:pt x="81439" y="194786"/>
                        <a:pt x="83344" y="195739"/>
                      </a:cubicBezTo>
                      <a:cubicBezTo>
                        <a:pt x="86201" y="196691"/>
                        <a:pt x="89059" y="198596"/>
                        <a:pt x="91916" y="199549"/>
                      </a:cubicBezTo>
                      <a:cubicBezTo>
                        <a:pt x="94774" y="201454"/>
                        <a:pt x="96679" y="202406"/>
                        <a:pt x="98584" y="204311"/>
                      </a:cubicBezTo>
                      <a:cubicBezTo>
                        <a:pt x="100489" y="206216"/>
                        <a:pt x="101441" y="208121"/>
                        <a:pt x="103346" y="210026"/>
                      </a:cubicBezTo>
                      <a:cubicBezTo>
                        <a:pt x="104299" y="211931"/>
                        <a:pt x="105251" y="214789"/>
                        <a:pt x="105251" y="218599"/>
                      </a:cubicBezTo>
                      <a:cubicBezTo>
                        <a:pt x="103346" y="219551"/>
                        <a:pt x="103346" y="221456"/>
                        <a:pt x="103346" y="223361"/>
                      </a:cubicBezTo>
                      <a:close/>
                      <a:moveTo>
                        <a:pt x="110966" y="219551"/>
                      </a:moveTo>
                      <a:cubicBezTo>
                        <a:pt x="109061" y="214789"/>
                        <a:pt x="108109" y="210026"/>
                        <a:pt x="108109" y="204311"/>
                      </a:cubicBezTo>
                      <a:cubicBezTo>
                        <a:pt x="108109" y="198596"/>
                        <a:pt x="109061" y="192881"/>
                        <a:pt x="110966" y="188119"/>
                      </a:cubicBezTo>
                      <a:cubicBezTo>
                        <a:pt x="112871" y="183356"/>
                        <a:pt x="115729" y="179546"/>
                        <a:pt x="118586" y="175736"/>
                      </a:cubicBezTo>
                      <a:cubicBezTo>
                        <a:pt x="121444" y="171926"/>
                        <a:pt x="126206" y="170021"/>
                        <a:pt x="130016" y="168116"/>
                      </a:cubicBezTo>
                      <a:cubicBezTo>
                        <a:pt x="134779" y="166211"/>
                        <a:pt x="139541" y="165259"/>
                        <a:pt x="145256" y="165259"/>
                      </a:cubicBezTo>
                      <a:cubicBezTo>
                        <a:pt x="150971" y="165259"/>
                        <a:pt x="155734" y="166211"/>
                        <a:pt x="159544" y="168116"/>
                      </a:cubicBezTo>
                      <a:cubicBezTo>
                        <a:pt x="164306" y="170021"/>
                        <a:pt x="168116" y="172879"/>
                        <a:pt x="170974" y="175736"/>
                      </a:cubicBezTo>
                      <a:cubicBezTo>
                        <a:pt x="173831" y="178594"/>
                        <a:pt x="176689" y="183356"/>
                        <a:pt x="178594" y="187166"/>
                      </a:cubicBezTo>
                      <a:cubicBezTo>
                        <a:pt x="180499" y="191929"/>
                        <a:pt x="181451" y="196691"/>
                        <a:pt x="181451" y="203359"/>
                      </a:cubicBezTo>
                      <a:cubicBezTo>
                        <a:pt x="181451" y="207169"/>
                        <a:pt x="181451" y="211931"/>
                        <a:pt x="179546" y="214789"/>
                      </a:cubicBezTo>
                      <a:cubicBezTo>
                        <a:pt x="178594" y="218599"/>
                        <a:pt x="176689" y="221456"/>
                        <a:pt x="174784" y="224314"/>
                      </a:cubicBezTo>
                      <a:cubicBezTo>
                        <a:pt x="172879" y="227171"/>
                        <a:pt x="170974" y="230029"/>
                        <a:pt x="168116" y="231934"/>
                      </a:cubicBezTo>
                      <a:cubicBezTo>
                        <a:pt x="165259" y="233839"/>
                        <a:pt x="163354" y="235744"/>
                        <a:pt x="159544" y="237649"/>
                      </a:cubicBezTo>
                      <a:lnTo>
                        <a:pt x="184309" y="258604"/>
                      </a:lnTo>
                      <a:lnTo>
                        <a:pt x="155734" y="258604"/>
                      </a:lnTo>
                      <a:lnTo>
                        <a:pt x="139541" y="241459"/>
                      </a:lnTo>
                      <a:cubicBezTo>
                        <a:pt x="134779" y="241459"/>
                        <a:pt x="130016" y="239554"/>
                        <a:pt x="126206" y="238601"/>
                      </a:cubicBezTo>
                      <a:cubicBezTo>
                        <a:pt x="122396" y="236696"/>
                        <a:pt x="118586" y="233839"/>
                        <a:pt x="115729" y="230981"/>
                      </a:cubicBezTo>
                      <a:cubicBezTo>
                        <a:pt x="115729" y="228124"/>
                        <a:pt x="112871" y="224314"/>
                        <a:pt x="110966" y="219551"/>
                      </a:cubicBezTo>
                      <a:close/>
                    </a:path>
                  </a:pathLst>
                </a:custGeom>
                <a:grpFill/>
                <a:ln w="9525" cap="flat">
                  <a:noFill/>
                  <a:prstDash val="solid"/>
                  <a:miter/>
                </a:ln>
              </p:spPr>
              <p:txBody>
                <a:bodyPr rtlCol="0" anchor="ctr"/>
                <a:lstStyle/>
                <a:p>
                  <a:pPr>
                    <a:lnSpc>
                      <a:spcPct val="90000"/>
                    </a:lnSpc>
                  </a:pPr>
                  <a:endParaRPr lang="en-US" sz="1836"/>
                </a:p>
              </p:txBody>
            </p:sp>
            <p:sp>
              <p:nvSpPr>
                <p:cNvPr id="208" name="Freeform: Shape 207">
                  <a:extLst>
                    <a:ext uri="{FF2B5EF4-FFF2-40B4-BE49-F238E27FC236}">
                      <a16:creationId xmlns:a16="http://schemas.microsoft.com/office/drawing/2014/main" id="{53ABD414-1A5A-424C-B462-00189954BC6E}"/>
                    </a:ext>
                  </a:extLst>
                </p:cNvPr>
                <p:cNvSpPr/>
                <p:nvPr/>
              </p:nvSpPr>
              <p:spPr>
                <a:xfrm>
                  <a:off x="6016466" y="3455194"/>
                  <a:ext cx="276225" cy="180975"/>
                </a:xfrm>
                <a:custGeom>
                  <a:avLst/>
                  <a:gdLst>
                    <a:gd name="connsiteX0" fmla="*/ 276701 w 276225"/>
                    <a:gd name="connsiteY0" fmla="*/ 143351 h 180975"/>
                    <a:gd name="connsiteX1" fmla="*/ 244316 w 276225"/>
                    <a:gd name="connsiteY1" fmla="*/ 108109 h 180975"/>
                    <a:gd name="connsiteX2" fmla="*/ 246221 w 276225"/>
                    <a:gd name="connsiteY2" fmla="*/ 91916 h 180975"/>
                    <a:gd name="connsiteX3" fmla="*/ 161449 w 276225"/>
                    <a:gd name="connsiteY3" fmla="*/ 7144 h 180975"/>
                    <a:gd name="connsiteX4" fmla="*/ 82391 w 276225"/>
                    <a:gd name="connsiteY4" fmla="*/ 60484 h 180975"/>
                    <a:gd name="connsiteX5" fmla="*/ 67151 w 276225"/>
                    <a:gd name="connsiteY5" fmla="*/ 58579 h 180975"/>
                    <a:gd name="connsiteX6" fmla="*/ 7144 w 276225"/>
                    <a:gd name="connsiteY6" fmla="*/ 118586 h 180975"/>
                    <a:gd name="connsiteX7" fmla="*/ 66199 w 276225"/>
                    <a:gd name="connsiteY7" fmla="*/ 178594 h 180975"/>
                    <a:gd name="connsiteX8" fmla="*/ 245269 w 276225"/>
                    <a:gd name="connsiteY8" fmla="*/ 178594 h 180975"/>
                    <a:gd name="connsiteX9" fmla="*/ 251936 w 276225"/>
                    <a:gd name="connsiteY9" fmla="*/ 178594 h 180975"/>
                    <a:gd name="connsiteX10" fmla="*/ 251936 w 276225"/>
                    <a:gd name="connsiteY10" fmla="*/ 177641 h 180975"/>
                    <a:gd name="connsiteX11" fmla="*/ 276701 w 276225"/>
                    <a:gd name="connsiteY11" fmla="*/ 143351 h 180975"/>
                    <a:gd name="connsiteX12" fmla="*/ 244316 w 276225"/>
                    <a:gd name="connsiteY12" fmla="*/ 169069 h 180975"/>
                    <a:gd name="connsiteX13" fmla="*/ 67151 w 276225"/>
                    <a:gd name="connsiteY13" fmla="*/ 169069 h 180975"/>
                    <a:gd name="connsiteX14" fmla="*/ 16669 w 276225"/>
                    <a:gd name="connsiteY14" fmla="*/ 118586 h 180975"/>
                    <a:gd name="connsiteX15" fmla="*/ 67151 w 276225"/>
                    <a:gd name="connsiteY15" fmla="*/ 68104 h 180975"/>
                    <a:gd name="connsiteX16" fmla="*/ 83344 w 276225"/>
                    <a:gd name="connsiteY16" fmla="*/ 70961 h 180975"/>
                    <a:gd name="connsiteX17" fmla="*/ 88106 w 276225"/>
                    <a:gd name="connsiteY17" fmla="*/ 72866 h 180975"/>
                    <a:gd name="connsiteX18" fmla="*/ 90011 w 276225"/>
                    <a:gd name="connsiteY18" fmla="*/ 68104 h 180975"/>
                    <a:gd name="connsiteX19" fmla="*/ 161449 w 276225"/>
                    <a:gd name="connsiteY19" fmla="*/ 16669 h 180975"/>
                    <a:gd name="connsiteX20" fmla="*/ 236696 w 276225"/>
                    <a:gd name="connsiteY20" fmla="*/ 91916 h 180975"/>
                    <a:gd name="connsiteX21" fmla="*/ 233839 w 276225"/>
                    <a:gd name="connsiteY21" fmla="*/ 111919 h 180975"/>
                    <a:gd name="connsiteX22" fmla="*/ 231934 w 276225"/>
                    <a:gd name="connsiteY22" fmla="*/ 119539 h 180975"/>
                    <a:gd name="connsiteX23" fmla="*/ 238601 w 276225"/>
                    <a:gd name="connsiteY23" fmla="*/ 118586 h 180975"/>
                    <a:gd name="connsiteX24" fmla="*/ 241459 w 276225"/>
                    <a:gd name="connsiteY24" fmla="*/ 118586 h 180975"/>
                    <a:gd name="connsiteX25" fmla="*/ 267176 w 276225"/>
                    <a:gd name="connsiteY25" fmla="*/ 144304 h 180975"/>
                    <a:gd name="connsiteX26" fmla="*/ 244316 w 276225"/>
                    <a:gd name="connsiteY26" fmla="*/ 16906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76225" h="180975">
                      <a:moveTo>
                        <a:pt x="276701" y="143351"/>
                      </a:moveTo>
                      <a:cubicBezTo>
                        <a:pt x="276701" y="125254"/>
                        <a:pt x="262414" y="110014"/>
                        <a:pt x="244316" y="108109"/>
                      </a:cubicBezTo>
                      <a:cubicBezTo>
                        <a:pt x="245269" y="102394"/>
                        <a:pt x="246221" y="97631"/>
                        <a:pt x="246221" y="91916"/>
                      </a:cubicBezTo>
                      <a:cubicBezTo>
                        <a:pt x="246221" y="45244"/>
                        <a:pt x="208121" y="7144"/>
                        <a:pt x="161449" y="7144"/>
                      </a:cubicBezTo>
                      <a:cubicBezTo>
                        <a:pt x="126206" y="7144"/>
                        <a:pt x="94774" y="28099"/>
                        <a:pt x="82391" y="60484"/>
                      </a:cubicBezTo>
                      <a:cubicBezTo>
                        <a:pt x="77629" y="59531"/>
                        <a:pt x="72866" y="58579"/>
                        <a:pt x="67151" y="58579"/>
                      </a:cubicBezTo>
                      <a:cubicBezTo>
                        <a:pt x="33814" y="58579"/>
                        <a:pt x="7144" y="85249"/>
                        <a:pt x="7144" y="118586"/>
                      </a:cubicBezTo>
                      <a:cubicBezTo>
                        <a:pt x="7144" y="150971"/>
                        <a:pt x="32861" y="177641"/>
                        <a:pt x="66199" y="178594"/>
                      </a:cubicBezTo>
                      <a:lnTo>
                        <a:pt x="245269" y="178594"/>
                      </a:lnTo>
                      <a:lnTo>
                        <a:pt x="251936" y="178594"/>
                      </a:lnTo>
                      <a:lnTo>
                        <a:pt x="251936" y="177641"/>
                      </a:lnTo>
                      <a:cubicBezTo>
                        <a:pt x="266224" y="173831"/>
                        <a:pt x="276701" y="159544"/>
                        <a:pt x="276701" y="143351"/>
                      </a:cubicBezTo>
                      <a:close/>
                      <a:moveTo>
                        <a:pt x="244316" y="169069"/>
                      </a:moveTo>
                      <a:lnTo>
                        <a:pt x="67151" y="169069"/>
                      </a:lnTo>
                      <a:cubicBezTo>
                        <a:pt x="39529" y="169069"/>
                        <a:pt x="16669" y="146209"/>
                        <a:pt x="16669" y="118586"/>
                      </a:cubicBezTo>
                      <a:cubicBezTo>
                        <a:pt x="16669" y="90964"/>
                        <a:pt x="39529" y="68104"/>
                        <a:pt x="67151" y="68104"/>
                      </a:cubicBezTo>
                      <a:cubicBezTo>
                        <a:pt x="72866" y="68104"/>
                        <a:pt x="78581" y="69056"/>
                        <a:pt x="83344" y="70961"/>
                      </a:cubicBezTo>
                      <a:lnTo>
                        <a:pt x="88106" y="72866"/>
                      </a:lnTo>
                      <a:lnTo>
                        <a:pt x="90011" y="68104"/>
                      </a:lnTo>
                      <a:cubicBezTo>
                        <a:pt x="100489" y="37624"/>
                        <a:pt x="129064" y="16669"/>
                        <a:pt x="161449" y="16669"/>
                      </a:cubicBezTo>
                      <a:cubicBezTo>
                        <a:pt x="203359" y="16669"/>
                        <a:pt x="236696" y="50959"/>
                        <a:pt x="236696" y="91916"/>
                      </a:cubicBezTo>
                      <a:cubicBezTo>
                        <a:pt x="236696" y="98584"/>
                        <a:pt x="235744" y="105251"/>
                        <a:pt x="233839" y="111919"/>
                      </a:cubicBezTo>
                      <a:lnTo>
                        <a:pt x="231934" y="119539"/>
                      </a:lnTo>
                      <a:lnTo>
                        <a:pt x="238601" y="118586"/>
                      </a:lnTo>
                      <a:cubicBezTo>
                        <a:pt x="239554" y="118586"/>
                        <a:pt x="240506" y="118586"/>
                        <a:pt x="241459" y="118586"/>
                      </a:cubicBezTo>
                      <a:cubicBezTo>
                        <a:pt x="255746" y="118586"/>
                        <a:pt x="267176" y="130016"/>
                        <a:pt x="267176" y="144304"/>
                      </a:cubicBezTo>
                      <a:cubicBezTo>
                        <a:pt x="267176" y="156686"/>
                        <a:pt x="257651" y="168116"/>
                        <a:pt x="244316" y="169069"/>
                      </a:cubicBezTo>
                      <a:close/>
                    </a:path>
                  </a:pathLst>
                </a:custGeom>
                <a:grpFill/>
                <a:ln w="9525" cap="flat">
                  <a:noFill/>
                  <a:prstDash val="solid"/>
                  <a:miter/>
                </a:ln>
              </p:spPr>
              <p:txBody>
                <a:bodyPr rtlCol="0" anchor="ctr"/>
                <a:lstStyle/>
                <a:p>
                  <a:pPr>
                    <a:lnSpc>
                      <a:spcPct val="90000"/>
                    </a:lnSpc>
                  </a:pPr>
                  <a:endParaRPr lang="en-US" sz="1836"/>
                </a:p>
              </p:txBody>
            </p:sp>
          </p:grpSp>
        </p:grpSp>
        <p:grpSp>
          <p:nvGrpSpPr>
            <p:cNvPr id="179" name="Group 178">
              <a:extLst>
                <a:ext uri="{FF2B5EF4-FFF2-40B4-BE49-F238E27FC236}">
                  <a16:creationId xmlns:a16="http://schemas.microsoft.com/office/drawing/2014/main" id="{0B04C03C-D164-4DDA-B5B8-B9B973728FAE}"/>
                </a:ext>
              </a:extLst>
            </p:cNvPr>
            <p:cNvGrpSpPr/>
            <p:nvPr/>
          </p:nvGrpSpPr>
          <p:grpSpPr>
            <a:xfrm>
              <a:off x="3971548" y="2224905"/>
              <a:ext cx="861056" cy="861056"/>
              <a:chOff x="3971548" y="2224905"/>
              <a:chExt cx="861056" cy="861056"/>
            </a:xfrm>
          </p:grpSpPr>
          <p:sp>
            <p:nvSpPr>
              <p:cNvPr id="194" name="Oval 193">
                <a:extLst>
                  <a:ext uri="{FF2B5EF4-FFF2-40B4-BE49-F238E27FC236}">
                    <a16:creationId xmlns:a16="http://schemas.microsoft.com/office/drawing/2014/main" id="{39253998-6D52-4C6F-A76B-E3FA19DFC10A}"/>
                  </a:ext>
                </a:extLst>
              </p:cNvPr>
              <p:cNvSpPr/>
              <p:nvPr/>
            </p:nvSpPr>
            <p:spPr bwMode="auto">
              <a:xfrm>
                <a:off x="3971548" y="22249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195" name="Graphic 131">
                <a:extLst>
                  <a:ext uri="{FF2B5EF4-FFF2-40B4-BE49-F238E27FC236}">
                    <a16:creationId xmlns:a16="http://schemas.microsoft.com/office/drawing/2014/main" id="{C0B70B58-A16D-4E09-9DFB-A576ACD337EF}"/>
                  </a:ext>
                </a:extLst>
              </p:cNvPr>
              <p:cNvGrpSpPr/>
              <p:nvPr/>
            </p:nvGrpSpPr>
            <p:grpSpPr>
              <a:xfrm>
                <a:off x="4128632" y="2382019"/>
                <a:ext cx="546889" cy="546829"/>
                <a:chOff x="5640760" y="1728055"/>
                <a:chExt cx="792873" cy="792786"/>
              </a:xfrm>
            </p:grpSpPr>
            <p:sp>
              <p:nvSpPr>
                <p:cNvPr id="196" name="Freeform: Shape 195">
                  <a:extLst>
                    <a:ext uri="{FF2B5EF4-FFF2-40B4-BE49-F238E27FC236}">
                      <a16:creationId xmlns:a16="http://schemas.microsoft.com/office/drawing/2014/main" id="{76A0A1F2-7A0C-45ED-88F6-BAF50166CF58}"/>
                    </a:ext>
                  </a:extLst>
                </p:cNvPr>
                <p:cNvSpPr/>
                <p:nvPr/>
              </p:nvSpPr>
              <p:spPr>
                <a:xfrm>
                  <a:off x="5753696" y="1840991"/>
                  <a:ext cx="536448" cy="536448"/>
                </a:xfrm>
                <a:custGeom>
                  <a:avLst/>
                  <a:gdLst>
                    <a:gd name="connsiteX0" fmla="*/ 179731 w 536448"/>
                    <a:gd name="connsiteY0" fmla="*/ 486439 h 536448"/>
                    <a:gd name="connsiteX1" fmla="*/ 345155 w 536448"/>
                    <a:gd name="connsiteY1" fmla="*/ 345155 h 536448"/>
                    <a:gd name="connsiteX2" fmla="*/ 486552 w 536448"/>
                    <a:gd name="connsiteY2" fmla="*/ 179901 h 536448"/>
                    <a:gd name="connsiteX3" fmla="*/ 288517 w 536448"/>
                    <a:gd name="connsiteY3" fmla="*/ 62644 h 536448"/>
                    <a:gd name="connsiteX4" fmla="*/ 62644 w 536448"/>
                    <a:gd name="connsiteY4" fmla="*/ 288517 h 536448"/>
                    <a:gd name="connsiteX5" fmla="*/ 179731 w 536448"/>
                    <a:gd name="connsiteY5" fmla="*/ 486439 h 53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448" h="536448">
                      <a:moveTo>
                        <a:pt x="179731" y="486439"/>
                      </a:moveTo>
                      <a:cubicBezTo>
                        <a:pt x="228576" y="452021"/>
                        <a:pt x="284649" y="405661"/>
                        <a:pt x="345155" y="345155"/>
                      </a:cubicBezTo>
                      <a:cubicBezTo>
                        <a:pt x="407298" y="283012"/>
                        <a:pt x="452981" y="227504"/>
                        <a:pt x="486552" y="179901"/>
                      </a:cubicBezTo>
                      <a:cubicBezTo>
                        <a:pt x="448153" y="110021"/>
                        <a:pt x="373897" y="62644"/>
                        <a:pt x="288517" y="62644"/>
                      </a:cubicBezTo>
                      <a:cubicBezTo>
                        <a:pt x="163779" y="62644"/>
                        <a:pt x="62644" y="163779"/>
                        <a:pt x="62644" y="288517"/>
                      </a:cubicBezTo>
                      <a:cubicBezTo>
                        <a:pt x="62644" y="373813"/>
                        <a:pt x="109937" y="448012"/>
                        <a:pt x="179731" y="486439"/>
                      </a:cubicBezTo>
                      <a:close/>
                    </a:path>
                  </a:pathLst>
                </a:custGeom>
                <a:noFill/>
                <a:ln w="12700" cap="flat">
                  <a:solidFill>
                    <a:srgbClr val="0078D7"/>
                  </a:solidFill>
                  <a:prstDash val="solid"/>
                  <a:miter/>
                </a:ln>
              </p:spPr>
              <p:txBody>
                <a:bodyPr rtlCol="0" anchor="ctr"/>
                <a:lstStyle/>
                <a:p>
                  <a:pPr>
                    <a:lnSpc>
                      <a:spcPct val="90000"/>
                    </a:lnSpc>
                  </a:pPr>
                  <a:endParaRPr lang="en-US" sz="1836"/>
                </a:p>
              </p:txBody>
            </p:sp>
            <p:sp>
              <p:nvSpPr>
                <p:cNvPr id="197" name="Freeform: Shape 196">
                  <a:extLst>
                    <a:ext uri="{FF2B5EF4-FFF2-40B4-BE49-F238E27FC236}">
                      <a16:creationId xmlns:a16="http://schemas.microsoft.com/office/drawing/2014/main" id="{0ABF4E20-DB91-4279-96F3-C7F0FB076E84}"/>
                    </a:ext>
                  </a:extLst>
                </p:cNvPr>
                <p:cNvSpPr/>
                <p:nvPr/>
              </p:nvSpPr>
              <p:spPr>
                <a:xfrm>
                  <a:off x="5974176" y="2061471"/>
                  <a:ext cx="338810" cy="338810"/>
                </a:xfrm>
                <a:custGeom>
                  <a:avLst/>
                  <a:gdLst>
                    <a:gd name="connsiteX0" fmla="*/ 184559 w 338809"/>
                    <a:gd name="connsiteY0" fmla="*/ 184559 h 338809"/>
                    <a:gd name="connsiteX1" fmla="*/ 62644 w 338809"/>
                    <a:gd name="connsiteY1" fmla="*/ 293628 h 338809"/>
                    <a:gd name="connsiteX2" fmla="*/ 68037 w 338809"/>
                    <a:gd name="connsiteY2" fmla="*/ 293910 h 338809"/>
                    <a:gd name="connsiteX3" fmla="*/ 293910 w 338809"/>
                    <a:gd name="connsiteY3" fmla="*/ 68037 h 338809"/>
                    <a:gd name="connsiteX4" fmla="*/ 293628 w 338809"/>
                    <a:gd name="connsiteY4" fmla="*/ 62644 h 338809"/>
                    <a:gd name="connsiteX5" fmla="*/ 184559 w 338809"/>
                    <a:gd name="connsiteY5" fmla="*/ 184559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84559" y="184559"/>
                      </a:moveTo>
                      <a:cubicBezTo>
                        <a:pt x="144185" y="224906"/>
                        <a:pt x="103019" y="261497"/>
                        <a:pt x="62644" y="293628"/>
                      </a:cubicBezTo>
                      <a:cubicBezTo>
                        <a:pt x="64451" y="293684"/>
                        <a:pt x="66230" y="293910"/>
                        <a:pt x="68037" y="293910"/>
                      </a:cubicBezTo>
                      <a:cubicBezTo>
                        <a:pt x="192776" y="293910"/>
                        <a:pt x="293910" y="192776"/>
                        <a:pt x="293910" y="68037"/>
                      </a:cubicBezTo>
                      <a:cubicBezTo>
                        <a:pt x="293910" y="66202"/>
                        <a:pt x="293684" y="64451"/>
                        <a:pt x="293628" y="62644"/>
                      </a:cubicBezTo>
                      <a:cubicBezTo>
                        <a:pt x="260594" y="104064"/>
                        <a:pt x="223692" y="145427"/>
                        <a:pt x="184559" y="184559"/>
                      </a:cubicBezTo>
                      <a:close/>
                    </a:path>
                  </a:pathLst>
                </a:custGeom>
                <a:noFill/>
                <a:ln w="12700" cap="flat">
                  <a:solidFill>
                    <a:srgbClr val="0078D7"/>
                  </a:solidFill>
                  <a:prstDash val="solid"/>
                  <a:miter/>
                </a:ln>
              </p:spPr>
              <p:txBody>
                <a:bodyPr rtlCol="0" anchor="ctr"/>
                <a:lstStyle/>
                <a:p>
                  <a:pPr>
                    <a:lnSpc>
                      <a:spcPct val="90000"/>
                    </a:lnSpc>
                  </a:pPr>
                  <a:endParaRPr lang="en-US" sz="1836"/>
                </a:p>
              </p:txBody>
            </p:sp>
            <p:sp>
              <p:nvSpPr>
                <p:cNvPr id="198" name="Freeform: Shape 197">
                  <a:extLst>
                    <a:ext uri="{FF2B5EF4-FFF2-40B4-BE49-F238E27FC236}">
                      <a16:creationId xmlns:a16="http://schemas.microsoft.com/office/drawing/2014/main" id="{71939E76-2E26-467A-8720-1F3F9BDD40EA}"/>
                    </a:ext>
                  </a:extLst>
                </p:cNvPr>
                <p:cNvSpPr/>
                <p:nvPr/>
              </p:nvSpPr>
              <p:spPr>
                <a:xfrm>
                  <a:off x="5643077" y="1730285"/>
                  <a:ext cx="790556" cy="790556"/>
                </a:xfrm>
                <a:custGeom>
                  <a:avLst/>
                  <a:gdLst>
                    <a:gd name="connsiteX0" fmla="*/ 721486 w 790555"/>
                    <a:gd name="connsiteY0" fmla="*/ 76874 h 790555"/>
                    <a:gd name="connsiteX1" fmla="*/ 680236 w 790555"/>
                    <a:gd name="connsiteY1" fmla="*/ 62644 h 790555"/>
                    <a:gd name="connsiteX2" fmla="*/ 473788 w 790555"/>
                    <a:gd name="connsiteY2" fmla="*/ 156608 h 790555"/>
                    <a:gd name="connsiteX3" fmla="*/ 505777 w 790555"/>
                    <a:gd name="connsiteY3" fmla="*/ 168833 h 790555"/>
                    <a:gd name="connsiteX4" fmla="*/ 680264 w 790555"/>
                    <a:gd name="connsiteY4" fmla="*/ 90879 h 790555"/>
                    <a:gd name="connsiteX5" fmla="*/ 701552 w 790555"/>
                    <a:gd name="connsiteY5" fmla="*/ 96836 h 790555"/>
                    <a:gd name="connsiteX6" fmla="*/ 475764 w 790555"/>
                    <a:gd name="connsiteY6" fmla="*/ 475794 h 790555"/>
                    <a:gd name="connsiteX7" fmla="*/ 118094 w 790555"/>
                    <a:gd name="connsiteY7" fmla="*/ 707540 h 790555"/>
                    <a:gd name="connsiteX8" fmla="*/ 96806 w 790555"/>
                    <a:gd name="connsiteY8" fmla="*/ 701583 h 790555"/>
                    <a:gd name="connsiteX9" fmla="*/ 168577 w 790555"/>
                    <a:gd name="connsiteY9" fmla="*/ 505384 h 790555"/>
                    <a:gd name="connsiteX10" fmla="*/ 156577 w 790555"/>
                    <a:gd name="connsiteY10" fmla="*/ 473818 h 790555"/>
                    <a:gd name="connsiteX11" fmla="*/ 76844 w 790555"/>
                    <a:gd name="connsiteY11" fmla="*/ 721544 h 790555"/>
                    <a:gd name="connsiteX12" fmla="*/ 118094 w 790555"/>
                    <a:gd name="connsiteY12" fmla="*/ 735774 h 790555"/>
                    <a:gd name="connsiteX13" fmla="*/ 495726 w 790555"/>
                    <a:gd name="connsiteY13" fmla="*/ 495756 h 790555"/>
                    <a:gd name="connsiteX14" fmla="*/ 721486 w 790555"/>
                    <a:gd name="connsiteY14" fmla="*/ 76874 h 79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0555" h="790555">
                      <a:moveTo>
                        <a:pt x="721486" y="76874"/>
                      </a:moveTo>
                      <a:cubicBezTo>
                        <a:pt x="711830" y="67218"/>
                        <a:pt x="697797" y="62644"/>
                        <a:pt x="680236" y="62644"/>
                      </a:cubicBezTo>
                      <a:cubicBezTo>
                        <a:pt x="632153" y="62644"/>
                        <a:pt x="557474" y="97231"/>
                        <a:pt x="473788" y="156608"/>
                      </a:cubicBezTo>
                      <a:cubicBezTo>
                        <a:pt x="484771" y="160024"/>
                        <a:pt x="495471" y="164005"/>
                        <a:pt x="505777" y="168833"/>
                      </a:cubicBezTo>
                      <a:cubicBezTo>
                        <a:pt x="581501" y="117419"/>
                        <a:pt x="644237" y="90879"/>
                        <a:pt x="680264" y="90879"/>
                      </a:cubicBezTo>
                      <a:cubicBezTo>
                        <a:pt x="687238" y="90879"/>
                        <a:pt x="696611" y="91923"/>
                        <a:pt x="701552" y="96836"/>
                      </a:cubicBezTo>
                      <a:cubicBezTo>
                        <a:pt x="728290" y="123574"/>
                        <a:pt x="674278" y="277280"/>
                        <a:pt x="475764" y="475794"/>
                      </a:cubicBezTo>
                      <a:cubicBezTo>
                        <a:pt x="323610" y="627948"/>
                        <a:pt x="180661" y="707540"/>
                        <a:pt x="118094" y="707540"/>
                      </a:cubicBezTo>
                      <a:cubicBezTo>
                        <a:pt x="111092" y="707540"/>
                        <a:pt x="101747" y="706495"/>
                        <a:pt x="96806" y="701583"/>
                      </a:cubicBezTo>
                      <a:cubicBezTo>
                        <a:pt x="79131" y="683908"/>
                        <a:pt x="97116" y="610443"/>
                        <a:pt x="168577" y="505384"/>
                      </a:cubicBezTo>
                      <a:cubicBezTo>
                        <a:pt x="163862" y="495219"/>
                        <a:pt x="159937" y="484660"/>
                        <a:pt x="156577" y="473818"/>
                      </a:cubicBezTo>
                      <a:cubicBezTo>
                        <a:pt x="75489" y="588082"/>
                        <a:pt x="40817" y="685489"/>
                        <a:pt x="76844" y="721544"/>
                      </a:cubicBezTo>
                      <a:cubicBezTo>
                        <a:pt x="86500" y="731200"/>
                        <a:pt x="100532" y="735774"/>
                        <a:pt x="118094" y="735774"/>
                      </a:cubicBezTo>
                      <a:cubicBezTo>
                        <a:pt x="197686" y="735774"/>
                        <a:pt x="349896" y="641557"/>
                        <a:pt x="495726" y="495756"/>
                      </a:cubicBezTo>
                      <a:cubicBezTo>
                        <a:pt x="673713" y="317740"/>
                        <a:pt x="774792" y="130209"/>
                        <a:pt x="721486" y="76874"/>
                      </a:cubicBezTo>
                      <a:close/>
                    </a:path>
                  </a:pathLst>
                </a:custGeom>
                <a:solidFill>
                  <a:srgbClr val="0078D7"/>
                </a:solidFill>
                <a:ln w="28178" cap="flat">
                  <a:noFill/>
                  <a:prstDash val="solid"/>
                  <a:miter/>
                </a:ln>
              </p:spPr>
              <p:txBody>
                <a:bodyPr rtlCol="0" anchor="ctr"/>
                <a:lstStyle/>
                <a:p>
                  <a:pPr>
                    <a:lnSpc>
                      <a:spcPct val="90000"/>
                    </a:lnSpc>
                  </a:pPr>
                  <a:endParaRPr lang="en-US" sz="1836"/>
                </a:p>
              </p:txBody>
            </p:sp>
            <p:sp>
              <p:nvSpPr>
                <p:cNvPr id="199" name="Freeform: Shape 198">
                  <a:extLst>
                    <a:ext uri="{FF2B5EF4-FFF2-40B4-BE49-F238E27FC236}">
                      <a16:creationId xmlns:a16="http://schemas.microsoft.com/office/drawing/2014/main" id="{481D4F09-AD6C-452A-A11E-FB97C120BD1D}"/>
                    </a:ext>
                  </a:extLst>
                </p:cNvPr>
                <p:cNvSpPr/>
                <p:nvPr/>
              </p:nvSpPr>
              <p:spPr>
                <a:xfrm>
                  <a:off x="5640760" y="1728055"/>
                  <a:ext cx="338810" cy="338810"/>
                </a:xfrm>
                <a:custGeom>
                  <a:avLst/>
                  <a:gdLst>
                    <a:gd name="connsiteX0" fmla="*/ 175581 w 338809"/>
                    <a:gd name="connsiteY0" fmla="*/ 62644 h 338809"/>
                    <a:gd name="connsiteX1" fmla="*/ 62644 w 338809"/>
                    <a:gd name="connsiteY1" fmla="*/ 175581 h 338809"/>
                    <a:gd name="connsiteX2" fmla="*/ 175581 w 338809"/>
                    <a:gd name="connsiteY2" fmla="*/ 288517 h 338809"/>
                    <a:gd name="connsiteX3" fmla="*/ 288517 w 338809"/>
                    <a:gd name="connsiteY3" fmla="*/ 175581 h 338809"/>
                    <a:gd name="connsiteX4" fmla="*/ 175581 w 338809"/>
                    <a:gd name="connsiteY4" fmla="*/ 62644 h 338809"/>
                    <a:gd name="connsiteX5" fmla="*/ 175581 w 338809"/>
                    <a:gd name="connsiteY5" fmla="*/ 62644 h 338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09" h="338809">
                      <a:moveTo>
                        <a:pt x="175581" y="62644"/>
                      </a:moveTo>
                      <a:cubicBezTo>
                        <a:pt x="175581" y="125014"/>
                        <a:pt x="125014" y="175581"/>
                        <a:pt x="62644" y="175581"/>
                      </a:cubicBezTo>
                      <a:cubicBezTo>
                        <a:pt x="125014" y="175581"/>
                        <a:pt x="175581" y="226148"/>
                        <a:pt x="175581" y="288517"/>
                      </a:cubicBezTo>
                      <a:cubicBezTo>
                        <a:pt x="175581" y="226148"/>
                        <a:pt x="226148" y="175581"/>
                        <a:pt x="288517" y="175581"/>
                      </a:cubicBezTo>
                      <a:cubicBezTo>
                        <a:pt x="226148" y="175581"/>
                        <a:pt x="175581" y="125014"/>
                        <a:pt x="175581" y="62644"/>
                      </a:cubicBezTo>
                      <a:lnTo>
                        <a:pt x="175581" y="62644"/>
                      </a:lnTo>
                      <a:close/>
                    </a:path>
                  </a:pathLst>
                </a:custGeom>
                <a:solidFill>
                  <a:srgbClr val="0078D7"/>
                </a:solidFill>
                <a:ln w="28178" cap="flat">
                  <a:noFill/>
                  <a:prstDash val="solid"/>
                  <a:miter/>
                </a:ln>
              </p:spPr>
              <p:txBody>
                <a:bodyPr rtlCol="0" anchor="ctr"/>
                <a:lstStyle/>
                <a:p>
                  <a:pPr>
                    <a:lnSpc>
                      <a:spcPct val="90000"/>
                    </a:lnSpc>
                  </a:pPr>
                  <a:endParaRPr lang="en-US" sz="1836"/>
                </a:p>
              </p:txBody>
            </p:sp>
            <p:sp>
              <p:nvSpPr>
                <p:cNvPr id="200" name="Freeform: Shape 199">
                  <a:extLst>
                    <a:ext uri="{FF2B5EF4-FFF2-40B4-BE49-F238E27FC236}">
                      <a16:creationId xmlns:a16="http://schemas.microsoft.com/office/drawing/2014/main" id="{58BB8FBA-38C5-4000-B0FA-ACC20A9B5717}"/>
                    </a:ext>
                  </a:extLst>
                </p:cNvPr>
                <p:cNvSpPr/>
                <p:nvPr/>
              </p:nvSpPr>
              <p:spPr>
                <a:xfrm>
                  <a:off x="6148974" y="2236269"/>
                  <a:ext cx="282341" cy="282341"/>
                </a:xfrm>
                <a:custGeom>
                  <a:avLst/>
                  <a:gdLst>
                    <a:gd name="connsiteX0" fmla="*/ 147347 w 282341"/>
                    <a:gd name="connsiteY0" fmla="*/ 62644 h 282341"/>
                    <a:gd name="connsiteX1" fmla="*/ 62644 w 282341"/>
                    <a:gd name="connsiteY1" fmla="*/ 147347 h 282341"/>
                    <a:gd name="connsiteX2" fmla="*/ 147347 w 282341"/>
                    <a:gd name="connsiteY2" fmla="*/ 232049 h 282341"/>
                    <a:gd name="connsiteX3" fmla="*/ 232049 w 282341"/>
                    <a:gd name="connsiteY3" fmla="*/ 147347 h 282341"/>
                    <a:gd name="connsiteX4" fmla="*/ 147347 w 282341"/>
                    <a:gd name="connsiteY4" fmla="*/ 62644 h 282341"/>
                    <a:gd name="connsiteX5" fmla="*/ 147347 w 282341"/>
                    <a:gd name="connsiteY5" fmla="*/ 62644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2341" h="282341">
                      <a:moveTo>
                        <a:pt x="147347" y="62644"/>
                      </a:moveTo>
                      <a:cubicBezTo>
                        <a:pt x="147347" y="109428"/>
                        <a:pt x="109428" y="147347"/>
                        <a:pt x="62644" y="147347"/>
                      </a:cubicBezTo>
                      <a:cubicBezTo>
                        <a:pt x="109428" y="147347"/>
                        <a:pt x="147347" y="185265"/>
                        <a:pt x="147347" y="232049"/>
                      </a:cubicBezTo>
                      <a:cubicBezTo>
                        <a:pt x="147347" y="185265"/>
                        <a:pt x="185265" y="147347"/>
                        <a:pt x="232049" y="147347"/>
                      </a:cubicBezTo>
                      <a:cubicBezTo>
                        <a:pt x="185265" y="147347"/>
                        <a:pt x="147347" y="109428"/>
                        <a:pt x="147347" y="62644"/>
                      </a:cubicBezTo>
                      <a:lnTo>
                        <a:pt x="147347" y="62644"/>
                      </a:lnTo>
                      <a:close/>
                    </a:path>
                  </a:pathLst>
                </a:custGeom>
                <a:solidFill>
                  <a:srgbClr val="0078D7"/>
                </a:solidFill>
                <a:ln w="28178" cap="flat">
                  <a:noFill/>
                  <a:prstDash val="solid"/>
                  <a:miter/>
                </a:ln>
              </p:spPr>
              <p:txBody>
                <a:bodyPr rtlCol="0" anchor="ctr"/>
                <a:lstStyle/>
                <a:p>
                  <a:pPr>
                    <a:lnSpc>
                      <a:spcPct val="90000"/>
                    </a:lnSpc>
                  </a:pPr>
                  <a:endParaRPr lang="en-US" sz="1836"/>
                </a:p>
              </p:txBody>
            </p:sp>
            <p:sp>
              <p:nvSpPr>
                <p:cNvPr id="201" name="Freeform: Shape 200">
                  <a:extLst>
                    <a:ext uri="{FF2B5EF4-FFF2-40B4-BE49-F238E27FC236}">
                      <a16:creationId xmlns:a16="http://schemas.microsoft.com/office/drawing/2014/main" id="{A848D289-9207-4C78-80E6-7B7C31262EEF}"/>
                    </a:ext>
                  </a:extLst>
                </p:cNvPr>
                <p:cNvSpPr/>
                <p:nvPr/>
              </p:nvSpPr>
              <p:spPr>
                <a:xfrm>
                  <a:off x="5753696" y="2024513"/>
                  <a:ext cx="310575" cy="310575"/>
                </a:xfrm>
                <a:custGeom>
                  <a:avLst/>
                  <a:gdLst>
                    <a:gd name="connsiteX0" fmla="*/ 193623 w 310575"/>
                    <a:gd name="connsiteY0" fmla="*/ 138707 h 310575"/>
                    <a:gd name="connsiteX1" fmla="*/ 184390 w 310575"/>
                    <a:gd name="connsiteY1" fmla="*/ 138707 h 310575"/>
                    <a:gd name="connsiteX2" fmla="*/ 186112 w 310575"/>
                    <a:gd name="connsiteY2" fmla="*/ 124308 h 310575"/>
                    <a:gd name="connsiteX3" fmla="*/ 124449 w 310575"/>
                    <a:gd name="connsiteY3" fmla="*/ 62644 h 310575"/>
                    <a:gd name="connsiteX4" fmla="*/ 66767 w 310575"/>
                    <a:gd name="connsiteY4" fmla="*/ 62644 h 310575"/>
                    <a:gd name="connsiteX5" fmla="*/ 62644 w 310575"/>
                    <a:gd name="connsiteY5" fmla="*/ 104996 h 310575"/>
                    <a:gd name="connsiteX6" fmla="*/ 126397 w 310575"/>
                    <a:gd name="connsiteY6" fmla="*/ 262062 h 310575"/>
                    <a:gd name="connsiteX7" fmla="*/ 193623 w 310575"/>
                    <a:gd name="connsiteY7" fmla="*/ 262062 h 310575"/>
                    <a:gd name="connsiteX8" fmla="*/ 255286 w 310575"/>
                    <a:gd name="connsiteY8" fmla="*/ 200399 h 310575"/>
                    <a:gd name="connsiteX9" fmla="*/ 193623 w 310575"/>
                    <a:gd name="connsiteY9" fmla="*/ 138707 h 31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0575" h="310575">
                      <a:moveTo>
                        <a:pt x="193623" y="138707"/>
                      </a:moveTo>
                      <a:lnTo>
                        <a:pt x="184390" y="138707"/>
                      </a:lnTo>
                      <a:cubicBezTo>
                        <a:pt x="185548" y="134105"/>
                        <a:pt x="186112" y="129475"/>
                        <a:pt x="186112" y="124308"/>
                      </a:cubicBezTo>
                      <a:cubicBezTo>
                        <a:pt x="186112" y="90286"/>
                        <a:pt x="158443" y="62644"/>
                        <a:pt x="124449" y="62644"/>
                      </a:cubicBezTo>
                      <a:lnTo>
                        <a:pt x="66767" y="62644"/>
                      </a:lnTo>
                      <a:cubicBezTo>
                        <a:pt x="64141" y="76366"/>
                        <a:pt x="62644" y="90512"/>
                        <a:pt x="62644" y="104996"/>
                      </a:cubicBezTo>
                      <a:cubicBezTo>
                        <a:pt x="62644" y="166094"/>
                        <a:pt x="87011" y="221405"/>
                        <a:pt x="126397" y="262062"/>
                      </a:cubicBezTo>
                      <a:lnTo>
                        <a:pt x="193623" y="262062"/>
                      </a:lnTo>
                      <a:cubicBezTo>
                        <a:pt x="227645" y="262062"/>
                        <a:pt x="255286" y="234393"/>
                        <a:pt x="255286" y="200399"/>
                      </a:cubicBezTo>
                      <a:cubicBezTo>
                        <a:pt x="255286" y="166377"/>
                        <a:pt x="227616" y="138707"/>
                        <a:pt x="193623" y="138707"/>
                      </a:cubicBezTo>
                      <a:close/>
                    </a:path>
                  </a:pathLst>
                </a:custGeom>
                <a:solidFill>
                  <a:srgbClr val="0078D7"/>
                </a:solidFill>
                <a:ln w="28178" cap="flat">
                  <a:noFill/>
                  <a:prstDash val="solid"/>
                  <a:miter/>
                </a:ln>
              </p:spPr>
              <p:txBody>
                <a:bodyPr rtlCol="0" anchor="ctr"/>
                <a:lstStyle/>
                <a:p>
                  <a:pPr>
                    <a:lnSpc>
                      <a:spcPct val="90000"/>
                    </a:lnSpc>
                  </a:pPr>
                  <a:endParaRPr lang="en-US" sz="1836"/>
                </a:p>
              </p:txBody>
            </p:sp>
            <p:sp>
              <p:nvSpPr>
                <p:cNvPr id="202" name="Freeform: Shape 201">
                  <a:extLst>
                    <a:ext uri="{FF2B5EF4-FFF2-40B4-BE49-F238E27FC236}">
                      <a16:creationId xmlns:a16="http://schemas.microsoft.com/office/drawing/2014/main" id="{9BF20DEB-45F3-4297-80AF-B10147BEF6E5}"/>
                    </a:ext>
                  </a:extLst>
                </p:cNvPr>
                <p:cNvSpPr/>
                <p:nvPr/>
              </p:nvSpPr>
              <p:spPr>
                <a:xfrm>
                  <a:off x="6036066" y="2098910"/>
                  <a:ext cx="141171" cy="141171"/>
                </a:xfrm>
                <a:custGeom>
                  <a:avLst/>
                  <a:gdLst>
                    <a:gd name="connsiteX0" fmla="*/ 62644 w 141170"/>
                    <a:gd name="connsiteY0" fmla="*/ 87378 h 141170"/>
                    <a:gd name="connsiteX1" fmla="*/ 62786 w 141170"/>
                    <a:gd name="connsiteY1" fmla="*/ 87236 h 141170"/>
                    <a:gd name="connsiteX2" fmla="*/ 86700 w 141170"/>
                    <a:gd name="connsiteY2" fmla="*/ 62644 h 141170"/>
                    <a:gd name="connsiteX3" fmla="*/ 62644 w 141170"/>
                    <a:gd name="connsiteY3" fmla="*/ 87378 h 141170"/>
                  </a:gdLst>
                  <a:ahLst/>
                  <a:cxnLst>
                    <a:cxn ang="0">
                      <a:pos x="connsiteX0" y="connsiteY0"/>
                    </a:cxn>
                    <a:cxn ang="0">
                      <a:pos x="connsiteX1" y="connsiteY1"/>
                    </a:cxn>
                    <a:cxn ang="0">
                      <a:pos x="connsiteX2" y="connsiteY2"/>
                    </a:cxn>
                    <a:cxn ang="0">
                      <a:pos x="connsiteX3" y="connsiteY3"/>
                    </a:cxn>
                  </a:cxnLst>
                  <a:rect l="l" t="t" r="r" b="b"/>
                  <a:pathLst>
                    <a:path w="141170" h="141170">
                      <a:moveTo>
                        <a:pt x="62644" y="87378"/>
                      </a:moveTo>
                      <a:cubicBezTo>
                        <a:pt x="62701" y="87321"/>
                        <a:pt x="62729" y="87293"/>
                        <a:pt x="62786" y="87236"/>
                      </a:cubicBezTo>
                      <a:cubicBezTo>
                        <a:pt x="71143" y="78879"/>
                        <a:pt x="78936" y="70748"/>
                        <a:pt x="86700" y="62644"/>
                      </a:cubicBezTo>
                      <a:cubicBezTo>
                        <a:pt x="76169" y="67952"/>
                        <a:pt x="67642" y="76649"/>
                        <a:pt x="62644" y="87378"/>
                      </a:cubicBezTo>
                      <a:close/>
                    </a:path>
                  </a:pathLst>
                </a:custGeom>
                <a:solidFill>
                  <a:srgbClr val="59B4D9"/>
                </a:solidFill>
                <a:ln w="28178" cap="flat">
                  <a:noFill/>
                  <a:prstDash val="solid"/>
                  <a:miter/>
                </a:ln>
              </p:spPr>
              <p:txBody>
                <a:bodyPr rtlCol="0" anchor="ctr"/>
                <a:lstStyle/>
                <a:p>
                  <a:pPr>
                    <a:lnSpc>
                      <a:spcPct val="90000"/>
                    </a:lnSpc>
                  </a:pPr>
                  <a:endParaRPr lang="en-US" sz="1836"/>
                </a:p>
              </p:txBody>
            </p:sp>
            <p:sp>
              <p:nvSpPr>
                <p:cNvPr id="203" name="Freeform: Shape 202">
                  <a:extLst>
                    <a:ext uri="{FF2B5EF4-FFF2-40B4-BE49-F238E27FC236}">
                      <a16:creationId xmlns:a16="http://schemas.microsoft.com/office/drawing/2014/main" id="{4D208149-2EF2-4D38-999A-EAE38AA343BC}"/>
                    </a:ext>
                  </a:extLst>
                </p:cNvPr>
                <p:cNvSpPr/>
                <p:nvPr/>
              </p:nvSpPr>
              <p:spPr>
                <a:xfrm>
                  <a:off x="5933660" y="1863663"/>
                  <a:ext cx="367044" cy="282341"/>
                </a:xfrm>
                <a:custGeom>
                  <a:avLst/>
                  <a:gdLst>
                    <a:gd name="connsiteX0" fmla="*/ 127216 w 367043"/>
                    <a:gd name="connsiteY0" fmla="*/ 244218 h 282341"/>
                    <a:gd name="connsiteX1" fmla="*/ 238063 w 367043"/>
                    <a:gd name="connsiteY1" fmla="*/ 244218 h 282341"/>
                    <a:gd name="connsiteX2" fmla="*/ 306446 w 367043"/>
                    <a:gd name="connsiteY2" fmla="*/ 157455 h 282341"/>
                    <a:gd name="connsiteX3" fmla="*/ 206751 w 367043"/>
                    <a:gd name="connsiteY3" fmla="*/ 62644 h 282341"/>
                    <a:gd name="connsiteX4" fmla="*/ 194074 w 367043"/>
                    <a:gd name="connsiteY4" fmla="*/ 62644 h 282341"/>
                    <a:gd name="connsiteX5" fmla="*/ 152570 w 367043"/>
                    <a:gd name="connsiteY5" fmla="*/ 104149 h 282341"/>
                    <a:gd name="connsiteX6" fmla="*/ 154292 w 367043"/>
                    <a:gd name="connsiteY6" fmla="*/ 115103 h 282341"/>
                    <a:gd name="connsiteX7" fmla="*/ 127781 w 367043"/>
                    <a:gd name="connsiteY7" fmla="*/ 115103 h 282341"/>
                    <a:gd name="connsiteX8" fmla="*/ 62644 w 367043"/>
                    <a:gd name="connsiteY8" fmla="*/ 179647 h 282341"/>
                    <a:gd name="connsiteX9" fmla="*/ 127216 w 367043"/>
                    <a:gd name="connsiteY9" fmla="*/ 244218 h 2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43" h="282341">
                      <a:moveTo>
                        <a:pt x="127216" y="244218"/>
                      </a:moveTo>
                      <a:lnTo>
                        <a:pt x="238063" y="244218"/>
                      </a:lnTo>
                      <a:cubicBezTo>
                        <a:pt x="265111" y="212963"/>
                        <a:pt x="287727" y="183967"/>
                        <a:pt x="306446" y="157455"/>
                      </a:cubicBezTo>
                      <a:cubicBezTo>
                        <a:pt x="283887" y="116459"/>
                        <a:pt x="249074" y="83114"/>
                        <a:pt x="206751" y="62644"/>
                      </a:cubicBezTo>
                      <a:lnTo>
                        <a:pt x="194074" y="62644"/>
                      </a:lnTo>
                      <a:cubicBezTo>
                        <a:pt x="171007" y="62644"/>
                        <a:pt x="152570" y="81081"/>
                        <a:pt x="152570" y="104149"/>
                      </a:cubicBezTo>
                      <a:cubicBezTo>
                        <a:pt x="152570" y="107593"/>
                        <a:pt x="153135" y="111631"/>
                        <a:pt x="154292" y="115103"/>
                      </a:cubicBezTo>
                      <a:lnTo>
                        <a:pt x="127781" y="115103"/>
                      </a:lnTo>
                      <a:cubicBezTo>
                        <a:pt x="91472" y="115103"/>
                        <a:pt x="62644" y="143931"/>
                        <a:pt x="62644" y="179647"/>
                      </a:cubicBezTo>
                      <a:cubicBezTo>
                        <a:pt x="62644" y="215363"/>
                        <a:pt x="91472" y="244218"/>
                        <a:pt x="127216" y="244218"/>
                      </a:cubicBezTo>
                      <a:close/>
                    </a:path>
                  </a:pathLst>
                </a:custGeom>
                <a:solidFill>
                  <a:srgbClr val="0078D7"/>
                </a:solidFill>
                <a:ln w="28178" cap="flat">
                  <a:noFill/>
                  <a:prstDash val="solid"/>
                  <a:miter/>
                </a:ln>
              </p:spPr>
              <p:txBody>
                <a:bodyPr rtlCol="0" anchor="ctr"/>
                <a:lstStyle/>
                <a:p>
                  <a:pPr>
                    <a:lnSpc>
                      <a:spcPct val="90000"/>
                    </a:lnSpc>
                  </a:pPr>
                  <a:endParaRPr lang="en-US" sz="1836"/>
                </a:p>
              </p:txBody>
            </p:sp>
          </p:grpSp>
        </p:grpSp>
        <p:grpSp>
          <p:nvGrpSpPr>
            <p:cNvPr id="180" name="Group 179">
              <a:extLst>
                <a:ext uri="{FF2B5EF4-FFF2-40B4-BE49-F238E27FC236}">
                  <a16:creationId xmlns:a16="http://schemas.microsoft.com/office/drawing/2014/main" id="{56E52D45-AF81-4109-91FE-2441F6AC7087}"/>
                </a:ext>
              </a:extLst>
            </p:cNvPr>
            <p:cNvGrpSpPr/>
            <p:nvPr/>
          </p:nvGrpSpPr>
          <p:grpSpPr>
            <a:xfrm>
              <a:off x="4526400" y="3328090"/>
              <a:ext cx="861056" cy="861056"/>
              <a:chOff x="4526400" y="3328090"/>
              <a:chExt cx="861056" cy="861056"/>
            </a:xfrm>
          </p:grpSpPr>
          <p:sp>
            <p:nvSpPr>
              <p:cNvPr id="192" name="Oval 191">
                <a:extLst>
                  <a:ext uri="{FF2B5EF4-FFF2-40B4-BE49-F238E27FC236}">
                    <a16:creationId xmlns:a16="http://schemas.microsoft.com/office/drawing/2014/main" id="{8B5C2C10-9C53-4CB4-AE10-DDB8EA9D1ABF}"/>
                  </a:ext>
                </a:extLst>
              </p:cNvPr>
              <p:cNvSpPr/>
              <p:nvPr/>
            </p:nvSpPr>
            <p:spPr bwMode="auto">
              <a:xfrm>
                <a:off x="4526400" y="332809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93" name="Graphic 192">
                <a:extLst>
                  <a:ext uri="{FF2B5EF4-FFF2-40B4-BE49-F238E27FC236}">
                    <a16:creationId xmlns:a16="http://schemas.microsoft.com/office/drawing/2014/main" id="{429067A5-BA85-49FD-AD36-8085CD3A36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0767" y="3552457"/>
                <a:ext cx="412322" cy="412322"/>
              </a:xfrm>
              <a:prstGeom prst="rect">
                <a:avLst/>
              </a:prstGeom>
            </p:spPr>
          </p:pic>
        </p:grpSp>
        <p:grpSp>
          <p:nvGrpSpPr>
            <p:cNvPr id="181" name="Group 180">
              <a:extLst>
                <a:ext uri="{FF2B5EF4-FFF2-40B4-BE49-F238E27FC236}">
                  <a16:creationId xmlns:a16="http://schemas.microsoft.com/office/drawing/2014/main" id="{8B5B3361-15C7-44B2-9BAB-897F2FCE0803}"/>
                </a:ext>
              </a:extLst>
            </p:cNvPr>
            <p:cNvGrpSpPr/>
            <p:nvPr/>
          </p:nvGrpSpPr>
          <p:grpSpPr>
            <a:xfrm>
              <a:off x="4288386" y="4532060"/>
              <a:ext cx="861056" cy="861056"/>
              <a:chOff x="4288386" y="4532060"/>
              <a:chExt cx="861056" cy="861056"/>
            </a:xfrm>
          </p:grpSpPr>
          <p:sp>
            <p:nvSpPr>
              <p:cNvPr id="190" name="Oval 189">
                <a:extLst>
                  <a:ext uri="{FF2B5EF4-FFF2-40B4-BE49-F238E27FC236}">
                    <a16:creationId xmlns:a16="http://schemas.microsoft.com/office/drawing/2014/main" id="{6422C521-FB63-407F-8BA3-ED0521733873}"/>
                  </a:ext>
                </a:extLst>
              </p:cNvPr>
              <p:cNvSpPr/>
              <p:nvPr/>
            </p:nvSpPr>
            <p:spPr bwMode="auto">
              <a:xfrm>
                <a:off x="4288386" y="453206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91" name="Graphic 190">
                <a:extLst>
                  <a:ext uri="{FF2B5EF4-FFF2-40B4-BE49-F238E27FC236}">
                    <a16:creationId xmlns:a16="http://schemas.microsoft.com/office/drawing/2014/main" id="{22179DBC-1AFA-462F-917A-F2F0129B4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1534" y="4745208"/>
                <a:ext cx="434761" cy="434761"/>
              </a:xfrm>
              <a:prstGeom prst="rect">
                <a:avLst/>
              </a:prstGeom>
            </p:spPr>
          </p:pic>
        </p:grpSp>
        <p:grpSp>
          <p:nvGrpSpPr>
            <p:cNvPr id="182" name="Group 181">
              <a:extLst>
                <a:ext uri="{FF2B5EF4-FFF2-40B4-BE49-F238E27FC236}">
                  <a16:creationId xmlns:a16="http://schemas.microsoft.com/office/drawing/2014/main" id="{80E72006-90CC-499C-87FC-622E1D7FC4FC}"/>
                </a:ext>
              </a:extLst>
            </p:cNvPr>
            <p:cNvGrpSpPr/>
            <p:nvPr/>
          </p:nvGrpSpPr>
          <p:grpSpPr>
            <a:xfrm>
              <a:off x="1304046" y="4749773"/>
              <a:ext cx="502315" cy="399556"/>
              <a:chOff x="3873341" y="3044666"/>
              <a:chExt cx="833438" cy="662940"/>
            </a:xfrm>
            <a:solidFill>
              <a:srgbClr val="0078D7"/>
            </a:solidFill>
          </p:grpSpPr>
          <p:sp>
            <p:nvSpPr>
              <p:cNvPr id="184" name="Freeform: Shape 183">
                <a:extLst>
                  <a:ext uri="{FF2B5EF4-FFF2-40B4-BE49-F238E27FC236}">
                    <a16:creationId xmlns:a16="http://schemas.microsoft.com/office/drawing/2014/main" id="{F65DF1F9-C05C-4F79-8C1B-D0851E09EE23}"/>
                  </a:ext>
                </a:extLst>
              </p:cNvPr>
              <p:cNvSpPr/>
              <p:nvPr/>
            </p:nvSpPr>
            <p:spPr>
              <a:xfrm>
                <a:off x="4521041" y="3387566"/>
                <a:ext cx="104775" cy="152400"/>
              </a:xfrm>
              <a:custGeom>
                <a:avLst/>
                <a:gdLst>
                  <a:gd name="connsiteX0" fmla="*/ 7144 w 104775"/>
                  <a:gd name="connsiteY0" fmla="*/ 150019 h 152400"/>
                  <a:gd name="connsiteX1" fmla="*/ 105251 w 104775"/>
                  <a:gd name="connsiteY1" fmla="*/ 78581 h 152400"/>
                  <a:gd name="connsiteX2" fmla="*/ 7144 w 104775"/>
                  <a:gd name="connsiteY2" fmla="*/ 7144 h 152400"/>
                </a:gdLst>
                <a:ahLst/>
                <a:cxnLst>
                  <a:cxn ang="0">
                    <a:pos x="connsiteX0" y="connsiteY0"/>
                  </a:cxn>
                  <a:cxn ang="0">
                    <a:pos x="connsiteX1" y="connsiteY1"/>
                  </a:cxn>
                  <a:cxn ang="0">
                    <a:pos x="connsiteX2" y="connsiteY2"/>
                  </a:cxn>
                </a:cxnLst>
                <a:rect l="l" t="t" r="r" b="b"/>
                <a:pathLst>
                  <a:path w="104775" h="152400">
                    <a:moveTo>
                      <a:pt x="7144" y="150019"/>
                    </a:moveTo>
                    <a:lnTo>
                      <a:pt x="105251" y="78581"/>
                    </a:lnTo>
                    <a:lnTo>
                      <a:pt x="7144" y="7144"/>
                    </a:lnTo>
                    <a:close/>
                  </a:path>
                </a:pathLst>
              </a:custGeom>
              <a:grpFill/>
              <a:ln w="9525" cap="flat">
                <a:noFill/>
                <a:prstDash val="solid"/>
                <a:miter/>
              </a:ln>
            </p:spPr>
            <p:txBody>
              <a:bodyPr rtlCol="0" anchor="ctr"/>
              <a:lstStyle/>
              <a:p>
                <a:pPr>
                  <a:lnSpc>
                    <a:spcPct val="90000"/>
                  </a:lnSpc>
                </a:pPr>
                <a:endParaRPr lang="en-US" sz="1836"/>
              </a:p>
            </p:txBody>
          </p:sp>
          <p:sp>
            <p:nvSpPr>
              <p:cNvPr id="185" name="Freeform: Shape 184">
                <a:extLst>
                  <a:ext uri="{FF2B5EF4-FFF2-40B4-BE49-F238E27FC236}">
                    <a16:creationId xmlns:a16="http://schemas.microsoft.com/office/drawing/2014/main" id="{C767EF8E-BF02-4C96-9609-22483CA30197}"/>
                  </a:ext>
                </a:extLst>
              </p:cNvPr>
              <p:cNvSpPr/>
              <p:nvPr/>
            </p:nvSpPr>
            <p:spPr>
              <a:xfrm>
                <a:off x="3997166" y="3459004"/>
                <a:ext cx="409575" cy="161925"/>
              </a:xfrm>
              <a:custGeom>
                <a:avLst/>
                <a:gdLst>
                  <a:gd name="connsiteX0" fmla="*/ 407194 w 409575"/>
                  <a:gd name="connsiteY0" fmla="*/ 121444 h 161925"/>
                  <a:gd name="connsiteX1" fmla="*/ 269081 w 409575"/>
                  <a:gd name="connsiteY1" fmla="*/ 7144 h 161925"/>
                  <a:gd name="connsiteX2" fmla="*/ 207169 w 409575"/>
                  <a:gd name="connsiteY2" fmla="*/ 7144 h 161925"/>
                  <a:gd name="connsiteX3" fmla="*/ 145256 w 409575"/>
                  <a:gd name="connsiteY3" fmla="*/ 7144 h 161925"/>
                  <a:gd name="connsiteX4" fmla="*/ 7144 w 409575"/>
                  <a:gd name="connsiteY4" fmla="*/ 121444 h 161925"/>
                  <a:gd name="connsiteX5" fmla="*/ 7144 w 409575"/>
                  <a:gd name="connsiteY5" fmla="*/ 159544 h 161925"/>
                  <a:gd name="connsiteX6" fmla="*/ 407194 w 409575"/>
                  <a:gd name="connsiteY6" fmla="*/ 159544 h 161925"/>
                  <a:gd name="connsiteX7" fmla="*/ 407194 w 409575"/>
                  <a:gd name="connsiteY7" fmla="*/ 1214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07194" y="121444"/>
                    </a:moveTo>
                    <a:cubicBezTo>
                      <a:pt x="257651" y="121444"/>
                      <a:pt x="269081" y="97631"/>
                      <a:pt x="269081" y="7144"/>
                    </a:cubicBezTo>
                    <a:lnTo>
                      <a:pt x="207169" y="7144"/>
                    </a:lnTo>
                    <a:lnTo>
                      <a:pt x="145256" y="7144"/>
                    </a:lnTo>
                    <a:cubicBezTo>
                      <a:pt x="145256" y="97631"/>
                      <a:pt x="156686" y="121444"/>
                      <a:pt x="7144" y="121444"/>
                    </a:cubicBezTo>
                    <a:lnTo>
                      <a:pt x="7144" y="159544"/>
                    </a:lnTo>
                    <a:lnTo>
                      <a:pt x="407194" y="159544"/>
                    </a:lnTo>
                    <a:lnTo>
                      <a:pt x="407194" y="121444"/>
                    </a:lnTo>
                    <a:close/>
                  </a:path>
                </a:pathLst>
              </a:custGeom>
              <a:grpFill/>
              <a:ln w="9525" cap="flat">
                <a:noFill/>
                <a:prstDash val="solid"/>
                <a:miter/>
              </a:ln>
            </p:spPr>
            <p:txBody>
              <a:bodyPr rtlCol="0" anchor="ctr"/>
              <a:lstStyle/>
              <a:p>
                <a:pPr>
                  <a:lnSpc>
                    <a:spcPct val="90000"/>
                  </a:lnSpc>
                </a:pPr>
                <a:endParaRPr lang="en-US" sz="1836"/>
              </a:p>
            </p:txBody>
          </p:sp>
          <p:sp>
            <p:nvSpPr>
              <p:cNvPr id="186" name="Freeform: Shape 185">
                <a:extLst>
                  <a:ext uri="{FF2B5EF4-FFF2-40B4-BE49-F238E27FC236}">
                    <a16:creationId xmlns:a16="http://schemas.microsoft.com/office/drawing/2014/main" id="{B75740D6-27B8-444D-87B5-0D13C3200019}"/>
                  </a:ext>
                </a:extLst>
              </p:cNvPr>
              <p:cNvSpPr/>
              <p:nvPr/>
            </p:nvSpPr>
            <p:spPr>
              <a:xfrm>
                <a:off x="4136231" y="3201829"/>
                <a:ext cx="133350" cy="133350"/>
              </a:xfrm>
              <a:custGeom>
                <a:avLst/>
                <a:gdLst>
                  <a:gd name="connsiteX0" fmla="*/ 68104 w 133350"/>
                  <a:gd name="connsiteY0" fmla="*/ 130016 h 133350"/>
                  <a:gd name="connsiteX1" fmla="*/ 7144 w 133350"/>
                  <a:gd name="connsiteY1" fmla="*/ 69056 h 133350"/>
                  <a:gd name="connsiteX2" fmla="*/ 68104 w 133350"/>
                  <a:gd name="connsiteY2" fmla="*/ 7144 h 133350"/>
                  <a:gd name="connsiteX3" fmla="*/ 130016 w 133350"/>
                  <a:gd name="connsiteY3" fmla="*/ 69056 h 133350"/>
                  <a:gd name="connsiteX4" fmla="*/ 68104 w 133350"/>
                  <a:gd name="connsiteY4" fmla="*/ 130016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68104" y="130016"/>
                    </a:moveTo>
                    <a:cubicBezTo>
                      <a:pt x="33814" y="130016"/>
                      <a:pt x="7144" y="102394"/>
                      <a:pt x="7144" y="69056"/>
                    </a:cubicBezTo>
                    <a:cubicBezTo>
                      <a:pt x="7144" y="34766"/>
                      <a:pt x="34766" y="7144"/>
                      <a:pt x="68104" y="7144"/>
                    </a:cubicBezTo>
                    <a:cubicBezTo>
                      <a:pt x="102394" y="7144"/>
                      <a:pt x="130016" y="34766"/>
                      <a:pt x="130016" y="69056"/>
                    </a:cubicBezTo>
                    <a:cubicBezTo>
                      <a:pt x="129064" y="103346"/>
                      <a:pt x="101441" y="130016"/>
                      <a:pt x="68104" y="130016"/>
                    </a:cubicBezTo>
                    <a:close/>
                  </a:path>
                </a:pathLst>
              </a:custGeom>
              <a:grpFill/>
              <a:ln w="9525" cap="flat">
                <a:noFill/>
                <a:prstDash val="solid"/>
                <a:miter/>
              </a:ln>
            </p:spPr>
            <p:txBody>
              <a:bodyPr rtlCol="0" anchor="ctr"/>
              <a:lstStyle/>
              <a:p>
                <a:pPr>
                  <a:lnSpc>
                    <a:spcPct val="90000"/>
                  </a:lnSpc>
                </a:pPr>
                <a:endParaRPr lang="en-US" sz="1836"/>
              </a:p>
            </p:txBody>
          </p:sp>
          <p:sp>
            <p:nvSpPr>
              <p:cNvPr id="187" name="Freeform: Shape 186">
                <a:extLst>
                  <a:ext uri="{FF2B5EF4-FFF2-40B4-BE49-F238E27FC236}">
                    <a16:creationId xmlns:a16="http://schemas.microsoft.com/office/drawing/2014/main" id="{C11BB5A0-816B-4A78-8763-9A970B7A7ED2}"/>
                  </a:ext>
                </a:extLst>
              </p:cNvPr>
              <p:cNvSpPr/>
              <p:nvPr/>
            </p:nvSpPr>
            <p:spPr>
              <a:xfrm>
                <a:off x="4521041" y="3382804"/>
                <a:ext cx="104775" cy="161925"/>
              </a:xfrm>
              <a:custGeom>
                <a:avLst/>
                <a:gdLst>
                  <a:gd name="connsiteX0" fmla="*/ 7144 w 104775"/>
                  <a:gd name="connsiteY0" fmla="*/ 159544 h 161925"/>
                  <a:gd name="connsiteX1" fmla="*/ 105251 w 104775"/>
                  <a:gd name="connsiteY1" fmla="*/ 83344 h 161925"/>
                  <a:gd name="connsiteX2" fmla="*/ 7144 w 104775"/>
                  <a:gd name="connsiteY2" fmla="*/ 7144 h 161925"/>
                </a:gdLst>
                <a:ahLst/>
                <a:cxnLst>
                  <a:cxn ang="0">
                    <a:pos x="connsiteX0" y="connsiteY0"/>
                  </a:cxn>
                  <a:cxn ang="0">
                    <a:pos x="connsiteX1" y="connsiteY1"/>
                  </a:cxn>
                  <a:cxn ang="0">
                    <a:pos x="connsiteX2" y="connsiteY2"/>
                  </a:cxn>
                </a:cxnLst>
                <a:rect l="l" t="t" r="r" b="b"/>
                <a:pathLst>
                  <a:path w="104775" h="161925">
                    <a:moveTo>
                      <a:pt x="7144" y="159544"/>
                    </a:moveTo>
                    <a:lnTo>
                      <a:pt x="105251" y="83344"/>
                    </a:lnTo>
                    <a:lnTo>
                      <a:pt x="7144" y="7144"/>
                    </a:lnTo>
                    <a:close/>
                  </a:path>
                </a:pathLst>
              </a:custGeom>
              <a:grpFill/>
              <a:ln w="9525" cap="flat">
                <a:noFill/>
                <a:prstDash val="solid"/>
                <a:miter/>
              </a:ln>
            </p:spPr>
            <p:txBody>
              <a:bodyPr rtlCol="0" anchor="ctr"/>
              <a:lstStyle/>
              <a:p>
                <a:pPr>
                  <a:lnSpc>
                    <a:spcPct val="90000"/>
                  </a:lnSpc>
                </a:pPr>
                <a:endParaRPr lang="en-US" sz="1836"/>
              </a:p>
            </p:txBody>
          </p:sp>
          <p:sp>
            <p:nvSpPr>
              <p:cNvPr id="188" name="Freeform: Shape 187">
                <a:extLst>
                  <a:ext uri="{FF2B5EF4-FFF2-40B4-BE49-F238E27FC236}">
                    <a16:creationId xmlns:a16="http://schemas.microsoft.com/office/drawing/2014/main" id="{D85CB462-1640-447F-BFE3-EBC306F63850}"/>
                  </a:ext>
                </a:extLst>
              </p:cNvPr>
              <p:cNvSpPr/>
              <p:nvPr/>
            </p:nvSpPr>
            <p:spPr>
              <a:xfrm>
                <a:off x="3873341" y="3044666"/>
                <a:ext cx="685800" cy="581025"/>
              </a:xfrm>
              <a:custGeom>
                <a:avLst/>
                <a:gdLst>
                  <a:gd name="connsiteX0" fmla="*/ 683419 w 685800"/>
                  <a:gd name="connsiteY0" fmla="*/ 445294 h 581025"/>
                  <a:gd name="connsiteX1" fmla="*/ 683419 w 685800"/>
                  <a:gd name="connsiteY1" fmla="*/ 397669 h 581025"/>
                  <a:gd name="connsiteX2" fmla="*/ 54769 w 685800"/>
                  <a:gd name="connsiteY2" fmla="*/ 397669 h 581025"/>
                  <a:gd name="connsiteX3" fmla="*/ 54769 w 685800"/>
                  <a:gd name="connsiteY3" fmla="*/ 54769 h 581025"/>
                  <a:gd name="connsiteX4" fmla="*/ 607219 w 685800"/>
                  <a:gd name="connsiteY4" fmla="*/ 54769 h 581025"/>
                  <a:gd name="connsiteX5" fmla="*/ 607219 w 685800"/>
                  <a:gd name="connsiteY5" fmla="*/ 183356 h 581025"/>
                  <a:gd name="connsiteX6" fmla="*/ 654844 w 685800"/>
                  <a:gd name="connsiteY6" fmla="*/ 183356 h 581025"/>
                  <a:gd name="connsiteX7" fmla="*/ 654844 w 685800"/>
                  <a:gd name="connsiteY7" fmla="*/ 35719 h 581025"/>
                  <a:gd name="connsiteX8" fmla="*/ 626269 w 685800"/>
                  <a:gd name="connsiteY8" fmla="*/ 7144 h 581025"/>
                  <a:gd name="connsiteX9" fmla="*/ 35719 w 685800"/>
                  <a:gd name="connsiteY9" fmla="*/ 7144 h 581025"/>
                  <a:gd name="connsiteX10" fmla="*/ 7144 w 685800"/>
                  <a:gd name="connsiteY10" fmla="*/ 35719 h 581025"/>
                  <a:gd name="connsiteX11" fmla="*/ 7144 w 685800"/>
                  <a:gd name="connsiteY11" fmla="*/ 416719 h 581025"/>
                  <a:gd name="connsiteX12" fmla="*/ 35719 w 685800"/>
                  <a:gd name="connsiteY12" fmla="*/ 445294 h 581025"/>
                  <a:gd name="connsiteX13" fmla="*/ 269081 w 685800"/>
                  <a:gd name="connsiteY13" fmla="*/ 445294 h 581025"/>
                  <a:gd name="connsiteX14" fmla="*/ 130969 w 685800"/>
                  <a:gd name="connsiteY14" fmla="*/ 535781 h 581025"/>
                  <a:gd name="connsiteX15" fmla="*/ 130969 w 685800"/>
                  <a:gd name="connsiteY15" fmla="*/ 573881 h 581025"/>
                  <a:gd name="connsiteX16" fmla="*/ 531019 w 685800"/>
                  <a:gd name="connsiteY16" fmla="*/ 573881 h 581025"/>
                  <a:gd name="connsiteX17" fmla="*/ 531019 w 685800"/>
                  <a:gd name="connsiteY17" fmla="*/ 535781 h 581025"/>
                  <a:gd name="connsiteX18" fmla="*/ 392906 w 685800"/>
                  <a:gd name="connsiteY18" fmla="*/ 445294 h 581025"/>
                  <a:gd name="connsiteX19" fmla="*/ 683419 w 685800"/>
                  <a:gd name="connsiteY19" fmla="*/ 4452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 h="581025">
                    <a:moveTo>
                      <a:pt x="683419" y="445294"/>
                    </a:moveTo>
                    <a:lnTo>
                      <a:pt x="683419" y="397669"/>
                    </a:lnTo>
                    <a:lnTo>
                      <a:pt x="54769" y="397669"/>
                    </a:lnTo>
                    <a:lnTo>
                      <a:pt x="54769" y="54769"/>
                    </a:lnTo>
                    <a:lnTo>
                      <a:pt x="607219" y="54769"/>
                    </a:lnTo>
                    <a:lnTo>
                      <a:pt x="607219" y="183356"/>
                    </a:lnTo>
                    <a:lnTo>
                      <a:pt x="654844" y="183356"/>
                    </a:lnTo>
                    <a:lnTo>
                      <a:pt x="654844" y="35719"/>
                    </a:lnTo>
                    <a:cubicBezTo>
                      <a:pt x="654844" y="21431"/>
                      <a:pt x="640556" y="7144"/>
                      <a:pt x="626269" y="7144"/>
                    </a:cubicBezTo>
                    <a:lnTo>
                      <a:pt x="35719" y="7144"/>
                    </a:lnTo>
                    <a:cubicBezTo>
                      <a:pt x="21431" y="7144"/>
                      <a:pt x="7144" y="21431"/>
                      <a:pt x="7144" y="35719"/>
                    </a:cubicBezTo>
                    <a:lnTo>
                      <a:pt x="7144" y="416719"/>
                    </a:lnTo>
                    <a:cubicBezTo>
                      <a:pt x="7144" y="431006"/>
                      <a:pt x="21431" y="445294"/>
                      <a:pt x="35719" y="445294"/>
                    </a:cubicBezTo>
                    <a:lnTo>
                      <a:pt x="269081" y="445294"/>
                    </a:lnTo>
                    <a:cubicBezTo>
                      <a:pt x="270034" y="516731"/>
                      <a:pt x="267176" y="535781"/>
                      <a:pt x="130969" y="535781"/>
                    </a:cubicBezTo>
                    <a:lnTo>
                      <a:pt x="130969" y="573881"/>
                    </a:lnTo>
                    <a:lnTo>
                      <a:pt x="531019" y="573881"/>
                    </a:lnTo>
                    <a:lnTo>
                      <a:pt x="531019" y="535781"/>
                    </a:lnTo>
                    <a:cubicBezTo>
                      <a:pt x="394811" y="535781"/>
                      <a:pt x="391954" y="516731"/>
                      <a:pt x="392906" y="445294"/>
                    </a:cubicBezTo>
                    <a:lnTo>
                      <a:pt x="683419" y="445294"/>
                    </a:lnTo>
                    <a:close/>
                  </a:path>
                </a:pathLst>
              </a:custGeom>
              <a:grpFill/>
              <a:ln w="9525" cap="flat">
                <a:noFill/>
                <a:prstDash val="solid"/>
                <a:miter/>
              </a:ln>
            </p:spPr>
            <p:txBody>
              <a:bodyPr rtlCol="0" anchor="ctr"/>
              <a:lstStyle/>
              <a:p>
                <a:pPr>
                  <a:lnSpc>
                    <a:spcPct val="90000"/>
                  </a:lnSpc>
                </a:pPr>
                <a:endParaRPr lang="en-US" sz="1836"/>
              </a:p>
            </p:txBody>
          </p:sp>
          <p:sp>
            <p:nvSpPr>
              <p:cNvPr id="189" name="Freeform: Shape 188">
                <a:extLst>
                  <a:ext uri="{FF2B5EF4-FFF2-40B4-BE49-F238E27FC236}">
                    <a16:creationId xmlns:a16="http://schemas.microsoft.com/office/drawing/2014/main" id="{A3CFD424-8BE7-498A-BE95-2949607EA816}"/>
                  </a:ext>
                </a:extLst>
              </p:cNvPr>
              <p:cNvSpPr/>
              <p:nvPr/>
            </p:nvSpPr>
            <p:spPr>
              <a:xfrm>
                <a:off x="4135279" y="3202781"/>
                <a:ext cx="571500" cy="504825"/>
              </a:xfrm>
              <a:custGeom>
                <a:avLst/>
                <a:gdLst>
                  <a:gd name="connsiteX0" fmla="*/ 545306 w 571500"/>
                  <a:gd name="connsiteY0" fmla="*/ 44291 h 504825"/>
                  <a:gd name="connsiteX1" fmla="*/ 125254 w 571500"/>
                  <a:gd name="connsiteY1" fmla="*/ 44291 h 504825"/>
                  <a:gd name="connsiteX2" fmla="*/ 69056 w 571500"/>
                  <a:gd name="connsiteY2" fmla="*/ 7144 h 504825"/>
                  <a:gd name="connsiteX3" fmla="*/ 7144 w 571500"/>
                  <a:gd name="connsiteY3" fmla="*/ 68104 h 504825"/>
                  <a:gd name="connsiteX4" fmla="*/ 69056 w 571500"/>
                  <a:gd name="connsiteY4" fmla="*/ 129064 h 504825"/>
                  <a:gd name="connsiteX5" fmla="*/ 125254 w 571500"/>
                  <a:gd name="connsiteY5" fmla="*/ 91916 h 504825"/>
                  <a:gd name="connsiteX6" fmla="*/ 531019 w 571500"/>
                  <a:gd name="connsiteY6" fmla="*/ 91916 h 504825"/>
                  <a:gd name="connsiteX7" fmla="*/ 531019 w 571500"/>
                  <a:gd name="connsiteY7" fmla="*/ 444341 h 504825"/>
                  <a:gd name="connsiteX8" fmla="*/ 340519 w 571500"/>
                  <a:gd name="connsiteY8" fmla="*/ 444341 h 504825"/>
                  <a:gd name="connsiteX9" fmla="*/ 340519 w 571500"/>
                  <a:gd name="connsiteY9" fmla="*/ 306229 h 504825"/>
                  <a:gd name="connsiteX10" fmla="*/ 302419 w 571500"/>
                  <a:gd name="connsiteY10" fmla="*/ 306229 h 504825"/>
                  <a:gd name="connsiteX11" fmla="*/ 302419 w 571500"/>
                  <a:gd name="connsiteY11" fmla="*/ 482441 h 504825"/>
                  <a:gd name="connsiteX12" fmla="*/ 326231 w 571500"/>
                  <a:gd name="connsiteY12" fmla="*/ 506254 h 504825"/>
                  <a:gd name="connsiteX13" fmla="*/ 545306 w 571500"/>
                  <a:gd name="connsiteY13" fmla="*/ 506254 h 504825"/>
                  <a:gd name="connsiteX14" fmla="*/ 569119 w 571500"/>
                  <a:gd name="connsiteY14" fmla="*/ 482441 h 504825"/>
                  <a:gd name="connsiteX15" fmla="*/ 569119 w 571500"/>
                  <a:gd name="connsiteY15" fmla="*/ 68104 h 504825"/>
                  <a:gd name="connsiteX16" fmla="*/ 545306 w 571500"/>
                  <a:gd name="connsiteY16" fmla="*/ 44291 h 504825"/>
                  <a:gd name="connsiteX17" fmla="*/ 459581 w 571500"/>
                  <a:gd name="connsiteY17" fmla="*/ 482441 h 504825"/>
                  <a:gd name="connsiteX18" fmla="*/ 411956 w 571500"/>
                  <a:gd name="connsiteY18" fmla="*/ 482441 h 504825"/>
                  <a:gd name="connsiteX19" fmla="*/ 411956 w 571500"/>
                  <a:gd name="connsiteY19" fmla="*/ 468154 h 504825"/>
                  <a:gd name="connsiteX20" fmla="*/ 459581 w 571500"/>
                  <a:gd name="connsiteY20" fmla="*/ 468154 h 504825"/>
                  <a:gd name="connsiteX21" fmla="*/ 459581 w 571500"/>
                  <a:gd name="connsiteY21" fmla="*/ 482441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1500" h="504825">
                    <a:moveTo>
                      <a:pt x="545306" y="44291"/>
                    </a:moveTo>
                    <a:lnTo>
                      <a:pt x="125254" y="44291"/>
                    </a:lnTo>
                    <a:cubicBezTo>
                      <a:pt x="115729" y="22384"/>
                      <a:pt x="93821" y="7144"/>
                      <a:pt x="69056" y="7144"/>
                    </a:cubicBezTo>
                    <a:cubicBezTo>
                      <a:pt x="34766" y="7144"/>
                      <a:pt x="7144" y="34766"/>
                      <a:pt x="7144" y="68104"/>
                    </a:cubicBezTo>
                    <a:cubicBezTo>
                      <a:pt x="7144" y="101441"/>
                      <a:pt x="34766" y="129064"/>
                      <a:pt x="69056" y="129064"/>
                    </a:cubicBezTo>
                    <a:cubicBezTo>
                      <a:pt x="94774" y="129064"/>
                      <a:pt x="116681" y="113824"/>
                      <a:pt x="125254" y="91916"/>
                    </a:cubicBezTo>
                    <a:lnTo>
                      <a:pt x="531019" y="91916"/>
                    </a:lnTo>
                    <a:lnTo>
                      <a:pt x="531019" y="444341"/>
                    </a:lnTo>
                    <a:lnTo>
                      <a:pt x="340519" y="444341"/>
                    </a:lnTo>
                    <a:lnTo>
                      <a:pt x="340519" y="306229"/>
                    </a:lnTo>
                    <a:lnTo>
                      <a:pt x="302419" y="306229"/>
                    </a:lnTo>
                    <a:lnTo>
                      <a:pt x="302419" y="482441"/>
                    </a:lnTo>
                    <a:cubicBezTo>
                      <a:pt x="302419" y="495776"/>
                      <a:pt x="312896" y="506254"/>
                      <a:pt x="326231" y="506254"/>
                    </a:cubicBezTo>
                    <a:lnTo>
                      <a:pt x="545306" y="506254"/>
                    </a:lnTo>
                    <a:cubicBezTo>
                      <a:pt x="558641" y="506254"/>
                      <a:pt x="569119" y="495776"/>
                      <a:pt x="569119" y="482441"/>
                    </a:cubicBezTo>
                    <a:lnTo>
                      <a:pt x="569119" y="68104"/>
                    </a:lnTo>
                    <a:cubicBezTo>
                      <a:pt x="569119" y="54769"/>
                      <a:pt x="558641" y="44291"/>
                      <a:pt x="545306" y="44291"/>
                    </a:cubicBezTo>
                    <a:close/>
                    <a:moveTo>
                      <a:pt x="459581" y="482441"/>
                    </a:moveTo>
                    <a:lnTo>
                      <a:pt x="411956" y="482441"/>
                    </a:lnTo>
                    <a:lnTo>
                      <a:pt x="411956" y="468154"/>
                    </a:lnTo>
                    <a:lnTo>
                      <a:pt x="459581" y="468154"/>
                    </a:lnTo>
                    <a:lnTo>
                      <a:pt x="459581" y="482441"/>
                    </a:lnTo>
                    <a:close/>
                  </a:path>
                </a:pathLst>
              </a:custGeom>
              <a:grpFill/>
              <a:ln w="9525" cap="flat">
                <a:noFill/>
                <a:prstDash val="solid"/>
                <a:miter/>
              </a:ln>
            </p:spPr>
            <p:txBody>
              <a:bodyPr rtlCol="0" anchor="ctr"/>
              <a:lstStyle/>
              <a:p>
                <a:pPr>
                  <a:lnSpc>
                    <a:spcPct val="90000"/>
                  </a:lnSpc>
                </a:pPr>
                <a:endParaRPr lang="en-US" sz="1836"/>
              </a:p>
            </p:txBody>
          </p:sp>
        </p:grpSp>
        <p:pic>
          <p:nvPicPr>
            <p:cNvPr id="183" name="Graphic 182">
              <a:extLst>
                <a:ext uri="{FF2B5EF4-FFF2-40B4-BE49-F238E27FC236}">
                  <a16:creationId xmlns:a16="http://schemas.microsoft.com/office/drawing/2014/main" id="{99659CAC-894C-4E34-97E8-92E517FD6CD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51175" y="3377835"/>
              <a:ext cx="1105466" cy="1105466"/>
            </a:xfrm>
            <a:prstGeom prst="rect">
              <a:avLst/>
            </a:prstGeom>
          </p:spPr>
        </p:pic>
      </p:grpSp>
      <p:pic>
        <p:nvPicPr>
          <p:cNvPr id="221" name="Graphic 220">
            <a:extLst>
              <a:ext uri="{FF2B5EF4-FFF2-40B4-BE49-F238E27FC236}">
                <a16:creationId xmlns:a16="http://schemas.microsoft.com/office/drawing/2014/main" id="{858AEE02-A829-4E33-B214-A61FC5CE2DC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15970" y="357559"/>
            <a:ext cx="594276" cy="594276"/>
          </a:xfrm>
          <a:prstGeom prst="rect">
            <a:avLst/>
          </a:prstGeom>
        </p:spPr>
      </p:pic>
      <p:grpSp>
        <p:nvGrpSpPr>
          <p:cNvPr id="42" name="Group 41">
            <a:extLst>
              <a:ext uri="{FF2B5EF4-FFF2-40B4-BE49-F238E27FC236}">
                <a16:creationId xmlns:a16="http://schemas.microsoft.com/office/drawing/2014/main" id="{C1659208-CA4E-47DA-927C-517199D34BD9}"/>
              </a:ext>
            </a:extLst>
          </p:cNvPr>
          <p:cNvGrpSpPr/>
          <p:nvPr/>
        </p:nvGrpSpPr>
        <p:grpSpPr>
          <a:xfrm>
            <a:off x="6036201" y="1536185"/>
            <a:ext cx="6031455" cy="4395826"/>
            <a:chOff x="6036193" y="1535917"/>
            <a:chExt cx="6032310" cy="4396449"/>
          </a:xfrm>
        </p:grpSpPr>
        <p:sp>
          <p:nvSpPr>
            <p:cNvPr id="9" name="Oval 8">
              <a:extLst>
                <a:ext uri="{FF2B5EF4-FFF2-40B4-BE49-F238E27FC236}">
                  <a16:creationId xmlns:a16="http://schemas.microsoft.com/office/drawing/2014/main" id="{62493F65-E461-4088-8CE8-79649F67D565}"/>
                </a:ext>
              </a:extLst>
            </p:cNvPr>
            <p:cNvSpPr/>
            <p:nvPr/>
          </p:nvSpPr>
          <p:spPr bwMode="auto">
            <a:xfrm>
              <a:off x="7410273" y="2373086"/>
              <a:ext cx="3301783" cy="3301783"/>
            </a:xfrm>
            <a:prstGeom prst="ellipse">
              <a:avLst/>
            </a:prstGeom>
            <a:noFill/>
            <a:ln w="12700">
              <a:solidFill>
                <a:srgbClr val="0078D7"/>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tx1"/>
                  </a:solidFill>
                  <a:ea typeface="Segoe UI" pitchFamily="34" charset="0"/>
                  <a:cs typeface="Segoe UI" pitchFamily="34" charset="0"/>
                </a:rPr>
                <a:t> </a:t>
              </a:r>
            </a:p>
          </p:txBody>
        </p:sp>
        <p:sp>
          <p:nvSpPr>
            <p:cNvPr id="86" name="Rectangle 85">
              <a:extLst>
                <a:ext uri="{FF2B5EF4-FFF2-40B4-BE49-F238E27FC236}">
                  <a16:creationId xmlns:a16="http://schemas.microsoft.com/office/drawing/2014/main" id="{E4FB1B6C-86FC-4FF7-AE76-449C7B4E749B}"/>
                </a:ext>
              </a:extLst>
            </p:cNvPr>
            <p:cNvSpPr/>
            <p:nvPr/>
          </p:nvSpPr>
          <p:spPr bwMode="auto">
            <a:xfrm>
              <a:off x="8866711" y="2231762"/>
              <a:ext cx="247122" cy="180677"/>
            </a:xfrm>
            <a:prstGeom prst="rect">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21" name="Text Placeholder 21">
              <a:extLst>
                <a:ext uri="{FF2B5EF4-FFF2-40B4-BE49-F238E27FC236}">
                  <a16:creationId xmlns:a16="http://schemas.microsoft.com/office/drawing/2014/main" id="{574581E1-73BC-4C2C-9763-A60276E6B3DD}"/>
                </a:ext>
              </a:extLst>
            </p:cNvPr>
            <p:cNvSpPr txBox="1">
              <a:spLocks/>
            </p:cNvSpPr>
            <p:nvPr/>
          </p:nvSpPr>
          <p:spPr>
            <a:xfrm>
              <a:off x="6359167" y="2742046"/>
              <a:ext cx="1077971"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Azure Monitor</a:t>
              </a:r>
            </a:p>
          </p:txBody>
        </p:sp>
        <p:sp>
          <p:nvSpPr>
            <p:cNvPr id="22" name="Text Placeholder 21">
              <a:extLst>
                <a:ext uri="{FF2B5EF4-FFF2-40B4-BE49-F238E27FC236}">
                  <a16:creationId xmlns:a16="http://schemas.microsoft.com/office/drawing/2014/main" id="{8F35AB2E-8552-42AD-A2E4-F8BE187F90DA}"/>
                </a:ext>
              </a:extLst>
            </p:cNvPr>
            <p:cNvSpPr txBox="1">
              <a:spLocks/>
            </p:cNvSpPr>
            <p:nvPr/>
          </p:nvSpPr>
          <p:spPr>
            <a:xfrm>
              <a:off x="6036193" y="3658721"/>
              <a:ext cx="959460"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Core Azure Services</a:t>
              </a:r>
            </a:p>
          </p:txBody>
        </p:sp>
        <p:sp>
          <p:nvSpPr>
            <p:cNvPr id="23" name="Text Placeholder 21">
              <a:extLst>
                <a:ext uri="{FF2B5EF4-FFF2-40B4-BE49-F238E27FC236}">
                  <a16:creationId xmlns:a16="http://schemas.microsoft.com/office/drawing/2014/main" id="{9D58A68E-20CF-48DD-88F9-93154CA66F86}"/>
                </a:ext>
              </a:extLst>
            </p:cNvPr>
            <p:cNvSpPr txBox="1">
              <a:spLocks/>
            </p:cNvSpPr>
            <p:nvPr/>
          </p:nvSpPr>
          <p:spPr>
            <a:xfrm>
              <a:off x="6246437" y="4720214"/>
              <a:ext cx="964644"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Archive</a:t>
              </a:r>
              <a:br>
                <a:rPr lang="en-US" dirty="0">
                  <a:solidFill>
                    <a:schemeClr val="tx1"/>
                  </a:solidFill>
                  <a:latin typeface="+mn-lt"/>
                </a:rPr>
              </a:br>
              <a:r>
                <a:rPr lang="en-US" dirty="0">
                  <a:solidFill>
                    <a:schemeClr val="tx1"/>
                  </a:solidFill>
                  <a:latin typeface="+mn-lt"/>
                </a:rPr>
                <a:t>Storage</a:t>
              </a:r>
            </a:p>
          </p:txBody>
        </p:sp>
        <p:sp>
          <p:nvSpPr>
            <p:cNvPr id="24" name="Text Placeholder 21">
              <a:extLst>
                <a:ext uri="{FF2B5EF4-FFF2-40B4-BE49-F238E27FC236}">
                  <a16:creationId xmlns:a16="http://schemas.microsoft.com/office/drawing/2014/main" id="{359F30D8-B6A7-41D8-ACF5-C80E9D35EBD1}"/>
                </a:ext>
              </a:extLst>
            </p:cNvPr>
            <p:cNvSpPr txBox="1">
              <a:spLocks/>
            </p:cNvSpPr>
            <p:nvPr/>
          </p:nvSpPr>
          <p:spPr>
            <a:xfrm>
              <a:off x="6805382" y="5473937"/>
              <a:ext cx="1259976"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nSpc>
                  <a:spcPct val="90000"/>
                </a:lnSpc>
              </a:pPr>
              <a:r>
                <a:rPr lang="en-US" dirty="0">
                  <a:solidFill>
                    <a:schemeClr val="tx1"/>
                  </a:solidFill>
                  <a:latin typeface="+mn-lt"/>
                </a:rPr>
                <a:t>Visual Studio Team Services</a:t>
              </a:r>
            </a:p>
          </p:txBody>
        </p:sp>
        <p:sp>
          <p:nvSpPr>
            <p:cNvPr id="25" name="Text Placeholder 21">
              <a:extLst>
                <a:ext uri="{FF2B5EF4-FFF2-40B4-BE49-F238E27FC236}">
                  <a16:creationId xmlns:a16="http://schemas.microsoft.com/office/drawing/2014/main" id="{633A1025-0E18-4D46-8F15-F2FCDDF9C04B}"/>
                </a:ext>
              </a:extLst>
            </p:cNvPr>
            <p:cNvSpPr txBox="1">
              <a:spLocks/>
            </p:cNvSpPr>
            <p:nvPr/>
          </p:nvSpPr>
          <p:spPr>
            <a:xfrm>
              <a:off x="10091038" y="5473937"/>
              <a:ext cx="1285083" cy="424792"/>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Stream Analytics</a:t>
              </a:r>
            </a:p>
          </p:txBody>
        </p:sp>
        <p:sp>
          <p:nvSpPr>
            <p:cNvPr id="26" name="Text Placeholder 21">
              <a:extLst>
                <a:ext uri="{FF2B5EF4-FFF2-40B4-BE49-F238E27FC236}">
                  <a16:creationId xmlns:a16="http://schemas.microsoft.com/office/drawing/2014/main" id="{428F59B4-E2AD-483F-9781-B4D63B40DC43}"/>
                </a:ext>
              </a:extLst>
            </p:cNvPr>
            <p:cNvSpPr txBox="1">
              <a:spLocks/>
            </p:cNvSpPr>
            <p:nvPr/>
          </p:nvSpPr>
          <p:spPr>
            <a:xfrm>
              <a:off x="10671698" y="2658316"/>
              <a:ext cx="1233194"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Azure Database for PostgreSQL</a:t>
              </a:r>
            </a:p>
          </p:txBody>
        </p:sp>
        <p:sp>
          <p:nvSpPr>
            <p:cNvPr id="29" name="Text Placeholder 21">
              <a:extLst>
                <a:ext uri="{FF2B5EF4-FFF2-40B4-BE49-F238E27FC236}">
                  <a16:creationId xmlns:a16="http://schemas.microsoft.com/office/drawing/2014/main" id="{7CF11978-19AA-4B72-9D6B-08CA7291195F}"/>
                </a:ext>
              </a:extLst>
            </p:cNvPr>
            <p:cNvSpPr txBox="1">
              <a:spLocks/>
            </p:cNvSpPr>
            <p:nvPr/>
          </p:nvSpPr>
          <p:spPr>
            <a:xfrm>
              <a:off x="8431469" y="1535917"/>
              <a:ext cx="1269957" cy="422980"/>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a:lnSpc>
                  <a:spcPct val="90000"/>
                </a:lnSpc>
              </a:pPr>
              <a:r>
                <a:rPr lang="en-US" dirty="0">
                  <a:solidFill>
                    <a:schemeClr val="tx1"/>
                  </a:solidFill>
                  <a:latin typeface="+mn-lt"/>
                </a:rPr>
                <a:t>Azure Database for MySQL</a:t>
              </a:r>
            </a:p>
          </p:txBody>
        </p:sp>
        <p:sp>
          <p:nvSpPr>
            <p:cNvPr id="33" name="Oval 32">
              <a:extLst>
                <a:ext uri="{FF2B5EF4-FFF2-40B4-BE49-F238E27FC236}">
                  <a16:creationId xmlns:a16="http://schemas.microsoft.com/office/drawing/2014/main" id="{94D1DD5E-8F21-4013-BE26-EF0EB5FF894B}"/>
                </a:ext>
              </a:extLst>
            </p:cNvPr>
            <p:cNvSpPr/>
            <p:nvPr/>
          </p:nvSpPr>
          <p:spPr bwMode="auto">
            <a:xfrm>
              <a:off x="7034807" y="3477630"/>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81F3463E-FD9B-4BE9-A29B-863522ED6FA9}"/>
                </a:ext>
              </a:extLst>
            </p:cNvPr>
            <p:cNvSpPr/>
            <p:nvPr/>
          </p:nvSpPr>
          <p:spPr bwMode="auto">
            <a:xfrm>
              <a:off x="9847970" y="2477225"/>
              <a:ext cx="780834" cy="780835"/>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67" name="Graphic 166">
              <a:extLst>
                <a:ext uri="{FF2B5EF4-FFF2-40B4-BE49-F238E27FC236}">
                  <a16:creationId xmlns:a16="http://schemas.microsoft.com/office/drawing/2014/main" id="{7BDB72C7-D66C-445B-9885-86A45CD153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59928" y="3522740"/>
              <a:ext cx="1002474" cy="1002474"/>
            </a:xfrm>
            <a:prstGeom prst="rect">
              <a:avLst/>
            </a:prstGeom>
          </p:spPr>
        </p:pic>
        <p:grpSp>
          <p:nvGrpSpPr>
            <p:cNvPr id="54" name="Group 53">
              <a:extLst>
                <a:ext uri="{FF2B5EF4-FFF2-40B4-BE49-F238E27FC236}">
                  <a16:creationId xmlns:a16="http://schemas.microsoft.com/office/drawing/2014/main" id="{6BEDDFF7-574A-41A7-9797-3E0E1203DFB3}"/>
                </a:ext>
              </a:extLst>
            </p:cNvPr>
            <p:cNvGrpSpPr/>
            <p:nvPr/>
          </p:nvGrpSpPr>
          <p:grpSpPr>
            <a:xfrm>
              <a:off x="10135289" y="4569430"/>
              <a:ext cx="780834" cy="780835"/>
              <a:chOff x="3614504" y="4429405"/>
              <a:chExt cx="861056" cy="861056"/>
            </a:xfrm>
          </p:grpSpPr>
          <p:sp>
            <p:nvSpPr>
              <p:cNvPr id="45" name="Oval 44">
                <a:extLst>
                  <a:ext uri="{FF2B5EF4-FFF2-40B4-BE49-F238E27FC236}">
                    <a16:creationId xmlns:a16="http://schemas.microsoft.com/office/drawing/2014/main" id="{132FA1FE-CD2B-4C85-9DB6-C3D0F9243E11}"/>
                  </a:ext>
                </a:extLst>
              </p:cNvPr>
              <p:cNvSpPr/>
              <p:nvPr/>
            </p:nvSpPr>
            <p:spPr bwMode="auto">
              <a:xfrm>
                <a:off x="3614504" y="442940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12" name="Graphic 111">
                <a:extLst>
                  <a:ext uri="{FF2B5EF4-FFF2-40B4-BE49-F238E27FC236}">
                    <a16:creationId xmlns:a16="http://schemas.microsoft.com/office/drawing/2014/main" id="{6351ED12-B32E-4CD9-ACBF-F9E75A1BC2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42684" y="4657585"/>
                <a:ext cx="404697" cy="404697"/>
              </a:xfrm>
              <a:prstGeom prst="rect">
                <a:avLst/>
              </a:prstGeom>
            </p:spPr>
          </p:pic>
        </p:grpSp>
        <p:grpSp>
          <p:nvGrpSpPr>
            <p:cNvPr id="55" name="Group 54">
              <a:extLst>
                <a:ext uri="{FF2B5EF4-FFF2-40B4-BE49-F238E27FC236}">
                  <a16:creationId xmlns:a16="http://schemas.microsoft.com/office/drawing/2014/main" id="{EC143D10-4886-4214-BFB3-8901330DA03B}"/>
                </a:ext>
              </a:extLst>
            </p:cNvPr>
            <p:cNvGrpSpPr/>
            <p:nvPr/>
          </p:nvGrpSpPr>
          <p:grpSpPr>
            <a:xfrm>
              <a:off x="10351128" y="3477630"/>
              <a:ext cx="780834" cy="780835"/>
              <a:chOff x="3852518" y="3225435"/>
              <a:chExt cx="861056" cy="861056"/>
            </a:xfrm>
          </p:grpSpPr>
          <p:sp>
            <p:nvSpPr>
              <p:cNvPr id="58" name="Oval 57">
                <a:extLst>
                  <a:ext uri="{FF2B5EF4-FFF2-40B4-BE49-F238E27FC236}">
                    <a16:creationId xmlns:a16="http://schemas.microsoft.com/office/drawing/2014/main" id="{519ABBC9-BB78-4E6A-B834-28DA7B1E0A24}"/>
                  </a:ext>
                </a:extLst>
              </p:cNvPr>
              <p:cNvSpPr/>
              <p:nvPr/>
            </p:nvSpPr>
            <p:spPr bwMode="auto">
              <a:xfrm>
                <a:off x="3852518" y="3225435"/>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14" name="Graphic 113">
                <a:extLst>
                  <a:ext uri="{FF2B5EF4-FFF2-40B4-BE49-F238E27FC236}">
                    <a16:creationId xmlns:a16="http://schemas.microsoft.com/office/drawing/2014/main" id="{9617D43C-17CB-42F7-B853-EBD64D986DD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018124" y="3391041"/>
                <a:ext cx="529845" cy="529845"/>
              </a:xfrm>
              <a:prstGeom prst="rect">
                <a:avLst/>
              </a:prstGeom>
            </p:spPr>
          </p:pic>
        </p:grpSp>
        <p:grpSp>
          <p:nvGrpSpPr>
            <p:cNvPr id="57" name="Group 56">
              <a:extLst>
                <a:ext uri="{FF2B5EF4-FFF2-40B4-BE49-F238E27FC236}">
                  <a16:creationId xmlns:a16="http://schemas.microsoft.com/office/drawing/2014/main" id="{7385F50A-F8D8-4663-B9A6-D2C24EAB51E1}"/>
                </a:ext>
              </a:extLst>
            </p:cNvPr>
            <p:cNvGrpSpPr/>
            <p:nvPr/>
          </p:nvGrpSpPr>
          <p:grpSpPr>
            <a:xfrm>
              <a:off x="7481610" y="2477225"/>
              <a:ext cx="780834" cy="780835"/>
              <a:chOff x="688191" y="2122250"/>
              <a:chExt cx="861056" cy="861056"/>
            </a:xfrm>
          </p:grpSpPr>
          <p:sp>
            <p:nvSpPr>
              <p:cNvPr id="11" name="Oval 10">
                <a:extLst>
                  <a:ext uri="{FF2B5EF4-FFF2-40B4-BE49-F238E27FC236}">
                    <a16:creationId xmlns:a16="http://schemas.microsoft.com/office/drawing/2014/main" id="{87023AD5-395D-40A4-ACDF-49737E7C7D87}"/>
                  </a:ext>
                </a:extLst>
              </p:cNvPr>
              <p:cNvSpPr/>
              <p:nvPr/>
            </p:nvSpPr>
            <p:spPr bwMode="auto">
              <a:xfrm>
                <a:off x="688191" y="212225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16" name="Graphic 115">
                <a:extLst>
                  <a:ext uri="{FF2B5EF4-FFF2-40B4-BE49-F238E27FC236}">
                    <a16:creationId xmlns:a16="http://schemas.microsoft.com/office/drawing/2014/main" id="{4D4923B0-D59C-4C80-BC6A-FDBBC4D9925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7737" y="2321796"/>
                <a:ext cx="461965" cy="461965"/>
              </a:xfrm>
              <a:prstGeom prst="rect">
                <a:avLst/>
              </a:prstGeom>
            </p:spPr>
          </p:pic>
        </p:grpSp>
        <p:grpSp>
          <p:nvGrpSpPr>
            <p:cNvPr id="51" name="Group 50">
              <a:extLst>
                <a:ext uri="{FF2B5EF4-FFF2-40B4-BE49-F238E27FC236}">
                  <a16:creationId xmlns:a16="http://schemas.microsoft.com/office/drawing/2014/main" id="{AFD4974A-8A7E-4614-87BC-F8418E227691}"/>
                </a:ext>
              </a:extLst>
            </p:cNvPr>
            <p:cNvGrpSpPr/>
            <p:nvPr/>
          </p:nvGrpSpPr>
          <p:grpSpPr>
            <a:xfrm>
              <a:off x="7252466" y="4539123"/>
              <a:ext cx="780834" cy="780835"/>
              <a:chOff x="435505" y="4395984"/>
              <a:chExt cx="861056" cy="861056"/>
            </a:xfrm>
          </p:grpSpPr>
          <p:sp>
            <p:nvSpPr>
              <p:cNvPr id="35" name="Oval 34">
                <a:extLst>
                  <a:ext uri="{FF2B5EF4-FFF2-40B4-BE49-F238E27FC236}">
                    <a16:creationId xmlns:a16="http://schemas.microsoft.com/office/drawing/2014/main" id="{999F3AF2-9234-4AA4-BB52-A20E31346354}"/>
                  </a:ext>
                </a:extLst>
              </p:cNvPr>
              <p:cNvSpPr/>
              <p:nvPr/>
            </p:nvSpPr>
            <p:spPr bwMode="auto">
              <a:xfrm>
                <a:off x="435505" y="4395984"/>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17" name="Picture 116">
                <a:extLst>
                  <a:ext uri="{FF2B5EF4-FFF2-40B4-BE49-F238E27FC236}">
                    <a16:creationId xmlns:a16="http://schemas.microsoft.com/office/drawing/2014/main" id="{6B096C32-F80A-49C0-969B-2984E37C40C0}"/>
                  </a:ext>
                </a:extLst>
              </p:cNvPr>
              <p:cNvPicPr>
                <a:picLocks noChangeAspect="1"/>
              </p:cNvPicPr>
              <p:nvPr/>
            </p:nvPicPr>
            <p:blipFill>
              <a:blip r:embed="rId17"/>
              <a:stretch>
                <a:fillRect/>
              </a:stretch>
            </p:blipFill>
            <p:spPr>
              <a:xfrm>
                <a:off x="637433" y="4597912"/>
                <a:ext cx="457200" cy="457200"/>
              </a:xfrm>
              <a:prstGeom prst="rect">
                <a:avLst/>
              </a:prstGeom>
            </p:spPr>
          </p:pic>
        </p:grpSp>
        <p:sp>
          <p:nvSpPr>
            <p:cNvPr id="27" name="Text Placeholder 21">
              <a:extLst>
                <a:ext uri="{FF2B5EF4-FFF2-40B4-BE49-F238E27FC236}">
                  <a16:creationId xmlns:a16="http://schemas.microsoft.com/office/drawing/2014/main" id="{18BB786C-2AD6-477A-8C65-2E5D2E840EC0}"/>
                </a:ext>
              </a:extLst>
            </p:cNvPr>
            <p:cNvSpPr txBox="1">
              <a:spLocks/>
            </p:cNvSpPr>
            <p:nvPr/>
          </p:nvSpPr>
          <p:spPr>
            <a:xfrm>
              <a:off x="11170985" y="3574990"/>
              <a:ext cx="870221" cy="589204"/>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Azure </a:t>
              </a:r>
              <a:br>
                <a:rPr lang="en-US" dirty="0">
                  <a:solidFill>
                    <a:schemeClr val="tx1"/>
                  </a:solidFill>
                  <a:latin typeface="+mn-lt"/>
                </a:rPr>
              </a:br>
              <a:r>
                <a:rPr lang="en-US" dirty="0">
                  <a:solidFill>
                    <a:schemeClr val="tx1"/>
                  </a:solidFill>
                  <a:latin typeface="+mn-lt"/>
                </a:rPr>
                <a:t>Container </a:t>
              </a:r>
              <a:br>
                <a:rPr lang="en-US" dirty="0">
                  <a:solidFill>
                    <a:schemeClr val="tx1"/>
                  </a:solidFill>
                  <a:latin typeface="+mn-lt"/>
                </a:rPr>
              </a:br>
              <a:r>
                <a:rPr lang="en-US" dirty="0">
                  <a:solidFill>
                    <a:schemeClr val="tx1"/>
                  </a:solidFill>
                  <a:latin typeface="+mn-lt"/>
                </a:rPr>
                <a:t>Registry</a:t>
              </a:r>
            </a:p>
          </p:txBody>
        </p:sp>
        <p:sp>
          <p:nvSpPr>
            <p:cNvPr id="28" name="Text Placeholder 21">
              <a:extLst>
                <a:ext uri="{FF2B5EF4-FFF2-40B4-BE49-F238E27FC236}">
                  <a16:creationId xmlns:a16="http://schemas.microsoft.com/office/drawing/2014/main" id="{8E13689C-E95E-48EA-9813-FE06535E4C6F}"/>
                </a:ext>
              </a:extLst>
            </p:cNvPr>
            <p:cNvSpPr txBox="1">
              <a:spLocks/>
            </p:cNvSpPr>
            <p:nvPr/>
          </p:nvSpPr>
          <p:spPr>
            <a:xfrm>
              <a:off x="10959250" y="4834252"/>
              <a:ext cx="1109253" cy="256756"/>
            </a:xfrm>
            <a:prstGeom prst="rect">
              <a:avLst/>
            </a:prstGeom>
          </p:spPr>
          <p:txBody>
            <a:bodyPr wrap="square">
              <a:spAutoFit/>
            </a:bodyPr>
            <a:lstStyle>
              <a:defPPr>
                <a:defRPr lang="en-US"/>
              </a:defPPr>
              <a:lvl1pPr algn="r" defTabSz="932574">
                <a:spcBef>
                  <a:spcPts val="300"/>
                </a:spcBef>
                <a:spcAft>
                  <a:spcPts val="2400"/>
                </a:spcAft>
                <a:defRPr sz="1200">
                  <a:solidFill>
                    <a:srgbClr val="0078D7"/>
                  </a:solidFill>
                  <a:latin typeface="Segoe UI Light" panose="020B0502040204020203" pitchFamily="34" charset="0"/>
                  <a:cs typeface="Segoe UI Light" panose="020B05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l">
                <a:lnSpc>
                  <a:spcPct val="90000"/>
                </a:lnSpc>
              </a:pPr>
              <a:r>
                <a:rPr lang="en-US" dirty="0">
                  <a:solidFill>
                    <a:schemeClr val="tx1"/>
                  </a:solidFill>
                  <a:latin typeface="+mn-lt"/>
                </a:rPr>
                <a:t>Event Grid</a:t>
              </a:r>
            </a:p>
          </p:txBody>
        </p:sp>
        <p:grpSp>
          <p:nvGrpSpPr>
            <p:cNvPr id="56" name="Group 55">
              <a:extLst>
                <a:ext uri="{FF2B5EF4-FFF2-40B4-BE49-F238E27FC236}">
                  <a16:creationId xmlns:a16="http://schemas.microsoft.com/office/drawing/2014/main" id="{30744F29-CF01-4490-AD55-123B43B445F4}"/>
                </a:ext>
              </a:extLst>
            </p:cNvPr>
            <p:cNvGrpSpPr/>
            <p:nvPr/>
          </p:nvGrpSpPr>
          <p:grpSpPr>
            <a:xfrm>
              <a:off x="8672813" y="2001282"/>
              <a:ext cx="780834" cy="780835"/>
              <a:chOff x="2001776" y="1597410"/>
              <a:chExt cx="861056" cy="861056"/>
            </a:xfrm>
          </p:grpSpPr>
          <p:sp>
            <p:nvSpPr>
              <p:cNvPr id="10" name="Oval 9">
                <a:extLst>
                  <a:ext uri="{FF2B5EF4-FFF2-40B4-BE49-F238E27FC236}">
                    <a16:creationId xmlns:a16="http://schemas.microsoft.com/office/drawing/2014/main" id="{2B844746-B72E-425D-BECD-F6A83205953E}"/>
                  </a:ext>
                </a:extLst>
              </p:cNvPr>
              <p:cNvSpPr/>
              <p:nvPr/>
            </p:nvSpPr>
            <p:spPr bwMode="auto">
              <a:xfrm>
                <a:off x="2001776" y="15974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718C9F09-5B4A-4E76-A7D0-282CF17B802C}"/>
                  </a:ext>
                </a:extLst>
              </p:cNvPr>
              <p:cNvSpPr/>
              <p:nvPr/>
            </p:nvSpPr>
            <p:spPr>
              <a:xfrm>
                <a:off x="2246519" y="1773344"/>
                <a:ext cx="371570" cy="509189"/>
              </a:xfrm>
              <a:custGeom>
                <a:avLst/>
                <a:gdLst>
                  <a:gd name="connsiteX0" fmla="*/ 236696 w 257175"/>
                  <a:gd name="connsiteY0" fmla="*/ 225266 h 352425"/>
                  <a:gd name="connsiteX1" fmla="*/ 208121 w 257175"/>
                  <a:gd name="connsiteY1" fmla="*/ 247173 h 352425"/>
                  <a:gd name="connsiteX2" fmla="*/ 157639 w 257175"/>
                  <a:gd name="connsiteY2" fmla="*/ 247173 h 352425"/>
                  <a:gd name="connsiteX3" fmla="*/ 157639 w 257175"/>
                  <a:gd name="connsiteY3" fmla="*/ 229076 h 352425"/>
                  <a:gd name="connsiteX4" fmla="*/ 208121 w 257175"/>
                  <a:gd name="connsiteY4" fmla="*/ 229076 h 352425"/>
                  <a:gd name="connsiteX5" fmla="*/ 211931 w 257175"/>
                  <a:gd name="connsiteY5" fmla="*/ 222409 h 352425"/>
                  <a:gd name="connsiteX6" fmla="*/ 203359 w 257175"/>
                  <a:gd name="connsiteY6" fmla="*/ 225266 h 352425"/>
                  <a:gd name="connsiteX7" fmla="*/ 184309 w 257175"/>
                  <a:gd name="connsiteY7" fmla="*/ 225266 h 352425"/>
                  <a:gd name="connsiteX8" fmla="*/ 155734 w 257175"/>
                  <a:gd name="connsiteY8" fmla="*/ 206216 h 352425"/>
                  <a:gd name="connsiteX9" fmla="*/ 155734 w 257175"/>
                  <a:gd name="connsiteY9" fmla="*/ 204311 h 352425"/>
                  <a:gd name="connsiteX10" fmla="*/ 155734 w 257175"/>
                  <a:gd name="connsiteY10" fmla="*/ 174784 h 352425"/>
                  <a:gd name="connsiteX11" fmla="*/ 146209 w 257175"/>
                  <a:gd name="connsiteY11" fmla="*/ 169069 h 352425"/>
                  <a:gd name="connsiteX12" fmla="*/ 146209 w 257175"/>
                  <a:gd name="connsiteY12" fmla="*/ 226219 h 352425"/>
                  <a:gd name="connsiteX13" fmla="*/ 120491 w 257175"/>
                  <a:gd name="connsiteY13" fmla="*/ 226219 h 352425"/>
                  <a:gd name="connsiteX14" fmla="*/ 120491 w 257175"/>
                  <a:gd name="connsiteY14" fmla="*/ 184309 h 352425"/>
                  <a:gd name="connsiteX15" fmla="*/ 106204 w 257175"/>
                  <a:gd name="connsiteY15" fmla="*/ 214788 h 352425"/>
                  <a:gd name="connsiteX16" fmla="*/ 88106 w 257175"/>
                  <a:gd name="connsiteY16" fmla="*/ 226219 h 352425"/>
                  <a:gd name="connsiteX17" fmla="*/ 69056 w 257175"/>
                  <a:gd name="connsiteY17" fmla="*/ 214788 h 352425"/>
                  <a:gd name="connsiteX18" fmla="*/ 54769 w 257175"/>
                  <a:gd name="connsiteY18" fmla="*/ 183356 h 352425"/>
                  <a:gd name="connsiteX19" fmla="*/ 54769 w 257175"/>
                  <a:gd name="connsiteY19" fmla="*/ 225266 h 352425"/>
                  <a:gd name="connsiteX20" fmla="*/ 31909 w 257175"/>
                  <a:gd name="connsiteY20" fmla="*/ 225266 h 352425"/>
                  <a:gd name="connsiteX21" fmla="*/ 31909 w 257175"/>
                  <a:gd name="connsiteY21" fmla="*/ 160496 h 352425"/>
                  <a:gd name="connsiteX22" fmla="*/ 40481 w 257175"/>
                  <a:gd name="connsiteY22" fmla="*/ 145256 h 352425"/>
                  <a:gd name="connsiteX23" fmla="*/ 50959 w 257175"/>
                  <a:gd name="connsiteY23" fmla="*/ 143351 h 352425"/>
                  <a:gd name="connsiteX24" fmla="*/ 70009 w 257175"/>
                  <a:gd name="connsiteY24" fmla="*/ 155734 h 352425"/>
                  <a:gd name="connsiteX25" fmla="*/ 88106 w 257175"/>
                  <a:gd name="connsiteY25" fmla="*/ 196691 h 352425"/>
                  <a:gd name="connsiteX26" fmla="*/ 107156 w 257175"/>
                  <a:gd name="connsiteY26" fmla="*/ 155734 h 352425"/>
                  <a:gd name="connsiteX27" fmla="*/ 126206 w 257175"/>
                  <a:gd name="connsiteY27" fmla="*/ 143351 h 352425"/>
                  <a:gd name="connsiteX28" fmla="*/ 136684 w 257175"/>
                  <a:gd name="connsiteY28" fmla="*/ 145256 h 352425"/>
                  <a:gd name="connsiteX29" fmla="*/ 147161 w 257175"/>
                  <a:gd name="connsiteY29" fmla="*/ 160496 h 352425"/>
                  <a:gd name="connsiteX30" fmla="*/ 147161 w 257175"/>
                  <a:gd name="connsiteY30" fmla="*/ 170021 h 352425"/>
                  <a:gd name="connsiteX31" fmla="*/ 184309 w 257175"/>
                  <a:gd name="connsiteY31" fmla="*/ 170021 h 352425"/>
                  <a:gd name="connsiteX32" fmla="*/ 184309 w 257175"/>
                  <a:gd name="connsiteY32" fmla="*/ 204311 h 352425"/>
                  <a:gd name="connsiteX33" fmla="*/ 188119 w 257175"/>
                  <a:gd name="connsiteY33" fmla="*/ 205263 h 352425"/>
                  <a:gd name="connsiteX34" fmla="*/ 194786 w 257175"/>
                  <a:gd name="connsiteY34" fmla="*/ 205263 h 352425"/>
                  <a:gd name="connsiteX35" fmla="*/ 212884 w 257175"/>
                  <a:gd name="connsiteY35" fmla="*/ 205263 h 352425"/>
                  <a:gd name="connsiteX36" fmla="*/ 212884 w 257175"/>
                  <a:gd name="connsiteY36" fmla="*/ 170021 h 352425"/>
                  <a:gd name="connsiteX37" fmla="*/ 238601 w 257175"/>
                  <a:gd name="connsiteY37" fmla="*/ 170021 h 352425"/>
                  <a:gd name="connsiteX38" fmla="*/ 236696 w 257175"/>
                  <a:gd name="connsiteY38" fmla="*/ 225266 h 352425"/>
                  <a:gd name="connsiteX39" fmla="*/ 132874 w 257175"/>
                  <a:gd name="connsiteY39" fmla="*/ 25241 h 352425"/>
                  <a:gd name="connsiteX40" fmla="*/ 222409 w 257175"/>
                  <a:gd name="connsiteY40" fmla="*/ 52863 h 352425"/>
                  <a:gd name="connsiteX41" fmla="*/ 132874 w 257175"/>
                  <a:gd name="connsiteY41" fmla="*/ 80486 h 352425"/>
                  <a:gd name="connsiteX42" fmla="*/ 43339 w 257175"/>
                  <a:gd name="connsiteY42" fmla="*/ 52863 h 352425"/>
                  <a:gd name="connsiteX43" fmla="*/ 132874 w 257175"/>
                  <a:gd name="connsiteY43" fmla="*/ 25241 h 352425"/>
                  <a:gd name="connsiteX44" fmla="*/ 132874 w 257175"/>
                  <a:gd name="connsiteY44" fmla="*/ 7144 h 352425"/>
                  <a:gd name="connsiteX45" fmla="*/ 7144 w 257175"/>
                  <a:gd name="connsiteY45" fmla="*/ 56673 h 352425"/>
                  <a:gd name="connsiteX46" fmla="*/ 7144 w 257175"/>
                  <a:gd name="connsiteY46" fmla="*/ 290988 h 352425"/>
                  <a:gd name="connsiteX47" fmla="*/ 132874 w 257175"/>
                  <a:gd name="connsiteY47" fmla="*/ 346234 h 352425"/>
                  <a:gd name="connsiteX48" fmla="*/ 257651 w 257175"/>
                  <a:gd name="connsiteY48" fmla="*/ 291941 h 352425"/>
                  <a:gd name="connsiteX49" fmla="*/ 257651 w 257175"/>
                  <a:gd name="connsiteY49" fmla="*/ 57626 h 352425"/>
                  <a:gd name="connsiteX50" fmla="*/ 132874 w 257175"/>
                  <a:gd name="connsiteY50" fmla="*/ 7144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7175" h="352425">
                    <a:moveTo>
                      <a:pt x="236696" y="225266"/>
                    </a:moveTo>
                    <a:cubicBezTo>
                      <a:pt x="236696" y="239554"/>
                      <a:pt x="222409" y="246221"/>
                      <a:pt x="208121" y="247173"/>
                    </a:cubicBezTo>
                    <a:lnTo>
                      <a:pt x="157639" y="247173"/>
                    </a:lnTo>
                    <a:lnTo>
                      <a:pt x="157639" y="229076"/>
                    </a:lnTo>
                    <a:lnTo>
                      <a:pt x="208121" y="229076"/>
                    </a:lnTo>
                    <a:cubicBezTo>
                      <a:pt x="210979" y="229076"/>
                      <a:pt x="211931" y="222409"/>
                      <a:pt x="211931" y="222409"/>
                    </a:cubicBezTo>
                    <a:lnTo>
                      <a:pt x="203359" y="225266"/>
                    </a:lnTo>
                    <a:lnTo>
                      <a:pt x="184309" y="225266"/>
                    </a:lnTo>
                    <a:cubicBezTo>
                      <a:pt x="167164" y="225266"/>
                      <a:pt x="156686" y="216694"/>
                      <a:pt x="155734" y="206216"/>
                    </a:cubicBezTo>
                    <a:lnTo>
                      <a:pt x="155734" y="204311"/>
                    </a:lnTo>
                    <a:cubicBezTo>
                      <a:pt x="155734" y="185261"/>
                      <a:pt x="155734" y="177641"/>
                      <a:pt x="155734" y="174784"/>
                    </a:cubicBezTo>
                    <a:lnTo>
                      <a:pt x="146209" y="169069"/>
                    </a:lnTo>
                    <a:lnTo>
                      <a:pt x="146209" y="226219"/>
                    </a:lnTo>
                    <a:lnTo>
                      <a:pt x="120491" y="226219"/>
                    </a:lnTo>
                    <a:lnTo>
                      <a:pt x="120491" y="184309"/>
                    </a:lnTo>
                    <a:lnTo>
                      <a:pt x="106204" y="214788"/>
                    </a:lnTo>
                    <a:cubicBezTo>
                      <a:pt x="102394" y="223361"/>
                      <a:pt x="96679" y="226219"/>
                      <a:pt x="88106" y="226219"/>
                    </a:cubicBezTo>
                    <a:cubicBezTo>
                      <a:pt x="78581" y="226219"/>
                      <a:pt x="72866" y="222409"/>
                      <a:pt x="69056" y="214788"/>
                    </a:cubicBezTo>
                    <a:lnTo>
                      <a:pt x="54769" y="183356"/>
                    </a:lnTo>
                    <a:lnTo>
                      <a:pt x="54769" y="225266"/>
                    </a:lnTo>
                    <a:lnTo>
                      <a:pt x="31909" y="225266"/>
                    </a:lnTo>
                    <a:lnTo>
                      <a:pt x="31909" y="160496"/>
                    </a:lnTo>
                    <a:cubicBezTo>
                      <a:pt x="31909" y="152876"/>
                      <a:pt x="33814" y="148113"/>
                      <a:pt x="40481" y="145256"/>
                    </a:cubicBezTo>
                    <a:cubicBezTo>
                      <a:pt x="44291" y="144304"/>
                      <a:pt x="48101" y="143351"/>
                      <a:pt x="50959" y="143351"/>
                    </a:cubicBezTo>
                    <a:cubicBezTo>
                      <a:pt x="59531" y="143351"/>
                      <a:pt x="66199" y="148113"/>
                      <a:pt x="70009" y="155734"/>
                    </a:cubicBezTo>
                    <a:lnTo>
                      <a:pt x="88106" y="196691"/>
                    </a:lnTo>
                    <a:lnTo>
                      <a:pt x="107156" y="155734"/>
                    </a:lnTo>
                    <a:cubicBezTo>
                      <a:pt x="110966" y="148113"/>
                      <a:pt x="117634" y="143351"/>
                      <a:pt x="126206" y="143351"/>
                    </a:cubicBezTo>
                    <a:cubicBezTo>
                      <a:pt x="129064" y="143351"/>
                      <a:pt x="132874" y="144304"/>
                      <a:pt x="136684" y="145256"/>
                    </a:cubicBezTo>
                    <a:cubicBezTo>
                      <a:pt x="143351" y="147161"/>
                      <a:pt x="147161" y="152876"/>
                      <a:pt x="147161" y="160496"/>
                    </a:cubicBezTo>
                    <a:lnTo>
                      <a:pt x="147161" y="170021"/>
                    </a:lnTo>
                    <a:lnTo>
                      <a:pt x="184309" y="170021"/>
                    </a:lnTo>
                    <a:lnTo>
                      <a:pt x="184309" y="204311"/>
                    </a:lnTo>
                    <a:cubicBezTo>
                      <a:pt x="184309" y="205263"/>
                      <a:pt x="185261" y="205263"/>
                      <a:pt x="188119" y="205263"/>
                    </a:cubicBezTo>
                    <a:lnTo>
                      <a:pt x="194786" y="205263"/>
                    </a:lnTo>
                    <a:lnTo>
                      <a:pt x="212884" y="205263"/>
                    </a:lnTo>
                    <a:lnTo>
                      <a:pt x="212884" y="170021"/>
                    </a:lnTo>
                    <a:lnTo>
                      <a:pt x="238601" y="170021"/>
                    </a:lnTo>
                    <a:lnTo>
                      <a:pt x="236696" y="225266"/>
                    </a:lnTo>
                    <a:close/>
                    <a:moveTo>
                      <a:pt x="132874" y="25241"/>
                    </a:moveTo>
                    <a:cubicBezTo>
                      <a:pt x="182404" y="25241"/>
                      <a:pt x="222409" y="37623"/>
                      <a:pt x="222409" y="52863"/>
                    </a:cubicBezTo>
                    <a:cubicBezTo>
                      <a:pt x="222409" y="68104"/>
                      <a:pt x="182404" y="80486"/>
                      <a:pt x="132874" y="80486"/>
                    </a:cubicBezTo>
                    <a:cubicBezTo>
                      <a:pt x="83344" y="80486"/>
                      <a:pt x="43339" y="68104"/>
                      <a:pt x="43339" y="52863"/>
                    </a:cubicBezTo>
                    <a:cubicBezTo>
                      <a:pt x="43339" y="37623"/>
                      <a:pt x="83344" y="25241"/>
                      <a:pt x="132874" y="25241"/>
                    </a:cubicBezTo>
                    <a:close/>
                    <a:moveTo>
                      <a:pt x="132874" y="7144"/>
                    </a:moveTo>
                    <a:cubicBezTo>
                      <a:pt x="63341" y="7144"/>
                      <a:pt x="7144" y="30956"/>
                      <a:pt x="7144" y="56673"/>
                    </a:cubicBezTo>
                    <a:lnTo>
                      <a:pt x="7144" y="290988"/>
                    </a:lnTo>
                    <a:cubicBezTo>
                      <a:pt x="7144" y="316706"/>
                      <a:pt x="63341" y="346234"/>
                      <a:pt x="132874" y="346234"/>
                    </a:cubicBezTo>
                    <a:cubicBezTo>
                      <a:pt x="202406" y="346234"/>
                      <a:pt x="257651" y="317659"/>
                      <a:pt x="257651" y="291941"/>
                    </a:cubicBezTo>
                    <a:lnTo>
                      <a:pt x="257651" y="57626"/>
                    </a:lnTo>
                    <a:cubicBezTo>
                      <a:pt x="258604" y="31909"/>
                      <a:pt x="202406" y="7144"/>
                      <a:pt x="132874" y="7144"/>
                    </a:cubicBezTo>
                    <a:close/>
                  </a:path>
                </a:pathLst>
              </a:custGeom>
              <a:solidFill>
                <a:srgbClr val="0078D7"/>
              </a:solidFill>
              <a:ln w="9525" cap="flat">
                <a:noFill/>
                <a:prstDash val="solid"/>
                <a:miter/>
              </a:ln>
            </p:spPr>
            <p:txBody>
              <a:bodyPr rtlCol="0" anchor="ctr"/>
              <a:lstStyle/>
              <a:p>
                <a:pPr>
                  <a:lnSpc>
                    <a:spcPct val="90000"/>
                  </a:lnSpc>
                </a:pPr>
                <a:endParaRPr lang="en-US" sz="1836"/>
              </a:p>
            </p:txBody>
          </p:sp>
        </p:grpSp>
        <p:grpSp>
          <p:nvGrpSpPr>
            <p:cNvPr id="53" name="Group 52">
              <a:extLst>
                <a:ext uri="{FF2B5EF4-FFF2-40B4-BE49-F238E27FC236}">
                  <a16:creationId xmlns:a16="http://schemas.microsoft.com/office/drawing/2014/main" id="{3E28B247-3F6B-4ED7-869D-9D4D19A2CDA6}"/>
                </a:ext>
              </a:extLst>
            </p:cNvPr>
            <p:cNvGrpSpPr/>
            <p:nvPr/>
          </p:nvGrpSpPr>
          <p:grpSpPr>
            <a:xfrm>
              <a:off x="9275551" y="5151531"/>
              <a:ext cx="780834" cy="780835"/>
              <a:chOff x="2666438" y="5071310"/>
              <a:chExt cx="861056" cy="861056"/>
            </a:xfrm>
          </p:grpSpPr>
          <p:sp>
            <p:nvSpPr>
              <p:cNvPr id="41" name="Oval 40">
                <a:extLst>
                  <a:ext uri="{FF2B5EF4-FFF2-40B4-BE49-F238E27FC236}">
                    <a16:creationId xmlns:a16="http://schemas.microsoft.com/office/drawing/2014/main" id="{916F6E9F-48FB-42B2-A762-1DFD5BF634F9}"/>
                  </a:ext>
                </a:extLst>
              </p:cNvPr>
              <p:cNvSpPr/>
              <p:nvPr/>
            </p:nvSpPr>
            <p:spPr bwMode="auto">
              <a:xfrm>
                <a:off x="2666438"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A0ABCD15-C9BD-4953-88A5-6217B7D4ECF3}"/>
                  </a:ext>
                </a:extLst>
              </p:cNvPr>
              <p:cNvGrpSpPr/>
              <p:nvPr/>
            </p:nvGrpSpPr>
            <p:grpSpPr>
              <a:xfrm>
                <a:off x="2840744" y="5301813"/>
                <a:ext cx="512445" cy="400050"/>
                <a:chOff x="5794534" y="3153251"/>
                <a:chExt cx="512445" cy="400050"/>
              </a:xfrm>
              <a:solidFill>
                <a:srgbClr val="0078D7"/>
              </a:solidFill>
            </p:grpSpPr>
            <p:sp>
              <p:nvSpPr>
                <p:cNvPr id="19" name="Freeform: Shape 18">
                  <a:extLst>
                    <a:ext uri="{FF2B5EF4-FFF2-40B4-BE49-F238E27FC236}">
                      <a16:creationId xmlns:a16="http://schemas.microsoft.com/office/drawing/2014/main" id="{DABBE7FF-2A8D-4918-BAB5-51827DD6B02A}"/>
                    </a:ext>
                  </a:extLst>
                </p:cNvPr>
                <p:cNvSpPr/>
                <p:nvPr/>
              </p:nvSpPr>
              <p:spPr>
                <a:xfrm>
                  <a:off x="5945029" y="3153251"/>
                  <a:ext cx="361950" cy="400050"/>
                </a:xfrm>
                <a:custGeom>
                  <a:avLst/>
                  <a:gdLst>
                    <a:gd name="connsiteX0" fmla="*/ 290036 w 361950"/>
                    <a:gd name="connsiteY0" fmla="*/ 270034 h 400050"/>
                    <a:gd name="connsiteX1" fmla="*/ 303371 w 361950"/>
                    <a:gd name="connsiteY1" fmla="*/ 239554 h 400050"/>
                    <a:gd name="connsiteX2" fmla="*/ 357664 w 361950"/>
                    <a:gd name="connsiteY2" fmla="*/ 220504 h 400050"/>
                    <a:gd name="connsiteX3" fmla="*/ 357664 w 361950"/>
                    <a:gd name="connsiteY3" fmla="*/ 176689 h 400050"/>
                    <a:gd name="connsiteX4" fmla="*/ 351949 w 361950"/>
                    <a:gd name="connsiteY4" fmla="*/ 174784 h 400050"/>
                    <a:gd name="connsiteX5" fmla="*/ 304324 w 361950"/>
                    <a:gd name="connsiteY5" fmla="*/ 158591 h 400050"/>
                    <a:gd name="connsiteX6" fmla="*/ 290989 w 361950"/>
                    <a:gd name="connsiteY6" fmla="*/ 128111 h 400050"/>
                    <a:gd name="connsiteX7" fmla="*/ 315754 w 361950"/>
                    <a:gd name="connsiteY7" fmla="*/ 76676 h 400050"/>
                    <a:gd name="connsiteX8" fmla="*/ 315754 w 361950"/>
                    <a:gd name="connsiteY8" fmla="*/ 76676 h 400050"/>
                    <a:gd name="connsiteX9" fmla="*/ 285274 w 361950"/>
                    <a:gd name="connsiteY9" fmla="*/ 46196 h 400050"/>
                    <a:gd name="connsiteX10" fmla="*/ 278606 w 361950"/>
                    <a:gd name="connsiteY10" fmla="*/ 50006 h 400050"/>
                    <a:gd name="connsiteX11" fmla="*/ 233839 w 361950"/>
                    <a:gd name="connsiteY11" fmla="*/ 72866 h 400050"/>
                    <a:gd name="connsiteX12" fmla="*/ 203359 w 361950"/>
                    <a:gd name="connsiteY12" fmla="*/ 59531 h 400050"/>
                    <a:gd name="connsiteX13" fmla="*/ 183356 w 361950"/>
                    <a:gd name="connsiteY13" fmla="*/ 7144 h 400050"/>
                    <a:gd name="connsiteX14" fmla="*/ 138589 w 361950"/>
                    <a:gd name="connsiteY14" fmla="*/ 7144 h 400050"/>
                    <a:gd name="connsiteX15" fmla="*/ 136684 w 361950"/>
                    <a:gd name="connsiteY15" fmla="*/ 12859 h 400050"/>
                    <a:gd name="connsiteX16" fmla="*/ 120491 w 361950"/>
                    <a:gd name="connsiteY16" fmla="*/ 59531 h 400050"/>
                    <a:gd name="connsiteX17" fmla="*/ 90011 w 361950"/>
                    <a:gd name="connsiteY17" fmla="*/ 72866 h 400050"/>
                    <a:gd name="connsiteX18" fmla="*/ 37624 w 361950"/>
                    <a:gd name="connsiteY18" fmla="*/ 50006 h 400050"/>
                    <a:gd name="connsiteX19" fmla="*/ 7144 w 361950"/>
                    <a:gd name="connsiteY19" fmla="*/ 80486 h 400050"/>
                    <a:gd name="connsiteX20" fmla="*/ 10001 w 361950"/>
                    <a:gd name="connsiteY20" fmla="*/ 86201 h 400050"/>
                    <a:gd name="connsiteX21" fmla="*/ 24289 w 361950"/>
                    <a:gd name="connsiteY21" fmla="*/ 112871 h 400050"/>
                    <a:gd name="connsiteX22" fmla="*/ 104299 w 361950"/>
                    <a:gd name="connsiteY22" fmla="*/ 92869 h 400050"/>
                    <a:gd name="connsiteX23" fmla="*/ 207169 w 361950"/>
                    <a:gd name="connsiteY23" fmla="*/ 134779 h 400050"/>
                    <a:gd name="connsiteX24" fmla="*/ 226219 w 361950"/>
                    <a:gd name="connsiteY24" fmla="*/ 150971 h 400050"/>
                    <a:gd name="connsiteX25" fmla="*/ 233839 w 361950"/>
                    <a:gd name="connsiteY25" fmla="*/ 162401 h 400050"/>
                    <a:gd name="connsiteX26" fmla="*/ 213836 w 361950"/>
                    <a:gd name="connsiteY26" fmla="*/ 262414 h 400050"/>
                    <a:gd name="connsiteX27" fmla="*/ 133826 w 361950"/>
                    <a:gd name="connsiteY27" fmla="*/ 273844 h 400050"/>
                    <a:gd name="connsiteX28" fmla="*/ 128111 w 361950"/>
                    <a:gd name="connsiteY28" fmla="*/ 270986 h 400050"/>
                    <a:gd name="connsiteX29" fmla="*/ 128111 w 361950"/>
                    <a:gd name="connsiteY29" fmla="*/ 270986 h 400050"/>
                    <a:gd name="connsiteX30" fmla="*/ 128111 w 361950"/>
                    <a:gd name="connsiteY30" fmla="*/ 270986 h 400050"/>
                    <a:gd name="connsiteX31" fmla="*/ 110966 w 361950"/>
                    <a:gd name="connsiteY31" fmla="*/ 258604 h 400050"/>
                    <a:gd name="connsiteX32" fmla="*/ 105251 w 361950"/>
                    <a:gd name="connsiteY32" fmla="*/ 256699 h 400050"/>
                    <a:gd name="connsiteX33" fmla="*/ 88106 w 361950"/>
                    <a:gd name="connsiteY33" fmla="*/ 264319 h 400050"/>
                    <a:gd name="connsiteX34" fmla="*/ 86201 w 361950"/>
                    <a:gd name="connsiteY34" fmla="*/ 266224 h 400050"/>
                    <a:gd name="connsiteX35" fmla="*/ 86201 w 361950"/>
                    <a:gd name="connsiteY35" fmla="*/ 266224 h 400050"/>
                    <a:gd name="connsiteX36" fmla="*/ 22384 w 361950"/>
                    <a:gd name="connsiteY36" fmla="*/ 307181 h 400050"/>
                    <a:gd name="connsiteX37" fmla="*/ 7144 w 361950"/>
                    <a:gd name="connsiteY37" fmla="*/ 323374 h 400050"/>
                    <a:gd name="connsiteX38" fmla="*/ 36671 w 361950"/>
                    <a:gd name="connsiteY38" fmla="*/ 352901 h 400050"/>
                    <a:gd name="connsiteX39" fmla="*/ 38576 w 361950"/>
                    <a:gd name="connsiteY39" fmla="*/ 354806 h 400050"/>
                    <a:gd name="connsiteX40" fmla="*/ 44291 w 361950"/>
                    <a:gd name="connsiteY40" fmla="*/ 351949 h 400050"/>
                    <a:gd name="connsiteX41" fmla="*/ 89059 w 361950"/>
                    <a:gd name="connsiteY41" fmla="*/ 329089 h 400050"/>
                    <a:gd name="connsiteX42" fmla="*/ 119539 w 361950"/>
                    <a:gd name="connsiteY42" fmla="*/ 341471 h 400050"/>
                    <a:gd name="connsiteX43" fmla="*/ 136684 w 361950"/>
                    <a:gd name="connsiteY43" fmla="*/ 393859 h 400050"/>
                    <a:gd name="connsiteX44" fmla="*/ 181451 w 361950"/>
                    <a:gd name="connsiteY44" fmla="*/ 393859 h 400050"/>
                    <a:gd name="connsiteX45" fmla="*/ 183356 w 361950"/>
                    <a:gd name="connsiteY45" fmla="*/ 388144 h 400050"/>
                    <a:gd name="connsiteX46" fmla="*/ 199549 w 361950"/>
                    <a:gd name="connsiteY46" fmla="*/ 341471 h 400050"/>
                    <a:gd name="connsiteX47" fmla="*/ 230029 w 361950"/>
                    <a:gd name="connsiteY47" fmla="*/ 328136 h 400050"/>
                    <a:gd name="connsiteX48" fmla="*/ 282416 w 361950"/>
                    <a:gd name="connsiteY48" fmla="*/ 350996 h 400050"/>
                    <a:gd name="connsiteX49" fmla="*/ 312896 w 361950"/>
                    <a:gd name="connsiteY49" fmla="*/ 320516 h 400050"/>
                    <a:gd name="connsiteX50" fmla="*/ 312896 w 361950"/>
                    <a:gd name="connsiteY50" fmla="*/ 313849 h 400050"/>
                    <a:gd name="connsiteX51" fmla="*/ 290036 w 361950"/>
                    <a:gd name="connsiteY51" fmla="*/ 27003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61950" h="400050">
                      <a:moveTo>
                        <a:pt x="290036" y="270034"/>
                      </a:moveTo>
                      <a:lnTo>
                        <a:pt x="303371" y="239554"/>
                      </a:lnTo>
                      <a:lnTo>
                        <a:pt x="357664" y="220504"/>
                      </a:lnTo>
                      <a:lnTo>
                        <a:pt x="357664" y="176689"/>
                      </a:lnTo>
                      <a:lnTo>
                        <a:pt x="351949" y="174784"/>
                      </a:lnTo>
                      <a:lnTo>
                        <a:pt x="304324" y="158591"/>
                      </a:lnTo>
                      <a:lnTo>
                        <a:pt x="290989" y="128111"/>
                      </a:lnTo>
                      <a:lnTo>
                        <a:pt x="315754" y="76676"/>
                      </a:lnTo>
                      <a:lnTo>
                        <a:pt x="315754" y="76676"/>
                      </a:lnTo>
                      <a:lnTo>
                        <a:pt x="285274" y="46196"/>
                      </a:lnTo>
                      <a:lnTo>
                        <a:pt x="278606" y="50006"/>
                      </a:lnTo>
                      <a:lnTo>
                        <a:pt x="233839" y="72866"/>
                      </a:lnTo>
                      <a:lnTo>
                        <a:pt x="203359" y="59531"/>
                      </a:lnTo>
                      <a:lnTo>
                        <a:pt x="183356" y="7144"/>
                      </a:lnTo>
                      <a:lnTo>
                        <a:pt x="138589" y="7144"/>
                      </a:lnTo>
                      <a:lnTo>
                        <a:pt x="136684" y="12859"/>
                      </a:lnTo>
                      <a:lnTo>
                        <a:pt x="120491" y="59531"/>
                      </a:lnTo>
                      <a:lnTo>
                        <a:pt x="90011" y="72866"/>
                      </a:lnTo>
                      <a:lnTo>
                        <a:pt x="37624" y="50006"/>
                      </a:lnTo>
                      <a:lnTo>
                        <a:pt x="7144" y="80486"/>
                      </a:lnTo>
                      <a:lnTo>
                        <a:pt x="10001" y="86201"/>
                      </a:lnTo>
                      <a:lnTo>
                        <a:pt x="24289" y="112871"/>
                      </a:lnTo>
                      <a:cubicBezTo>
                        <a:pt x="49054" y="98584"/>
                        <a:pt x="75724" y="92869"/>
                        <a:pt x="104299" y="92869"/>
                      </a:cubicBezTo>
                      <a:cubicBezTo>
                        <a:pt x="143351" y="94774"/>
                        <a:pt x="179546" y="109061"/>
                        <a:pt x="207169" y="134779"/>
                      </a:cubicBezTo>
                      <a:cubicBezTo>
                        <a:pt x="212884" y="139541"/>
                        <a:pt x="220504" y="143351"/>
                        <a:pt x="226219" y="150971"/>
                      </a:cubicBezTo>
                      <a:cubicBezTo>
                        <a:pt x="229076" y="153829"/>
                        <a:pt x="231934" y="158591"/>
                        <a:pt x="233839" y="162401"/>
                      </a:cubicBezTo>
                      <a:cubicBezTo>
                        <a:pt x="252889" y="195739"/>
                        <a:pt x="245269" y="237649"/>
                        <a:pt x="213836" y="262414"/>
                      </a:cubicBezTo>
                      <a:cubicBezTo>
                        <a:pt x="190976" y="281464"/>
                        <a:pt x="158591" y="284321"/>
                        <a:pt x="133826" y="273844"/>
                      </a:cubicBezTo>
                      <a:cubicBezTo>
                        <a:pt x="130969" y="271939"/>
                        <a:pt x="129064" y="271939"/>
                        <a:pt x="128111" y="270986"/>
                      </a:cubicBezTo>
                      <a:lnTo>
                        <a:pt x="128111" y="270986"/>
                      </a:lnTo>
                      <a:lnTo>
                        <a:pt x="128111" y="270986"/>
                      </a:lnTo>
                      <a:cubicBezTo>
                        <a:pt x="122396" y="268129"/>
                        <a:pt x="115729" y="263366"/>
                        <a:pt x="110966" y="258604"/>
                      </a:cubicBezTo>
                      <a:cubicBezTo>
                        <a:pt x="109061" y="258604"/>
                        <a:pt x="108109" y="256699"/>
                        <a:pt x="105251" y="256699"/>
                      </a:cubicBezTo>
                      <a:cubicBezTo>
                        <a:pt x="99536" y="256699"/>
                        <a:pt x="91916" y="259556"/>
                        <a:pt x="88106" y="264319"/>
                      </a:cubicBezTo>
                      <a:lnTo>
                        <a:pt x="86201" y="266224"/>
                      </a:lnTo>
                      <a:lnTo>
                        <a:pt x="86201" y="266224"/>
                      </a:lnTo>
                      <a:cubicBezTo>
                        <a:pt x="67151" y="285274"/>
                        <a:pt x="45244" y="299561"/>
                        <a:pt x="22384" y="307181"/>
                      </a:cubicBezTo>
                      <a:lnTo>
                        <a:pt x="7144" y="323374"/>
                      </a:lnTo>
                      <a:lnTo>
                        <a:pt x="36671" y="352901"/>
                      </a:lnTo>
                      <a:lnTo>
                        <a:pt x="38576" y="354806"/>
                      </a:lnTo>
                      <a:lnTo>
                        <a:pt x="44291" y="351949"/>
                      </a:lnTo>
                      <a:lnTo>
                        <a:pt x="89059" y="329089"/>
                      </a:lnTo>
                      <a:lnTo>
                        <a:pt x="119539" y="341471"/>
                      </a:lnTo>
                      <a:lnTo>
                        <a:pt x="136684" y="393859"/>
                      </a:lnTo>
                      <a:lnTo>
                        <a:pt x="181451" y="393859"/>
                      </a:lnTo>
                      <a:lnTo>
                        <a:pt x="183356" y="388144"/>
                      </a:lnTo>
                      <a:lnTo>
                        <a:pt x="199549" y="341471"/>
                      </a:lnTo>
                      <a:lnTo>
                        <a:pt x="230029" y="328136"/>
                      </a:lnTo>
                      <a:lnTo>
                        <a:pt x="282416" y="350996"/>
                      </a:lnTo>
                      <a:lnTo>
                        <a:pt x="312896" y="320516"/>
                      </a:lnTo>
                      <a:lnTo>
                        <a:pt x="312896" y="313849"/>
                      </a:lnTo>
                      <a:lnTo>
                        <a:pt x="290036" y="270034"/>
                      </a:lnTo>
                      <a:close/>
                    </a:path>
                  </a:pathLst>
                </a:custGeom>
                <a:grpFill/>
                <a:ln w="9525" cap="flat">
                  <a:noFill/>
                  <a:prstDash val="solid"/>
                  <a:miter/>
                </a:ln>
              </p:spPr>
              <p:txBody>
                <a:bodyPr rtlCol="0" anchor="ctr"/>
                <a:lstStyle/>
                <a:p>
                  <a:pPr>
                    <a:lnSpc>
                      <a:spcPct val="90000"/>
                    </a:lnSpc>
                  </a:pPr>
                  <a:endParaRPr lang="en-US" sz="1836"/>
                </a:p>
              </p:txBody>
            </p:sp>
            <p:sp>
              <p:nvSpPr>
                <p:cNvPr id="32" name="Freeform: Shape 31">
                  <a:extLst>
                    <a:ext uri="{FF2B5EF4-FFF2-40B4-BE49-F238E27FC236}">
                      <a16:creationId xmlns:a16="http://schemas.microsoft.com/office/drawing/2014/main" id="{2B9F8B23-BF7A-4783-BA5B-7B5D0FB600DB}"/>
                    </a:ext>
                  </a:extLst>
                </p:cNvPr>
                <p:cNvSpPr/>
                <p:nvPr/>
              </p:nvSpPr>
              <p:spPr>
                <a:xfrm>
                  <a:off x="5820251" y="3306714"/>
                  <a:ext cx="295275" cy="85725"/>
                </a:xfrm>
                <a:custGeom>
                  <a:avLst/>
                  <a:gdLst>
                    <a:gd name="connsiteX0" fmla="*/ 146209 w 295275"/>
                    <a:gd name="connsiteY0" fmla="*/ 39418 h 85725"/>
                    <a:gd name="connsiteX1" fmla="*/ 146209 w 295275"/>
                    <a:gd name="connsiteY1" fmla="*/ 39418 h 85725"/>
                    <a:gd name="connsiteX2" fmla="*/ 146209 w 295275"/>
                    <a:gd name="connsiteY2" fmla="*/ 39418 h 85725"/>
                    <a:gd name="connsiteX3" fmla="*/ 24289 w 295275"/>
                    <a:gd name="connsiteY3" fmla="*/ 37513 h 85725"/>
                    <a:gd name="connsiteX4" fmla="*/ 10001 w 295275"/>
                    <a:gd name="connsiteY4" fmla="*/ 37513 h 85725"/>
                    <a:gd name="connsiteX5" fmla="*/ 7144 w 295275"/>
                    <a:gd name="connsiteY5" fmla="*/ 45133 h 85725"/>
                    <a:gd name="connsiteX6" fmla="*/ 10001 w 295275"/>
                    <a:gd name="connsiteY6" fmla="*/ 52753 h 85725"/>
                    <a:gd name="connsiteX7" fmla="*/ 159544 w 295275"/>
                    <a:gd name="connsiteY7" fmla="*/ 55611 h 85725"/>
                    <a:gd name="connsiteX8" fmla="*/ 159544 w 295275"/>
                    <a:gd name="connsiteY8" fmla="*/ 53706 h 85725"/>
                    <a:gd name="connsiteX9" fmla="*/ 159544 w 295275"/>
                    <a:gd name="connsiteY9" fmla="*/ 53706 h 85725"/>
                    <a:gd name="connsiteX10" fmla="*/ 279559 w 295275"/>
                    <a:gd name="connsiteY10" fmla="*/ 56563 h 85725"/>
                    <a:gd name="connsiteX11" fmla="*/ 293846 w 295275"/>
                    <a:gd name="connsiteY11" fmla="*/ 56563 h 85725"/>
                    <a:gd name="connsiteX12" fmla="*/ 296704 w 295275"/>
                    <a:gd name="connsiteY12" fmla="*/ 48943 h 85725"/>
                    <a:gd name="connsiteX13" fmla="*/ 293846 w 295275"/>
                    <a:gd name="connsiteY13" fmla="*/ 41323 h 85725"/>
                    <a:gd name="connsiteX14" fmla="*/ 146209 w 295275"/>
                    <a:gd name="connsiteY14" fmla="*/ 394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5275" h="85725">
                      <a:moveTo>
                        <a:pt x="146209" y="39418"/>
                      </a:moveTo>
                      <a:lnTo>
                        <a:pt x="146209" y="39418"/>
                      </a:lnTo>
                      <a:lnTo>
                        <a:pt x="146209" y="39418"/>
                      </a:lnTo>
                      <a:cubicBezTo>
                        <a:pt x="111919" y="75613"/>
                        <a:pt x="57626" y="75613"/>
                        <a:pt x="24289" y="37513"/>
                      </a:cubicBezTo>
                      <a:cubicBezTo>
                        <a:pt x="21431" y="32751"/>
                        <a:pt x="12859" y="32751"/>
                        <a:pt x="10001" y="37513"/>
                      </a:cubicBezTo>
                      <a:cubicBezTo>
                        <a:pt x="8096" y="39418"/>
                        <a:pt x="7144" y="42276"/>
                        <a:pt x="7144" y="45133"/>
                      </a:cubicBezTo>
                      <a:cubicBezTo>
                        <a:pt x="7144" y="47991"/>
                        <a:pt x="9049" y="50848"/>
                        <a:pt x="10001" y="52753"/>
                      </a:cubicBezTo>
                      <a:cubicBezTo>
                        <a:pt x="50959" y="97521"/>
                        <a:pt x="117634" y="99426"/>
                        <a:pt x="159544" y="55611"/>
                      </a:cubicBezTo>
                      <a:lnTo>
                        <a:pt x="159544" y="53706"/>
                      </a:lnTo>
                      <a:lnTo>
                        <a:pt x="159544" y="53706"/>
                      </a:lnTo>
                      <a:cubicBezTo>
                        <a:pt x="193834" y="19416"/>
                        <a:pt x="247174" y="19416"/>
                        <a:pt x="279559" y="56563"/>
                      </a:cubicBezTo>
                      <a:cubicBezTo>
                        <a:pt x="284321" y="61326"/>
                        <a:pt x="290989" y="61326"/>
                        <a:pt x="293846" y="56563"/>
                      </a:cubicBezTo>
                      <a:cubicBezTo>
                        <a:pt x="295751" y="54658"/>
                        <a:pt x="296704" y="51801"/>
                        <a:pt x="296704" y="48943"/>
                      </a:cubicBezTo>
                      <a:cubicBezTo>
                        <a:pt x="296704" y="46086"/>
                        <a:pt x="294799" y="43228"/>
                        <a:pt x="293846" y="41323"/>
                      </a:cubicBezTo>
                      <a:cubicBezTo>
                        <a:pt x="254794" y="-3444"/>
                        <a:pt x="188119" y="-4397"/>
                        <a:pt x="146209" y="39418"/>
                      </a:cubicBezTo>
                      <a:close/>
                    </a:path>
                  </a:pathLst>
                </a:custGeom>
                <a:grpFill/>
                <a:ln w="9525" cap="flat">
                  <a:noFill/>
                  <a:prstDash val="solid"/>
                  <a:miter/>
                </a:ln>
              </p:spPr>
              <p:txBody>
                <a:bodyPr rtlCol="0" anchor="ctr"/>
                <a:lstStyle/>
                <a:p>
                  <a:pPr>
                    <a:lnSpc>
                      <a:spcPct val="90000"/>
                    </a:lnSpc>
                  </a:pPr>
                  <a:endParaRPr lang="en-US" sz="1836"/>
                </a:p>
              </p:txBody>
            </p:sp>
            <p:sp>
              <p:nvSpPr>
                <p:cNvPr id="34" name="Freeform: Shape 33">
                  <a:extLst>
                    <a:ext uri="{FF2B5EF4-FFF2-40B4-BE49-F238E27FC236}">
                      <a16:creationId xmlns:a16="http://schemas.microsoft.com/office/drawing/2014/main" id="{6BA37729-4987-4A0A-B9EB-C8752434CA27}"/>
                    </a:ext>
                  </a:extLst>
                </p:cNvPr>
                <p:cNvSpPr/>
                <p:nvPr/>
              </p:nvSpPr>
              <p:spPr>
                <a:xfrm>
                  <a:off x="5794534" y="3357086"/>
                  <a:ext cx="304800" cy="95250"/>
                </a:xfrm>
                <a:custGeom>
                  <a:avLst/>
                  <a:gdLst>
                    <a:gd name="connsiteX0" fmla="*/ 246221 w 304800"/>
                    <a:gd name="connsiteY0" fmla="*/ 7144 h 95250"/>
                    <a:gd name="connsiteX1" fmla="*/ 198596 w 304800"/>
                    <a:gd name="connsiteY1" fmla="*/ 27146 h 95250"/>
                    <a:gd name="connsiteX2" fmla="*/ 196691 w 304800"/>
                    <a:gd name="connsiteY2" fmla="*/ 29051 h 95250"/>
                    <a:gd name="connsiteX3" fmla="*/ 194786 w 304800"/>
                    <a:gd name="connsiteY3" fmla="*/ 30956 h 95250"/>
                    <a:gd name="connsiteX4" fmla="*/ 107156 w 304800"/>
                    <a:gd name="connsiteY4" fmla="*/ 67151 h 95250"/>
                    <a:gd name="connsiteX5" fmla="*/ 21431 w 304800"/>
                    <a:gd name="connsiteY5" fmla="*/ 26194 h 95250"/>
                    <a:gd name="connsiteX6" fmla="*/ 7144 w 304800"/>
                    <a:gd name="connsiteY6" fmla="*/ 26194 h 95250"/>
                    <a:gd name="connsiteX7" fmla="*/ 7144 w 304800"/>
                    <a:gd name="connsiteY7" fmla="*/ 33814 h 95250"/>
                    <a:gd name="connsiteX8" fmla="*/ 10001 w 304800"/>
                    <a:gd name="connsiteY8" fmla="*/ 41434 h 95250"/>
                    <a:gd name="connsiteX9" fmla="*/ 110014 w 304800"/>
                    <a:gd name="connsiteY9" fmla="*/ 88106 h 95250"/>
                    <a:gd name="connsiteX10" fmla="*/ 211931 w 304800"/>
                    <a:gd name="connsiteY10" fmla="*/ 44291 h 95250"/>
                    <a:gd name="connsiteX11" fmla="*/ 213836 w 304800"/>
                    <a:gd name="connsiteY11" fmla="*/ 42386 h 95250"/>
                    <a:gd name="connsiteX12" fmla="*/ 215741 w 304800"/>
                    <a:gd name="connsiteY12" fmla="*/ 40481 h 95250"/>
                    <a:gd name="connsiteX13" fmla="*/ 249079 w 304800"/>
                    <a:gd name="connsiteY13" fmla="*/ 26194 h 95250"/>
                    <a:gd name="connsiteX14" fmla="*/ 282416 w 304800"/>
                    <a:gd name="connsiteY14" fmla="*/ 42386 h 95250"/>
                    <a:gd name="connsiteX15" fmla="*/ 296704 w 304800"/>
                    <a:gd name="connsiteY15" fmla="*/ 42386 h 95250"/>
                    <a:gd name="connsiteX16" fmla="*/ 299561 w 304800"/>
                    <a:gd name="connsiteY16" fmla="*/ 34766 h 95250"/>
                    <a:gd name="connsiteX17" fmla="*/ 296704 w 304800"/>
                    <a:gd name="connsiteY17" fmla="*/ 27146 h 95250"/>
                    <a:gd name="connsiteX18" fmla="*/ 246221 w 304800"/>
                    <a:gd name="connsiteY18" fmla="*/ 714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00" h="95250">
                      <a:moveTo>
                        <a:pt x="246221" y="7144"/>
                      </a:moveTo>
                      <a:cubicBezTo>
                        <a:pt x="227171" y="7144"/>
                        <a:pt x="211931" y="12859"/>
                        <a:pt x="198596" y="27146"/>
                      </a:cubicBezTo>
                      <a:lnTo>
                        <a:pt x="196691" y="29051"/>
                      </a:lnTo>
                      <a:lnTo>
                        <a:pt x="194786" y="30956"/>
                      </a:lnTo>
                      <a:cubicBezTo>
                        <a:pt x="171926" y="55721"/>
                        <a:pt x="139541" y="69056"/>
                        <a:pt x="107156" y="67151"/>
                      </a:cubicBezTo>
                      <a:cubicBezTo>
                        <a:pt x="73819" y="67151"/>
                        <a:pt x="44291" y="50959"/>
                        <a:pt x="21431" y="26194"/>
                      </a:cubicBezTo>
                      <a:cubicBezTo>
                        <a:pt x="16669" y="21431"/>
                        <a:pt x="10001" y="21431"/>
                        <a:pt x="7144" y="26194"/>
                      </a:cubicBezTo>
                      <a:cubicBezTo>
                        <a:pt x="7144" y="28099"/>
                        <a:pt x="7144" y="30956"/>
                        <a:pt x="7144" y="33814"/>
                      </a:cubicBezTo>
                      <a:cubicBezTo>
                        <a:pt x="7144" y="36671"/>
                        <a:pt x="9049" y="39529"/>
                        <a:pt x="10001" y="41434"/>
                      </a:cubicBezTo>
                      <a:cubicBezTo>
                        <a:pt x="36671" y="70961"/>
                        <a:pt x="71914" y="88106"/>
                        <a:pt x="110014" y="88106"/>
                      </a:cubicBezTo>
                      <a:cubicBezTo>
                        <a:pt x="148114" y="90011"/>
                        <a:pt x="182404" y="73819"/>
                        <a:pt x="211931" y="44291"/>
                      </a:cubicBezTo>
                      <a:lnTo>
                        <a:pt x="213836" y="42386"/>
                      </a:lnTo>
                      <a:lnTo>
                        <a:pt x="215741" y="40481"/>
                      </a:lnTo>
                      <a:cubicBezTo>
                        <a:pt x="224314" y="31909"/>
                        <a:pt x="235744" y="26194"/>
                        <a:pt x="249079" y="26194"/>
                      </a:cubicBezTo>
                      <a:cubicBezTo>
                        <a:pt x="262414" y="26194"/>
                        <a:pt x="271939" y="31909"/>
                        <a:pt x="282416" y="42386"/>
                      </a:cubicBezTo>
                      <a:cubicBezTo>
                        <a:pt x="287179" y="47149"/>
                        <a:pt x="293846" y="47149"/>
                        <a:pt x="296704" y="42386"/>
                      </a:cubicBezTo>
                      <a:cubicBezTo>
                        <a:pt x="298609" y="40481"/>
                        <a:pt x="299561" y="37624"/>
                        <a:pt x="299561" y="34766"/>
                      </a:cubicBezTo>
                      <a:cubicBezTo>
                        <a:pt x="299561" y="31909"/>
                        <a:pt x="297656" y="29051"/>
                        <a:pt x="296704" y="27146"/>
                      </a:cubicBezTo>
                      <a:cubicBezTo>
                        <a:pt x="282416" y="14764"/>
                        <a:pt x="265271" y="7144"/>
                        <a:pt x="246221" y="7144"/>
                      </a:cubicBezTo>
                      <a:close/>
                    </a:path>
                  </a:pathLst>
                </a:custGeom>
                <a:grpFill/>
                <a:ln w="9525" cap="flat">
                  <a:noFill/>
                  <a:prstDash val="solid"/>
                  <a:miter/>
                </a:ln>
              </p:spPr>
              <p:txBody>
                <a:bodyPr rtlCol="0" anchor="ctr"/>
                <a:lstStyle/>
                <a:p>
                  <a:pPr>
                    <a:lnSpc>
                      <a:spcPct val="90000"/>
                    </a:lnSpc>
                  </a:pPr>
                  <a:endParaRPr lang="en-US" sz="1836"/>
                </a:p>
              </p:txBody>
            </p:sp>
            <p:sp>
              <p:nvSpPr>
                <p:cNvPr id="36" name="Freeform: Shape 35">
                  <a:extLst>
                    <a:ext uri="{FF2B5EF4-FFF2-40B4-BE49-F238E27FC236}">
                      <a16:creationId xmlns:a16="http://schemas.microsoft.com/office/drawing/2014/main" id="{D1B99031-2498-4E05-A97F-65D79F2EF9BE}"/>
                    </a:ext>
                  </a:extLst>
                </p:cNvPr>
                <p:cNvSpPr/>
                <p:nvPr/>
              </p:nvSpPr>
              <p:spPr>
                <a:xfrm>
                  <a:off x="5846921" y="3257074"/>
                  <a:ext cx="295275" cy="95250"/>
                </a:xfrm>
                <a:custGeom>
                  <a:avLst/>
                  <a:gdLst>
                    <a:gd name="connsiteX0" fmla="*/ 295751 w 295275"/>
                    <a:gd name="connsiteY0" fmla="*/ 53816 h 95250"/>
                    <a:gd name="connsiteX1" fmla="*/ 195739 w 295275"/>
                    <a:gd name="connsiteY1" fmla="*/ 7144 h 95250"/>
                    <a:gd name="connsiteX2" fmla="*/ 93821 w 295275"/>
                    <a:gd name="connsiteY2" fmla="*/ 50959 h 95250"/>
                    <a:gd name="connsiteX3" fmla="*/ 91916 w 295275"/>
                    <a:gd name="connsiteY3" fmla="*/ 52864 h 95250"/>
                    <a:gd name="connsiteX4" fmla="*/ 90011 w 295275"/>
                    <a:gd name="connsiteY4" fmla="*/ 54769 h 95250"/>
                    <a:gd name="connsiteX5" fmla="*/ 56674 w 295275"/>
                    <a:gd name="connsiteY5" fmla="*/ 69056 h 95250"/>
                    <a:gd name="connsiteX6" fmla="*/ 24289 w 295275"/>
                    <a:gd name="connsiteY6" fmla="*/ 52864 h 95250"/>
                    <a:gd name="connsiteX7" fmla="*/ 10001 w 295275"/>
                    <a:gd name="connsiteY7" fmla="*/ 52864 h 95250"/>
                    <a:gd name="connsiteX8" fmla="*/ 7144 w 295275"/>
                    <a:gd name="connsiteY8" fmla="*/ 60484 h 95250"/>
                    <a:gd name="connsiteX9" fmla="*/ 10001 w 295275"/>
                    <a:gd name="connsiteY9" fmla="*/ 68104 h 95250"/>
                    <a:gd name="connsiteX10" fmla="*/ 56674 w 295275"/>
                    <a:gd name="connsiteY10" fmla="*/ 90011 h 95250"/>
                    <a:gd name="connsiteX11" fmla="*/ 104299 w 295275"/>
                    <a:gd name="connsiteY11" fmla="*/ 70009 h 95250"/>
                    <a:gd name="connsiteX12" fmla="*/ 106204 w 295275"/>
                    <a:gd name="connsiteY12" fmla="*/ 68104 h 95250"/>
                    <a:gd name="connsiteX13" fmla="*/ 108109 w 295275"/>
                    <a:gd name="connsiteY13" fmla="*/ 66199 h 95250"/>
                    <a:gd name="connsiteX14" fmla="*/ 195739 w 295275"/>
                    <a:gd name="connsiteY14" fmla="*/ 28099 h 95250"/>
                    <a:gd name="connsiteX15" fmla="*/ 279559 w 295275"/>
                    <a:gd name="connsiteY15" fmla="*/ 69056 h 95250"/>
                    <a:gd name="connsiteX16" fmla="*/ 293846 w 295275"/>
                    <a:gd name="connsiteY16" fmla="*/ 69056 h 95250"/>
                    <a:gd name="connsiteX17" fmla="*/ 296704 w 295275"/>
                    <a:gd name="connsiteY17" fmla="*/ 61436 h 95250"/>
                    <a:gd name="connsiteX18" fmla="*/ 295751 w 295275"/>
                    <a:gd name="connsiteY18" fmla="*/ 5381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5275" h="95250">
                      <a:moveTo>
                        <a:pt x="295751" y="53816"/>
                      </a:moveTo>
                      <a:cubicBezTo>
                        <a:pt x="269081" y="24289"/>
                        <a:pt x="232886" y="7144"/>
                        <a:pt x="195739" y="7144"/>
                      </a:cubicBezTo>
                      <a:cubicBezTo>
                        <a:pt x="158591" y="7144"/>
                        <a:pt x="123349" y="21431"/>
                        <a:pt x="93821" y="50959"/>
                      </a:cubicBezTo>
                      <a:lnTo>
                        <a:pt x="91916" y="52864"/>
                      </a:lnTo>
                      <a:lnTo>
                        <a:pt x="90011" y="54769"/>
                      </a:lnTo>
                      <a:cubicBezTo>
                        <a:pt x="81439" y="63341"/>
                        <a:pt x="70009" y="69056"/>
                        <a:pt x="56674" y="69056"/>
                      </a:cubicBezTo>
                      <a:cubicBezTo>
                        <a:pt x="43339" y="69056"/>
                        <a:pt x="34766" y="62389"/>
                        <a:pt x="24289" y="52864"/>
                      </a:cubicBezTo>
                      <a:cubicBezTo>
                        <a:pt x="19526" y="48101"/>
                        <a:pt x="12859" y="48101"/>
                        <a:pt x="10001" y="52864"/>
                      </a:cubicBezTo>
                      <a:cubicBezTo>
                        <a:pt x="8096" y="54769"/>
                        <a:pt x="7144" y="57626"/>
                        <a:pt x="7144" y="60484"/>
                      </a:cubicBezTo>
                      <a:cubicBezTo>
                        <a:pt x="7144" y="63341"/>
                        <a:pt x="9049" y="66199"/>
                        <a:pt x="10001" y="68104"/>
                      </a:cubicBezTo>
                      <a:cubicBezTo>
                        <a:pt x="23336" y="82391"/>
                        <a:pt x="39529" y="90011"/>
                        <a:pt x="56674" y="90011"/>
                      </a:cubicBezTo>
                      <a:cubicBezTo>
                        <a:pt x="75724" y="90011"/>
                        <a:pt x="90964" y="84296"/>
                        <a:pt x="104299" y="70009"/>
                      </a:cubicBezTo>
                      <a:lnTo>
                        <a:pt x="106204" y="68104"/>
                      </a:lnTo>
                      <a:cubicBezTo>
                        <a:pt x="106204" y="68104"/>
                        <a:pt x="108109" y="68104"/>
                        <a:pt x="108109" y="66199"/>
                      </a:cubicBezTo>
                      <a:cubicBezTo>
                        <a:pt x="130969" y="41434"/>
                        <a:pt x="163354" y="28099"/>
                        <a:pt x="195739" y="28099"/>
                      </a:cubicBezTo>
                      <a:cubicBezTo>
                        <a:pt x="229076" y="28099"/>
                        <a:pt x="258604" y="44291"/>
                        <a:pt x="279559" y="69056"/>
                      </a:cubicBezTo>
                      <a:cubicBezTo>
                        <a:pt x="284321" y="73819"/>
                        <a:pt x="290989" y="73819"/>
                        <a:pt x="293846" y="69056"/>
                      </a:cubicBezTo>
                      <a:cubicBezTo>
                        <a:pt x="295751" y="67151"/>
                        <a:pt x="296704" y="64294"/>
                        <a:pt x="296704" y="61436"/>
                      </a:cubicBezTo>
                      <a:cubicBezTo>
                        <a:pt x="298609" y="58579"/>
                        <a:pt x="296704" y="55721"/>
                        <a:pt x="295751" y="53816"/>
                      </a:cubicBezTo>
                      <a:close/>
                    </a:path>
                  </a:pathLst>
                </a:custGeom>
                <a:grpFill/>
                <a:ln w="9525" cap="flat">
                  <a:noFill/>
                  <a:prstDash val="solid"/>
                  <a:miter/>
                </a:ln>
              </p:spPr>
              <p:txBody>
                <a:bodyPr rtlCol="0" anchor="ctr"/>
                <a:lstStyle/>
                <a:p>
                  <a:pPr>
                    <a:lnSpc>
                      <a:spcPct val="90000"/>
                    </a:lnSpc>
                  </a:pPr>
                  <a:endParaRPr lang="en-US" sz="1836"/>
                </a:p>
              </p:txBody>
            </p:sp>
          </p:grpSp>
        </p:grpSp>
        <p:grpSp>
          <p:nvGrpSpPr>
            <p:cNvPr id="52" name="Group 51">
              <a:extLst>
                <a:ext uri="{FF2B5EF4-FFF2-40B4-BE49-F238E27FC236}">
                  <a16:creationId xmlns:a16="http://schemas.microsoft.com/office/drawing/2014/main" id="{E1822714-E960-4282-80B3-E2292721EBE2}"/>
                </a:ext>
              </a:extLst>
            </p:cNvPr>
            <p:cNvGrpSpPr/>
            <p:nvPr/>
          </p:nvGrpSpPr>
          <p:grpSpPr>
            <a:xfrm>
              <a:off x="8106567" y="5151531"/>
              <a:ext cx="780834" cy="780835"/>
              <a:chOff x="1377355" y="5071310"/>
              <a:chExt cx="861056" cy="861056"/>
            </a:xfrm>
          </p:grpSpPr>
          <p:sp>
            <p:nvSpPr>
              <p:cNvPr id="17" name="Oval 16">
                <a:extLst>
                  <a:ext uri="{FF2B5EF4-FFF2-40B4-BE49-F238E27FC236}">
                    <a16:creationId xmlns:a16="http://schemas.microsoft.com/office/drawing/2014/main" id="{68BFFF04-9F4C-4853-BDE5-E188F370A1F2}"/>
                  </a:ext>
                </a:extLst>
              </p:cNvPr>
              <p:cNvSpPr/>
              <p:nvPr/>
            </p:nvSpPr>
            <p:spPr bwMode="auto">
              <a:xfrm>
                <a:off x="1377355" y="5071310"/>
                <a:ext cx="861056" cy="861056"/>
              </a:xfrm>
              <a:prstGeom prst="ellipse">
                <a:avLst/>
              </a:prstGeom>
              <a:solidFill>
                <a:schemeClr val="bg1"/>
              </a:solid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solidFill>
                    <a:schemeClr val="tx1"/>
                  </a:solidFill>
                  <a:ea typeface="Segoe UI" pitchFamily="34" charset="0"/>
                  <a:cs typeface="Segoe UI" pitchFamily="34" charset="0"/>
                </a:endParaRPr>
              </a:p>
            </p:txBody>
          </p:sp>
          <p:pic>
            <p:nvPicPr>
              <p:cNvPr id="122" name="Picture 121">
                <a:extLst>
                  <a:ext uri="{FF2B5EF4-FFF2-40B4-BE49-F238E27FC236}">
                    <a16:creationId xmlns:a16="http://schemas.microsoft.com/office/drawing/2014/main" id="{3592ED80-38FB-40B9-A6DC-81D26CCA9085}"/>
                  </a:ext>
                </a:extLst>
              </p:cNvPr>
              <p:cNvPicPr>
                <a:picLocks noChangeAspect="1"/>
              </p:cNvPicPr>
              <p:nvPr/>
            </p:nvPicPr>
            <p:blipFill>
              <a:blip r:embed="rId18"/>
              <a:stretch>
                <a:fillRect/>
              </a:stretch>
            </p:blipFill>
            <p:spPr>
              <a:xfrm>
                <a:off x="1588848" y="5280848"/>
                <a:ext cx="438070" cy="441981"/>
              </a:xfrm>
              <a:prstGeom prst="rect">
                <a:avLst/>
              </a:prstGeom>
            </p:spPr>
          </p:pic>
        </p:grpSp>
        <p:pic>
          <p:nvPicPr>
            <p:cNvPr id="131" name="Graphic 130">
              <a:extLst>
                <a:ext uri="{FF2B5EF4-FFF2-40B4-BE49-F238E27FC236}">
                  <a16:creationId xmlns:a16="http://schemas.microsoft.com/office/drawing/2014/main" id="{F4C20093-D0B8-481B-AAE2-5131D513D55C}"/>
                </a:ext>
              </a:extLst>
            </p:cNvPr>
            <p:cNvPicPr>
              <a:picLocks noChangeAspect="1"/>
            </p:cNvPicPr>
            <p:nvPr/>
          </p:nvPicPr>
          <p:blipFill rotWithShape="1">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rcRect r="11052"/>
            <a:stretch/>
          </p:blipFill>
          <p:spPr>
            <a:xfrm>
              <a:off x="7199295" y="3671653"/>
              <a:ext cx="451859" cy="392788"/>
            </a:xfrm>
            <a:prstGeom prst="rect">
              <a:avLst/>
            </a:prstGeom>
          </p:spPr>
        </p:pic>
        <p:grpSp>
          <p:nvGrpSpPr>
            <p:cNvPr id="2" name="Graphic 105">
              <a:extLst>
                <a:ext uri="{FF2B5EF4-FFF2-40B4-BE49-F238E27FC236}">
                  <a16:creationId xmlns:a16="http://schemas.microsoft.com/office/drawing/2014/main" id="{CB334A01-27ED-4226-983B-961BDA334E05}"/>
                </a:ext>
              </a:extLst>
            </p:cNvPr>
            <p:cNvGrpSpPr>
              <a:grpSpLocks noChangeAspect="1"/>
            </p:cNvGrpSpPr>
            <p:nvPr/>
          </p:nvGrpSpPr>
          <p:grpSpPr>
            <a:xfrm>
              <a:off x="10061634" y="2634470"/>
              <a:ext cx="353507" cy="466344"/>
              <a:chOff x="7198695" y="458478"/>
              <a:chExt cx="1168420" cy="1541373"/>
            </a:xfrm>
          </p:grpSpPr>
          <p:sp>
            <p:nvSpPr>
              <p:cNvPr id="3" name="Freeform: Shape 2">
                <a:extLst>
                  <a:ext uri="{FF2B5EF4-FFF2-40B4-BE49-F238E27FC236}">
                    <a16:creationId xmlns:a16="http://schemas.microsoft.com/office/drawing/2014/main" id="{F2B848FA-5FDE-4146-B5CF-B62F45D979B2}"/>
                  </a:ext>
                </a:extLst>
              </p:cNvPr>
              <p:cNvSpPr/>
              <p:nvPr/>
            </p:nvSpPr>
            <p:spPr>
              <a:xfrm>
                <a:off x="7198695" y="668073"/>
                <a:ext cx="584210" cy="1329009"/>
              </a:xfrm>
              <a:custGeom>
                <a:avLst/>
                <a:gdLst>
                  <a:gd name="connsiteX0" fmla="*/ 600 w 584210"/>
                  <a:gd name="connsiteY0" fmla="*/ 600 h 1329008"/>
                  <a:gd name="connsiteX1" fmla="*/ 600 w 584210"/>
                  <a:gd name="connsiteY1" fmla="*/ 1119460 h 1329008"/>
                  <a:gd name="connsiteX2" fmla="*/ 584810 w 584210"/>
                  <a:gd name="connsiteY2" fmla="*/ 1329055 h 1329008"/>
                  <a:gd name="connsiteX3" fmla="*/ 584810 w 584210"/>
                  <a:gd name="connsiteY3" fmla="*/ 600 h 1329008"/>
                  <a:gd name="connsiteX4" fmla="*/ 600 w 584210"/>
                  <a:gd name="connsiteY4" fmla="*/ 600 h 1329008"/>
                  <a:gd name="connsiteX5" fmla="*/ 600 w 584210"/>
                  <a:gd name="connsiteY5" fmla="*/ 600 h 1329008"/>
                  <a:gd name="connsiteX6" fmla="*/ 600 w 584210"/>
                  <a:gd name="connsiteY6" fmla="*/ 600 h 1329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210" h="1329008">
                    <a:moveTo>
                      <a:pt x="600" y="600"/>
                    </a:moveTo>
                    <a:lnTo>
                      <a:pt x="600" y="1119460"/>
                    </a:lnTo>
                    <a:cubicBezTo>
                      <a:pt x="600" y="1236579"/>
                      <a:pt x="260311" y="1329055"/>
                      <a:pt x="584810" y="1329055"/>
                    </a:cubicBezTo>
                    <a:lnTo>
                      <a:pt x="584810" y="600"/>
                    </a:lnTo>
                    <a:lnTo>
                      <a:pt x="600" y="600"/>
                    </a:lnTo>
                    <a:lnTo>
                      <a:pt x="600" y="600"/>
                    </a:lnTo>
                    <a:lnTo>
                      <a:pt x="600" y="600"/>
                    </a:lnTo>
                    <a:close/>
                  </a:path>
                </a:pathLst>
              </a:custGeom>
              <a:solidFill>
                <a:srgbClr val="0078D7"/>
              </a:solidFill>
              <a:ln w="2754" cap="flat">
                <a:noFill/>
                <a:prstDash val="solid"/>
                <a:miter/>
              </a:ln>
            </p:spPr>
            <p:txBody>
              <a:bodyPr rtlCol="0" anchor="ctr"/>
              <a:lstStyle/>
              <a:p>
                <a:pPr>
                  <a:lnSpc>
                    <a:spcPct val="90000"/>
                  </a:lnSpc>
                </a:pPr>
                <a:endParaRPr lang="en-US" sz="1836"/>
              </a:p>
            </p:txBody>
          </p:sp>
          <p:sp>
            <p:nvSpPr>
              <p:cNvPr id="4" name="Freeform: Shape 3">
                <a:extLst>
                  <a:ext uri="{FF2B5EF4-FFF2-40B4-BE49-F238E27FC236}">
                    <a16:creationId xmlns:a16="http://schemas.microsoft.com/office/drawing/2014/main" id="{56CF6565-1E82-4A6C-BE2E-FF92F44DFF2F}"/>
                  </a:ext>
                </a:extLst>
              </p:cNvPr>
              <p:cNvSpPr/>
              <p:nvPr/>
            </p:nvSpPr>
            <p:spPr>
              <a:xfrm>
                <a:off x="7773768" y="668073"/>
                <a:ext cx="592516" cy="1331778"/>
              </a:xfrm>
              <a:custGeom>
                <a:avLst/>
                <a:gdLst>
                  <a:gd name="connsiteX0" fmla="*/ 600 w 592516"/>
                  <a:gd name="connsiteY0" fmla="*/ 1332101 h 1331777"/>
                  <a:gd name="connsiteX1" fmla="*/ 9737 w 592516"/>
                  <a:gd name="connsiteY1" fmla="*/ 1332101 h 1331777"/>
                  <a:gd name="connsiteX2" fmla="*/ 593947 w 592516"/>
                  <a:gd name="connsiteY2" fmla="*/ 1122505 h 1331777"/>
                  <a:gd name="connsiteX3" fmla="*/ 593947 w 592516"/>
                  <a:gd name="connsiteY3" fmla="*/ 600 h 1331777"/>
                  <a:gd name="connsiteX4" fmla="*/ 600 w 592516"/>
                  <a:gd name="connsiteY4" fmla="*/ 600 h 1331777"/>
                  <a:gd name="connsiteX5" fmla="*/ 600 w 592516"/>
                  <a:gd name="connsiteY5" fmla="*/ 1332101 h 1331777"/>
                  <a:gd name="connsiteX6" fmla="*/ 600 w 592516"/>
                  <a:gd name="connsiteY6" fmla="*/ 1332101 h 1331777"/>
                  <a:gd name="connsiteX7" fmla="*/ 600 w 592516"/>
                  <a:gd name="connsiteY7" fmla="*/ 1332101 h 133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516" h="1331777">
                    <a:moveTo>
                      <a:pt x="600" y="1332101"/>
                    </a:moveTo>
                    <a:lnTo>
                      <a:pt x="9737" y="1332101"/>
                    </a:lnTo>
                    <a:cubicBezTo>
                      <a:pt x="331191" y="1332101"/>
                      <a:pt x="593947" y="1236579"/>
                      <a:pt x="593947" y="1122505"/>
                    </a:cubicBezTo>
                    <a:lnTo>
                      <a:pt x="593947" y="600"/>
                    </a:lnTo>
                    <a:lnTo>
                      <a:pt x="600" y="600"/>
                    </a:lnTo>
                    <a:lnTo>
                      <a:pt x="600" y="1332101"/>
                    </a:lnTo>
                    <a:lnTo>
                      <a:pt x="600" y="1332101"/>
                    </a:lnTo>
                    <a:lnTo>
                      <a:pt x="600" y="1332101"/>
                    </a:lnTo>
                    <a:close/>
                  </a:path>
                </a:pathLst>
              </a:custGeom>
              <a:solidFill>
                <a:srgbClr val="0078D7"/>
              </a:solidFill>
              <a:ln w="2754" cap="flat">
                <a:noFill/>
                <a:prstDash val="solid"/>
                <a:miter/>
              </a:ln>
            </p:spPr>
            <p:txBody>
              <a:bodyPr rtlCol="0" anchor="ctr"/>
              <a:lstStyle/>
              <a:p>
                <a:pPr>
                  <a:lnSpc>
                    <a:spcPct val="90000"/>
                  </a:lnSpc>
                </a:pPr>
                <a:endParaRPr lang="en-US" sz="1836"/>
              </a:p>
            </p:txBody>
          </p:sp>
          <p:sp>
            <p:nvSpPr>
              <p:cNvPr id="7" name="Freeform: Shape 6">
                <a:extLst>
                  <a:ext uri="{FF2B5EF4-FFF2-40B4-BE49-F238E27FC236}">
                    <a16:creationId xmlns:a16="http://schemas.microsoft.com/office/drawing/2014/main" id="{FA68C9B1-3374-47A7-AA99-4855752DD5EB}"/>
                  </a:ext>
                </a:extLst>
              </p:cNvPr>
              <p:cNvSpPr/>
              <p:nvPr/>
            </p:nvSpPr>
            <p:spPr>
              <a:xfrm>
                <a:off x="7198695" y="458478"/>
                <a:ext cx="1168420" cy="418084"/>
              </a:xfrm>
              <a:custGeom>
                <a:avLst/>
                <a:gdLst>
                  <a:gd name="connsiteX0" fmla="*/ 1169020 w 1168420"/>
                  <a:gd name="connsiteY0" fmla="*/ 210196 h 418084"/>
                  <a:gd name="connsiteX1" fmla="*/ 584810 w 1168420"/>
                  <a:gd name="connsiteY1" fmla="*/ 419792 h 418084"/>
                  <a:gd name="connsiteX2" fmla="*/ 600 w 1168420"/>
                  <a:gd name="connsiteY2" fmla="*/ 210196 h 418084"/>
                  <a:gd name="connsiteX3" fmla="*/ 584810 w 1168420"/>
                  <a:gd name="connsiteY3" fmla="*/ 600 h 418084"/>
                  <a:gd name="connsiteX4" fmla="*/ 1169020 w 1168420"/>
                  <a:gd name="connsiteY4" fmla="*/ 210196 h 418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20" h="418084">
                    <a:moveTo>
                      <a:pt x="1169020" y="210196"/>
                    </a:moveTo>
                    <a:cubicBezTo>
                      <a:pt x="1169020" y="327315"/>
                      <a:pt x="909310" y="419792"/>
                      <a:pt x="584810" y="419792"/>
                    </a:cubicBezTo>
                    <a:cubicBezTo>
                      <a:pt x="260311" y="419792"/>
                      <a:pt x="600" y="327315"/>
                      <a:pt x="600" y="210196"/>
                    </a:cubicBezTo>
                    <a:cubicBezTo>
                      <a:pt x="600" y="96123"/>
                      <a:pt x="263356" y="600"/>
                      <a:pt x="584810" y="600"/>
                    </a:cubicBezTo>
                    <a:cubicBezTo>
                      <a:pt x="906264" y="600"/>
                      <a:pt x="1169020" y="96123"/>
                      <a:pt x="1169020" y="210196"/>
                    </a:cubicBezTo>
                  </a:path>
                </a:pathLst>
              </a:custGeom>
              <a:solidFill>
                <a:srgbClr val="0078D7"/>
              </a:solidFill>
              <a:ln w="2754" cap="flat">
                <a:noFill/>
                <a:prstDash val="solid"/>
                <a:miter/>
              </a:ln>
            </p:spPr>
            <p:txBody>
              <a:bodyPr rtlCol="0" anchor="ctr"/>
              <a:lstStyle/>
              <a:p>
                <a:pPr>
                  <a:lnSpc>
                    <a:spcPct val="90000"/>
                  </a:lnSpc>
                </a:pPr>
                <a:endParaRPr lang="en-US" sz="1836"/>
              </a:p>
            </p:txBody>
          </p:sp>
          <p:sp>
            <p:nvSpPr>
              <p:cNvPr id="8" name="Freeform: Shape 7">
                <a:extLst>
                  <a:ext uri="{FF2B5EF4-FFF2-40B4-BE49-F238E27FC236}">
                    <a16:creationId xmlns:a16="http://schemas.microsoft.com/office/drawing/2014/main" id="{0C23DA23-44B3-4FF8-B1E8-6EA0A82DB948}"/>
                  </a:ext>
                </a:extLst>
              </p:cNvPr>
              <p:cNvSpPr/>
              <p:nvPr/>
            </p:nvSpPr>
            <p:spPr>
              <a:xfrm>
                <a:off x="7319136" y="517176"/>
                <a:ext cx="927537" cy="276877"/>
              </a:xfrm>
              <a:custGeom>
                <a:avLst/>
                <a:gdLst>
                  <a:gd name="connsiteX0" fmla="*/ 928138 w 927537"/>
                  <a:gd name="connsiteY0" fmla="*/ 139039 h 276876"/>
                  <a:gd name="connsiteX1" fmla="*/ 464369 w 927537"/>
                  <a:gd name="connsiteY1" fmla="*/ 277754 h 276876"/>
                  <a:gd name="connsiteX2" fmla="*/ 600 w 927537"/>
                  <a:gd name="connsiteY2" fmla="*/ 139039 h 276876"/>
                  <a:gd name="connsiteX3" fmla="*/ 464369 w 927537"/>
                  <a:gd name="connsiteY3" fmla="*/ 600 h 276876"/>
                  <a:gd name="connsiteX4" fmla="*/ 928138 w 927537"/>
                  <a:gd name="connsiteY4" fmla="*/ 139039 h 27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37" h="276876">
                    <a:moveTo>
                      <a:pt x="928138" y="139039"/>
                    </a:moveTo>
                    <a:cubicBezTo>
                      <a:pt x="928138" y="216011"/>
                      <a:pt x="721034" y="277754"/>
                      <a:pt x="464369" y="277754"/>
                    </a:cubicBezTo>
                    <a:cubicBezTo>
                      <a:pt x="207704" y="277754"/>
                      <a:pt x="600" y="216287"/>
                      <a:pt x="600" y="139039"/>
                    </a:cubicBezTo>
                    <a:cubicBezTo>
                      <a:pt x="600" y="61790"/>
                      <a:pt x="207704" y="600"/>
                      <a:pt x="464369" y="600"/>
                    </a:cubicBezTo>
                    <a:cubicBezTo>
                      <a:pt x="721034" y="600"/>
                      <a:pt x="928138" y="62067"/>
                      <a:pt x="928138" y="139039"/>
                    </a:cubicBezTo>
                  </a:path>
                </a:pathLst>
              </a:custGeom>
              <a:solidFill>
                <a:srgbClr val="E9E9E9"/>
              </a:solidFill>
              <a:ln w="2754" cap="flat">
                <a:noFill/>
                <a:prstDash val="solid"/>
                <a:miter/>
              </a:ln>
            </p:spPr>
            <p:txBody>
              <a:bodyPr rtlCol="0" anchor="ctr"/>
              <a:lstStyle/>
              <a:p>
                <a:pPr>
                  <a:lnSpc>
                    <a:spcPct val="90000"/>
                  </a:lnSpc>
                </a:pPr>
                <a:endParaRPr lang="en-US" sz="1836"/>
              </a:p>
            </p:txBody>
          </p:sp>
          <p:sp>
            <p:nvSpPr>
              <p:cNvPr id="12" name="Freeform: Shape 11">
                <a:extLst>
                  <a:ext uri="{FF2B5EF4-FFF2-40B4-BE49-F238E27FC236}">
                    <a16:creationId xmlns:a16="http://schemas.microsoft.com/office/drawing/2014/main" id="{B78DDFA7-56FD-41E6-B3E9-3CCCEECAA28B}"/>
                  </a:ext>
                </a:extLst>
              </p:cNvPr>
              <p:cNvSpPr/>
              <p:nvPr/>
            </p:nvSpPr>
            <p:spPr>
              <a:xfrm>
                <a:off x="7319136" y="516899"/>
                <a:ext cx="927537" cy="224270"/>
              </a:xfrm>
              <a:custGeom>
                <a:avLst/>
                <a:gdLst>
                  <a:gd name="connsiteX0" fmla="*/ 832338 w 927537"/>
                  <a:gd name="connsiteY0" fmla="*/ 225701 h 224270"/>
                  <a:gd name="connsiteX1" fmla="*/ 928138 w 927537"/>
                  <a:gd name="connsiteY1" fmla="*/ 139316 h 224270"/>
                  <a:gd name="connsiteX2" fmla="*/ 464369 w 927537"/>
                  <a:gd name="connsiteY2" fmla="*/ 600 h 224270"/>
                  <a:gd name="connsiteX3" fmla="*/ 600 w 927537"/>
                  <a:gd name="connsiteY3" fmla="*/ 139316 h 224270"/>
                  <a:gd name="connsiteX4" fmla="*/ 96400 w 927537"/>
                  <a:gd name="connsiteY4" fmla="*/ 225701 h 224270"/>
                  <a:gd name="connsiteX5" fmla="*/ 464369 w 927537"/>
                  <a:gd name="connsiteY5" fmla="*/ 170326 h 224270"/>
                  <a:gd name="connsiteX6" fmla="*/ 832338 w 927537"/>
                  <a:gd name="connsiteY6" fmla="*/ 225701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7537" h="224270">
                    <a:moveTo>
                      <a:pt x="832338" y="225701"/>
                    </a:moveTo>
                    <a:cubicBezTo>
                      <a:pt x="894082" y="201059"/>
                      <a:pt x="928138" y="173371"/>
                      <a:pt x="928138" y="139316"/>
                    </a:cubicBezTo>
                    <a:cubicBezTo>
                      <a:pt x="928138" y="62344"/>
                      <a:pt x="721034" y="600"/>
                      <a:pt x="464369" y="600"/>
                    </a:cubicBezTo>
                    <a:cubicBezTo>
                      <a:pt x="207704" y="600"/>
                      <a:pt x="600" y="62344"/>
                      <a:pt x="600" y="139316"/>
                    </a:cubicBezTo>
                    <a:cubicBezTo>
                      <a:pt x="600" y="170049"/>
                      <a:pt x="37702" y="201059"/>
                      <a:pt x="96400" y="225701"/>
                    </a:cubicBezTo>
                    <a:cubicBezTo>
                      <a:pt x="179740" y="191922"/>
                      <a:pt x="312640" y="170326"/>
                      <a:pt x="464369" y="170326"/>
                    </a:cubicBezTo>
                    <a:cubicBezTo>
                      <a:pt x="612775" y="170326"/>
                      <a:pt x="745676" y="191922"/>
                      <a:pt x="832338" y="225701"/>
                    </a:cubicBezTo>
                  </a:path>
                </a:pathLst>
              </a:custGeom>
              <a:solidFill>
                <a:srgbClr val="E9E9E9"/>
              </a:solidFill>
              <a:ln w="2754" cap="flat">
                <a:noFill/>
                <a:prstDash val="solid"/>
                <a:miter/>
              </a:ln>
            </p:spPr>
            <p:txBody>
              <a:bodyPr rtlCol="0" anchor="ctr"/>
              <a:lstStyle/>
              <a:p>
                <a:pPr>
                  <a:lnSpc>
                    <a:spcPct val="90000"/>
                  </a:lnSpc>
                </a:pPr>
                <a:endParaRPr lang="en-US" sz="1836"/>
              </a:p>
            </p:txBody>
          </p:sp>
          <p:sp>
            <p:nvSpPr>
              <p:cNvPr id="13" name="Freeform: Shape 12">
                <a:extLst>
                  <a:ext uri="{FF2B5EF4-FFF2-40B4-BE49-F238E27FC236}">
                    <a16:creationId xmlns:a16="http://schemas.microsoft.com/office/drawing/2014/main" id="{21939C03-C2F9-410D-87FC-01B45F7D69D9}"/>
                  </a:ext>
                </a:extLst>
              </p:cNvPr>
              <p:cNvSpPr/>
              <p:nvPr/>
            </p:nvSpPr>
            <p:spPr>
              <a:xfrm>
                <a:off x="7376634" y="1006875"/>
                <a:ext cx="819555" cy="850012"/>
              </a:xfrm>
              <a:custGeom>
                <a:avLst/>
                <a:gdLst>
                  <a:gd name="connsiteX0" fmla="*/ 761550 w 819555"/>
                  <a:gd name="connsiteY0" fmla="*/ 579646 h 850011"/>
                  <a:gd name="connsiteX1" fmla="*/ 681256 w 819555"/>
                  <a:gd name="connsiteY1" fmla="*/ 594874 h 850011"/>
                  <a:gd name="connsiteX2" fmla="*/ 645815 w 819555"/>
                  <a:gd name="connsiteY2" fmla="*/ 590444 h 850011"/>
                  <a:gd name="connsiteX3" fmla="*/ 625880 w 819555"/>
                  <a:gd name="connsiteY3" fmla="*/ 743280 h 850011"/>
                  <a:gd name="connsiteX4" fmla="*/ 525097 w 819555"/>
                  <a:gd name="connsiteY4" fmla="*/ 845724 h 850011"/>
                  <a:gd name="connsiteX5" fmla="*/ 495748 w 819555"/>
                  <a:gd name="connsiteY5" fmla="*/ 849047 h 850011"/>
                  <a:gd name="connsiteX6" fmla="*/ 408532 w 819555"/>
                  <a:gd name="connsiteY6" fmla="*/ 781766 h 850011"/>
                  <a:gd name="connsiteX7" fmla="*/ 396349 w 819555"/>
                  <a:gd name="connsiteY7" fmla="*/ 600411 h 850011"/>
                  <a:gd name="connsiteX8" fmla="*/ 316609 w 819555"/>
                  <a:gd name="connsiteY8" fmla="*/ 630314 h 850011"/>
                  <a:gd name="connsiteX9" fmla="*/ 276739 w 819555"/>
                  <a:gd name="connsiteY9" fmla="*/ 625054 h 850011"/>
                  <a:gd name="connsiteX10" fmla="*/ 238530 w 819555"/>
                  <a:gd name="connsiteY10" fmla="*/ 592382 h 850011"/>
                  <a:gd name="connsiteX11" fmla="*/ 278954 w 819555"/>
                  <a:gd name="connsiteY11" fmla="*/ 563864 h 850011"/>
                  <a:gd name="connsiteX12" fmla="*/ 331837 w 819555"/>
                  <a:gd name="connsiteY12" fmla="*/ 537560 h 850011"/>
                  <a:gd name="connsiteX13" fmla="*/ 340697 w 819555"/>
                  <a:gd name="connsiteY13" fmla="*/ 526762 h 850011"/>
                  <a:gd name="connsiteX14" fmla="*/ 340697 w 819555"/>
                  <a:gd name="connsiteY14" fmla="*/ 525378 h 850011"/>
                  <a:gd name="connsiteX15" fmla="*/ 291136 w 819555"/>
                  <a:gd name="connsiteY15" fmla="*/ 512088 h 850011"/>
                  <a:gd name="connsiteX16" fmla="*/ 222471 w 819555"/>
                  <a:gd name="connsiteY16" fmla="*/ 589890 h 850011"/>
                  <a:gd name="connsiteX17" fmla="*/ 172633 w 819555"/>
                  <a:gd name="connsiteY17" fmla="*/ 618132 h 850011"/>
                  <a:gd name="connsiteX18" fmla="*/ 156851 w 819555"/>
                  <a:gd name="connsiteY18" fmla="*/ 615640 h 850011"/>
                  <a:gd name="connsiteX19" fmla="*/ 46377 w 819555"/>
                  <a:gd name="connsiteY19" fmla="*/ 427363 h 850011"/>
                  <a:gd name="connsiteX20" fmla="*/ 2631 w 819555"/>
                  <a:gd name="connsiteY20" fmla="*/ 224690 h 850011"/>
                  <a:gd name="connsiteX21" fmla="*/ 68527 w 819555"/>
                  <a:gd name="connsiteY21" fmla="*/ 44166 h 850011"/>
                  <a:gd name="connsiteX22" fmla="*/ 235761 w 819555"/>
                  <a:gd name="connsiteY22" fmla="*/ 18416 h 850011"/>
                  <a:gd name="connsiteX23" fmla="*/ 323254 w 819555"/>
                  <a:gd name="connsiteY23" fmla="*/ 41397 h 850011"/>
                  <a:gd name="connsiteX24" fmla="*/ 430959 w 819555"/>
                  <a:gd name="connsiteY24" fmla="*/ 11771 h 850011"/>
                  <a:gd name="connsiteX25" fmla="*/ 493810 w 819555"/>
                  <a:gd name="connsiteY25" fmla="*/ 19801 h 850011"/>
                  <a:gd name="connsiteX26" fmla="*/ 605391 w 819555"/>
                  <a:gd name="connsiteY26" fmla="*/ 2081 h 850011"/>
                  <a:gd name="connsiteX27" fmla="*/ 798375 w 819555"/>
                  <a:gd name="connsiteY27" fmla="*/ 92342 h 850011"/>
                  <a:gd name="connsiteX28" fmla="*/ 814710 w 819555"/>
                  <a:gd name="connsiteY28" fmla="*/ 162392 h 850011"/>
                  <a:gd name="connsiteX29" fmla="*/ 798651 w 819555"/>
                  <a:gd name="connsiteY29" fmla="*/ 266221 h 850011"/>
                  <a:gd name="connsiteX30" fmla="*/ 690946 w 819555"/>
                  <a:gd name="connsiteY30" fmla="*/ 507658 h 850011"/>
                  <a:gd name="connsiteX31" fmla="*/ 781208 w 819555"/>
                  <a:gd name="connsiteY31" fmla="*/ 509042 h 850011"/>
                  <a:gd name="connsiteX32" fmla="*/ 818033 w 819555"/>
                  <a:gd name="connsiteY32" fmla="*/ 520117 h 850011"/>
                  <a:gd name="connsiteX33" fmla="*/ 761550 w 819555"/>
                  <a:gd name="connsiteY33" fmla="*/ 579646 h 850011"/>
                  <a:gd name="connsiteX34" fmla="*/ 761550 w 819555"/>
                  <a:gd name="connsiteY34" fmla="*/ 579646 h 85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19555" h="850011">
                    <a:moveTo>
                      <a:pt x="761550" y="579646"/>
                    </a:moveTo>
                    <a:cubicBezTo>
                      <a:pt x="741338" y="589060"/>
                      <a:pt x="709220" y="594874"/>
                      <a:pt x="681256" y="594874"/>
                    </a:cubicBezTo>
                    <a:cubicBezTo>
                      <a:pt x="667966" y="594874"/>
                      <a:pt x="655506" y="593490"/>
                      <a:pt x="645815" y="590444"/>
                    </a:cubicBezTo>
                    <a:cubicBezTo>
                      <a:pt x="641385" y="632252"/>
                      <a:pt x="631418" y="710608"/>
                      <a:pt x="625880" y="743280"/>
                    </a:cubicBezTo>
                    <a:cubicBezTo>
                      <a:pt x="615359" y="804470"/>
                      <a:pt x="587948" y="832434"/>
                      <a:pt x="525097" y="845724"/>
                    </a:cubicBezTo>
                    <a:cubicBezTo>
                      <a:pt x="514299" y="847939"/>
                      <a:pt x="504608" y="849047"/>
                      <a:pt x="495748" y="849047"/>
                    </a:cubicBezTo>
                    <a:cubicBezTo>
                      <a:pt x="435389" y="849047"/>
                      <a:pt x="416561" y="801424"/>
                      <a:pt x="408532" y="781766"/>
                    </a:cubicBezTo>
                    <a:cubicBezTo>
                      <a:pt x="399118" y="757954"/>
                      <a:pt x="395796" y="679598"/>
                      <a:pt x="396349" y="600411"/>
                    </a:cubicBezTo>
                    <a:cubicBezTo>
                      <a:pt x="374753" y="620070"/>
                      <a:pt x="347619" y="630314"/>
                      <a:pt x="316609" y="630314"/>
                    </a:cubicBezTo>
                    <a:cubicBezTo>
                      <a:pt x="303873" y="630314"/>
                      <a:pt x="290306" y="628653"/>
                      <a:pt x="276739" y="625054"/>
                    </a:cubicBezTo>
                    <a:cubicBezTo>
                      <a:pt x="272862" y="623946"/>
                      <a:pt x="237976" y="614809"/>
                      <a:pt x="238530" y="592382"/>
                    </a:cubicBezTo>
                    <a:cubicBezTo>
                      <a:pt x="239083" y="571893"/>
                      <a:pt x="268155" y="566079"/>
                      <a:pt x="278954" y="563864"/>
                    </a:cubicBezTo>
                    <a:cubicBezTo>
                      <a:pt x="317440" y="555834"/>
                      <a:pt x="319931" y="552789"/>
                      <a:pt x="331837" y="537560"/>
                    </a:cubicBezTo>
                    <a:cubicBezTo>
                      <a:pt x="334329" y="534515"/>
                      <a:pt x="337098" y="530915"/>
                      <a:pt x="340697" y="526762"/>
                    </a:cubicBezTo>
                    <a:cubicBezTo>
                      <a:pt x="340697" y="526208"/>
                      <a:pt x="340697" y="525932"/>
                      <a:pt x="340697" y="525378"/>
                    </a:cubicBezTo>
                    <a:cubicBezTo>
                      <a:pt x="323531" y="524824"/>
                      <a:pt x="306641" y="520394"/>
                      <a:pt x="291136" y="512088"/>
                    </a:cubicBezTo>
                    <a:cubicBezTo>
                      <a:pt x="280615" y="523163"/>
                      <a:pt x="252650" y="553619"/>
                      <a:pt x="222471" y="589890"/>
                    </a:cubicBezTo>
                    <a:cubicBezTo>
                      <a:pt x="204197" y="611763"/>
                      <a:pt x="186754" y="618132"/>
                      <a:pt x="172633" y="618132"/>
                    </a:cubicBezTo>
                    <a:cubicBezTo>
                      <a:pt x="166819" y="618132"/>
                      <a:pt x="161558" y="617024"/>
                      <a:pt x="156851" y="615640"/>
                    </a:cubicBezTo>
                    <a:cubicBezTo>
                      <a:pt x="117811" y="602626"/>
                      <a:pt x="80710" y="539222"/>
                      <a:pt x="46377" y="427363"/>
                    </a:cubicBezTo>
                    <a:cubicBezTo>
                      <a:pt x="20351" y="342362"/>
                      <a:pt x="4015" y="253485"/>
                      <a:pt x="2631" y="224690"/>
                    </a:cubicBezTo>
                    <a:cubicBezTo>
                      <a:pt x="-1799" y="138858"/>
                      <a:pt x="20351" y="78222"/>
                      <a:pt x="68527" y="44166"/>
                    </a:cubicBezTo>
                    <a:cubicBezTo>
                      <a:pt x="108674" y="15648"/>
                      <a:pt x="164880" y="7064"/>
                      <a:pt x="235761" y="18416"/>
                    </a:cubicBezTo>
                    <a:cubicBezTo>
                      <a:pt x="276739" y="25061"/>
                      <a:pt x="310241" y="36413"/>
                      <a:pt x="323254" y="41397"/>
                    </a:cubicBezTo>
                    <a:cubicBezTo>
                      <a:pt x="353157" y="20908"/>
                      <a:pt x="389151" y="11217"/>
                      <a:pt x="430959" y="11771"/>
                    </a:cubicBezTo>
                    <a:cubicBezTo>
                      <a:pt x="453663" y="12048"/>
                      <a:pt x="474706" y="15094"/>
                      <a:pt x="493810" y="19801"/>
                    </a:cubicBezTo>
                    <a:cubicBezTo>
                      <a:pt x="502947" y="15924"/>
                      <a:pt x="549739" y="1804"/>
                      <a:pt x="605391" y="2081"/>
                    </a:cubicBezTo>
                    <a:cubicBezTo>
                      <a:pt x="686239" y="2911"/>
                      <a:pt x="752967" y="34198"/>
                      <a:pt x="798375" y="92342"/>
                    </a:cubicBezTo>
                    <a:cubicBezTo>
                      <a:pt x="809726" y="106740"/>
                      <a:pt x="815264" y="130275"/>
                      <a:pt x="814710" y="162392"/>
                    </a:cubicBezTo>
                    <a:cubicBezTo>
                      <a:pt x="814157" y="191741"/>
                      <a:pt x="808896" y="227458"/>
                      <a:pt x="798651" y="266221"/>
                    </a:cubicBezTo>
                    <a:cubicBezTo>
                      <a:pt x="777609" y="347900"/>
                      <a:pt x="738569" y="435393"/>
                      <a:pt x="690946" y="507658"/>
                    </a:cubicBezTo>
                    <a:cubicBezTo>
                      <a:pt x="698145" y="512918"/>
                      <a:pt x="720018" y="521778"/>
                      <a:pt x="781208" y="509042"/>
                    </a:cubicBezTo>
                    <a:cubicBezTo>
                      <a:pt x="801697" y="504889"/>
                      <a:pt x="814157" y="508488"/>
                      <a:pt x="818033" y="520117"/>
                    </a:cubicBezTo>
                    <a:cubicBezTo>
                      <a:pt x="825232" y="543098"/>
                      <a:pt x="784254" y="569124"/>
                      <a:pt x="761550" y="579646"/>
                    </a:cubicBezTo>
                    <a:lnTo>
                      <a:pt x="761550" y="579646"/>
                    </a:lnTo>
                    <a:close/>
                  </a:path>
                </a:pathLst>
              </a:custGeom>
              <a:solidFill>
                <a:srgbClr val="FFFFFF"/>
              </a:solidFill>
              <a:ln w="9525" cap="flat">
                <a:noFill/>
                <a:prstDash val="solid"/>
                <a:miter/>
              </a:ln>
            </p:spPr>
            <p:txBody>
              <a:bodyPr rtlCol="0" anchor="ctr"/>
              <a:lstStyle/>
              <a:p>
                <a:pPr>
                  <a:lnSpc>
                    <a:spcPct val="90000"/>
                  </a:lnSpc>
                </a:pPr>
                <a:endParaRPr lang="en-US" sz="1836"/>
              </a:p>
            </p:txBody>
          </p:sp>
          <p:sp>
            <p:nvSpPr>
              <p:cNvPr id="15" name="Freeform: Shape 14">
                <a:extLst>
                  <a:ext uri="{FF2B5EF4-FFF2-40B4-BE49-F238E27FC236}">
                    <a16:creationId xmlns:a16="http://schemas.microsoft.com/office/drawing/2014/main" id="{8EBECF11-6530-49E5-AA29-F9F02633B7A0}"/>
                  </a:ext>
                </a:extLst>
              </p:cNvPr>
              <p:cNvSpPr/>
              <p:nvPr/>
            </p:nvSpPr>
            <p:spPr>
              <a:xfrm>
                <a:off x="7625254" y="1244861"/>
                <a:ext cx="138438" cy="263033"/>
              </a:xfrm>
              <a:custGeom>
                <a:avLst/>
                <a:gdLst>
                  <a:gd name="connsiteX0" fmla="*/ 94569 w 138438"/>
                  <a:gd name="connsiteY0" fmla="*/ 262750 h 263032"/>
                  <a:gd name="connsiteX1" fmla="*/ 106475 w 138438"/>
                  <a:gd name="connsiteY1" fmla="*/ 227310 h 263032"/>
                  <a:gd name="connsiteX2" fmla="*/ 108413 w 138438"/>
                  <a:gd name="connsiteY2" fmla="*/ 222326 h 263032"/>
                  <a:gd name="connsiteX3" fmla="*/ 116443 w 138438"/>
                  <a:gd name="connsiteY3" fmla="*/ 203222 h 263032"/>
                  <a:gd name="connsiteX4" fmla="*/ 128072 w 138438"/>
                  <a:gd name="connsiteY4" fmla="*/ 36265 h 263032"/>
                  <a:gd name="connsiteX5" fmla="*/ 98723 w 138438"/>
                  <a:gd name="connsiteY5" fmla="*/ 3593 h 263032"/>
                  <a:gd name="connsiteX6" fmla="*/ 5415 w 138438"/>
                  <a:gd name="connsiteY6" fmla="*/ 30727 h 263032"/>
                  <a:gd name="connsiteX7" fmla="*/ 5969 w 138438"/>
                  <a:gd name="connsiteY7" fmla="*/ 38480 h 263032"/>
                  <a:gd name="connsiteX8" fmla="*/ 3200 w 138438"/>
                  <a:gd name="connsiteY8" fmla="*/ 146462 h 263032"/>
                  <a:gd name="connsiteX9" fmla="*/ 30888 w 138438"/>
                  <a:gd name="connsiteY9" fmla="*/ 234786 h 263032"/>
                  <a:gd name="connsiteX10" fmla="*/ 94569 w 138438"/>
                  <a:gd name="connsiteY10" fmla="*/ 262750 h 263032"/>
                  <a:gd name="connsiteX11" fmla="*/ 94569 w 138438"/>
                  <a:gd name="connsiteY11" fmla="*/ 262750 h 263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438" h="263032">
                    <a:moveTo>
                      <a:pt x="94569" y="262750"/>
                    </a:moveTo>
                    <a:cubicBezTo>
                      <a:pt x="97338" y="251675"/>
                      <a:pt x="101768" y="240046"/>
                      <a:pt x="106475" y="227310"/>
                    </a:cubicBezTo>
                    <a:lnTo>
                      <a:pt x="108413" y="222326"/>
                    </a:lnTo>
                    <a:cubicBezTo>
                      <a:pt x="110905" y="215958"/>
                      <a:pt x="113674" y="209590"/>
                      <a:pt x="116443" y="203222"/>
                    </a:cubicBezTo>
                    <a:cubicBezTo>
                      <a:pt x="130840" y="171381"/>
                      <a:pt x="148837" y="131510"/>
                      <a:pt x="128072" y="36265"/>
                    </a:cubicBezTo>
                    <a:cubicBezTo>
                      <a:pt x="124195" y="17714"/>
                      <a:pt x="114505" y="7193"/>
                      <a:pt x="98723" y="3593"/>
                    </a:cubicBezTo>
                    <a:cubicBezTo>
                      <a:pt x="64390" y="-4436"/>
                      <a:pt x="15936" y="21590"/>
                      <a:pt x="5415" y="30727"/>
                    </a:cubicBezTo>
                    <a:cubicBezTo>
                      <a:pt x="5415" y="32942"/>
                      <a:pt x="5692" y="35434"/>
                      <a:pt x="5969" y="38480"/>
                    </a:cubicBezTo>
                    <a:cubicBezTo>
                      <a:pt x="7353" y="60076"/>
                      <a:pt x="9568" y="100223"/>
                      <a:pt x="3200" y="146462"/>
                    </a:cubicBezTo>
                    <a:cubicBezTo>
                      <a:pt x="-1507" y="179410"/>
                      <a:pt x="8738" y="211528"/>
                      <a:pt x="30888" y="234786"/>
                    </a:cubicBezTo>
                    <a:cubicBezTo>
                      <a:pt x="48331" y="252506"/>
                      <a:pt x="71312" y="262473"/>
                      <a:pt x="94569" y="262750"/>
                    </a:cubicBezTo>
                    <a:lnTo>
                      <a:pt x="94569" y="262750"/>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16" name="Freeform: Shape 15">
                <a:extLst>
                  <a:ext uri="{FF2B5EF4-FFF2-40B4-BE49-F238E27FC236}">
                    <a16:creationId xmlns:a16="http://schemas.microsoft.com/office/drawing/2014/main" id="{7CEA740E-F536-4C53-9BAA-87EE7BCDA566}"/>
                  </a:ext>
                </a:extLst>
              </p:cNvPr>
              <p:cNvSpPr/>
              <p:nvPr/>
            </p:nvSpPr>
            <p:spPr>
              <a:xfrm>
                <a:off x="7693309" y="1258560"/>
                <a:ext cx="49838" cy="33225"/>
              </a:xfrm>
              <a:custGeom>
                <a:avLst/>
                <a:gdLst>
                  <a:gd name="connsiteX0" fmla="*/ 2149 w 49837"/>
                  <a:gd name="connsiteY0" fmla="*/ 10937 h 33225"/>
                  <a:gd name="connsiteX1" fmla="*/ 19869 w 49837"/>
                  <a:gd name="connsiteY1" fmla="*/ 2077 h 33225"/>
                  <a:gd name="connsiteX2" fmla="*/ 26791 w 49837"/>
                  <a:gd name="connsiteY2" fmla="*/ 2630 h 33225"/>
                  <a:gd name="connsiteX3" fmla="*/ 48387 w 49837"/>
                  <a:gd name="connsiteY3" fmla="*/ 17305 h 33225"/>
                  <a:gd name="connsiteX4" fmla="*/ 26514 w 49837"/>
                  <a:gd name="connsiteY4" fmla="*/ 32256 h 33225"/>
                  <a:gd name="connsiteX5" fmla="*/ 23468 w 49837"/>
                  <a:gd name="connsiteY5" fmla="*/ 31979 h 33225"/>
                  <a:gd name="connsiteX6" fmla="*/ 5748 w 49837"/>
                  <a:gd name="connsiteY6" fmla="*/ 20904 h 33225"/>
                  <a:gd name="connsiteX7" fmla="*/ 2149 w 49837"/>
                  <a:gd name="connsiteY7" fmla="*/ 10937 h 33225"/>
                  <a:gd name="connsiteX8" fmla="*/ 2149 w 49837"/>
                  <a:gd name="connsiteY8" fmla="*/ 10937 h 3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37" h="33225">
                    <a:moveTo>
                      <a:pt x="2149" y="10937"/>
                    </a:moveTo>
                    <a:cubicBezTo>
                      <a:pt x="2979" y="5399"/>
                      <a:pt x="9624" y="2077"/>
                      <a:pt x="19869" y="2077"/>
                    </a:cubicBezTo>
                    <a:cubicBezTo>
                      <a:pt x="22084" y="2077"/>
                      <a:pt x="24576" y="2353"/>
                      <a:pt x="26791" y="2630"/>
                    </a:cubicBezTo>
                    <a:cubicBezTo>
                      <a:pt x="37866" y="4292"/>
                      <a:pt x="49495" y="9552"/>
                      <a:pt x="48387" y="17305"/>
                    </a:cubicBezTo>
                    <a:cubicBezTo>
                      <a:pt x="47557" y="23396"/>
                      <a:pt x="38143" y="32256"/>
                      <a:pt x="26514" y="32256"/>
                    </a:cubicBezTo>
                    <a:cubicBezTo>
                      <a:pt x="25406" y="32256"/>
                      <a:pt x="24576" y="32256"/>
                      <a:pt x="23468" y="31979"/>
                    </a:cubicBezTo>
                    <a:cubicBezTo>
                      <a:pt x="16823" y="31149"/>
                      <a:pt x="10178" y="26995"/>
                      <a:pt x="5748" y="20904"/>
                    </a:cubicBezTo>
                    <a:cubicBezTo>
                      <a:pt x="4364" y="18689"/>
                      <a:pt x="1595" y="14536"/>
                      <a:pt x="2149" y="10937"/>
                    </a:cubicBezTo>
                    <a:lnTo>
                      <a:pt x="2149" y="10937"/>
                    </a:lnTo>
                    <a:close/>
                  </a:path>
                </a:pathLst>
              </a:custGeom>
              <a:solidFill>
                <a:srgbClr val="FFFFFF"/>
              </a:solidFill>
              <a:ln w="9525" cap="flat">
                <a:noFill/>
                <a:prstDash val="solid"/>
                <a:miter/>
              </a:ln>
            </p:spPr>
            <p:txBody>
              <a:bodyPr rtlCol="0" anchor="ctr"/>
              <a:lstStyle/>
              <a:p>
                <a:pPr>
                  <a:lnSpc>
                    <a:spcPct val="90000"/>
                  </a:lnSpc>
                </a:pPr>
                <a:endParaRPr lang="en-US" sz="1836"/>
              </a:p>
            </p:txBody>
          </p:sp>
          <p:sp>
            <p:nvSpPr>
              <p:cNvPr id="18" name="Freeform: Shape 17">
                <a:extLst>
                  <a:ext uri="{FF2B5EF4-FFF2-40B4-BE49-F238E27FC236}">
                    <a16:creationId xmlns:a16="http://schemas.microsoft.com/office/drawing/2014/main" id="{E5A5CF4F-F110-4217-9DB7-3021EF30DAA2}"/>
                  </a:ext>
                </a:extLst>
              </p:cNvPr>
              <p:cNvSpPr/>
              <p:nvPr/>
            </p:nvSpPr>
            <p:spPr>
              <a:xfrm>
                <a:off x="7401881" y="1043987"/>
                <a:ext cx="276877" cy="556522"/>
              </a:xfrm>
              <a:custGeom>
                <a:avLst/>
                <a:gdLst>
                  <a:gd name="connsiteX0" fmla="*/ 275303 w 276876"/>
                  <a:gd name="connsiteY0" fmla="*/ 23389 h 556522"/>
                  <a:gd name="connsiteX1" fmla="*/ 57678 w 276876"/>
                  <a:gd name="connsiteY1" fmla="*/ 27819 h 556522"/>
                  <a:gd name="connsiteX2" fmla="*/ 2579 w 276876"/>
                  <a:gd name="connsiteY2" fmla="*/ 186470 h 556522"/>
                  <a:gd name="connsiteX3" fmla="*/ 45218 w 276876"/>
                  <a:gd name="connsiteY3" fmla="*/ 383052 h 556522"/>
                  <a:gd name="connsiteX4" fmla="*/ 139633 w 276876"/>
                  <a:gd name="connsiteY4" fmla="*/ 554993 h 556522"/>
                  <a:gd name="connsiteX5" fmla="*/ 178119 w 276876"/>
                  <a:gd name="connsiteY5" fmla="*/ 536996 h 556522"/>
                  <a:gd name="connsiteX6" fmla="*/ 245123 w 276876"/>
                  <a:gd name="connsiteY6" fmla="*/ 460855 h 556522"/>
                  <a:gd name="connsiteX7" fmla="*/ 236263 w 276876"/>
                  <a:gd name="connsiteY7" fmla="*/ 452548 h 556522"/>
                  <a:gd name="connsiteX8" fmla="*/ 201931 w 276876"/>
                  <a:gd name="connsiteY8" fmla="*/ 343459 h 556522"/>
                  <a:gd name="connsiteX9" fmla="*/ 204423 w 276876"/>
                  <a:gd name="connsiteY9" fmla="*/ 240461 h 556522"/>
                  <a:gd name="connsiteX10" fmla="*/ 203869 w 276876"/>
                  <a:gd name="connsiteY10" fmla="*/ 227724 h 556522"/>
                  <a:gd name="connsiteX11" fmla="*/ 273365 w 276876"/>
                  <a:gd name="connsiteY11" fmla="*/ 25050 h 556522"/>
                  <a:gd name="connsiteX12" fmla="*/ 275303 w 276876"/>
                  <a:gd name="connsiteY12" fmla="*/ 23389 h 556522"/>
                  <a:gd name="connsiteX13" fmla="*/ 275303 w 276876"/>
                  <a:gd name="connsiteY13" fmla="*/ 23389 h 55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6876" h="556522">
                    <a:moveTo>
                      <a:pt x="275303" y="23389"/>
                    </a:moveTo>
                    <a:cubicBezTo>
                      <a:pt x="231833" y="9268"/>
                      <a:pt x="123575" y="-18696"/>
                      <a:pt x="57678" y="27819"/>
                    </a:cubicBezTo>
                    <a:cubicBezTo>
                      <a:pt x="17254" y="56614"/>
                      <a:pt x="-1297" y="110052"/>
                      <a:pt x="2579" y="186470"/>
                    </a:cubicBezTo>
                    <a:cubicBezTo>
                      <a:pt x="3687" y="210558"/>
                      <a:pt x="19192" y="297220"/>
                      <a:pt x="45218" y="383052"/>
                    </a:cubicBezTo>
                    <a:cubicBezTo>
                      <a:pt x="75398" y="482451"/>
                      <a:pt x="110008" y="545025"/>
                      <a:pt x="139633" y="554993"/>
                    </a:cubicBezTo>
                    <a:cubicBezTo>
                      <a:pt x="144063" y="556377"/>
                      <a:pt x="157907" y="561084"/>
                      <a:pt x="178119" y="536996"/>
                    </a:cubicBezTo>
                    <a:cubicBezTo>
                      <a:pt x="206361" y="502940"/>
                      <a:pt x="232941" y="473868"/>
                      <a:pt x="245123" y="460855"/>
                    </a:cubicBezTo>
                    <a:cubicBezTo>
                      <a:pt x="242078" y="458086"/>
                      <a:pt x="239032" y="455317"/>
                      <a:pt x="236263" y="452548"/>
                    </a:cubicBezTo>
                    <a:cubicBezTo>
                      <a:pt x="208853" y="424030"/>
                      <a:pt x="196393" y="384160"/>
                      <a:pt x="201931" y="343459"/>
                    </a:cubicBezTo>
                    <a:cubicBezTo>
                      <a:pt x="208022" y="299712"/>
                      <a:pt x="205807" y="261226"/>
                      <a:pt x="204423" y="240461"/>
                    </a:cubicBezTo>
                    <a:cubicBezTo>
                      <a:pt x="204146" y="234923"/>
                      <a:pt x="203869" y="230770"/>
                      <a:pt x="203869" y="227724"/>
                    </a:cubicBezTo>
                    <a:cubicBezTo>
                      <a:pt x="203592" y="220249"/>
                      <a:pt x="201931" y="97038"/>
                      <a:pt x="273365" y="25050"/>
                    </a:cubicBezTo>
                    <a:cubicBezTo>
                      <a:pt x="273919" y="24497"/>
                      <a:pt x="274749" y="23943"/>
                      <a:pt x="275303" y="23389"/>
                    </a:cubicBezTo>
                    <a:lnTo>
                      <a:pt x="275303" y="23389"/>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20" name="Freeform: Shape 19">
                <a:extLst>
                  <a:ext uri="{FF2B5EF4-FFF2-40B4-BE49-F238E27FC236}">
                    <a16:creationId xmlns:a16="http://schemas.microsoft.com/office/drawing/2014/main" id="{F91ED919-F1C8-4207-B735-FF07BCE509A4}"/>
                  </a:ext>
                </a:extLst>
              </p:cNvPr>
              <p:cNvSpPr/>
              <p:nvPr/>
            </p:nvSpPr>
            <p:spPr>
              <a:xfrm>
                <a:off x="7630254" y="1042008"/>
                <a:ext cx="412546" cy="789099"/>
              </a:xfrm>
              <a:custGeom>
                <a:avLst/>
                <a:gdLst>
                  <a:gd name="connsiteX0" fmla="*/ 406870 w 412546"/>
                  <a:gd name="connsiteY0" fmla="*/ 470032 h 789098"/>
                  <a:gd name="connsiteX1" fmla="*/ 400225 w 412546"/>
                  <a:gd name="connsiteY1" fmla="*/ 461449 h 789098"/>
                  <a:gd name="connsiteX2" fmla="*/ 372815 w 412546"/>
                  <a:gd name="connsiteY2" fmla="*/ 417149 h 789098"/>
                  <a:gd name="connsiteX3" fmla="*/ 362570 w 412546"/>
                  <a:gd name="connsiteY3" fmla="*/ 398044 h 789098"/>
                  <a:gd name="connsiteX4" fmla="*/ 317439 w 412546"/>
                  <a:gd name="connsiteY4" fmla="*/ 204231 h 789098"/>
                  <a:gd name="connsiteX5" fmla="*/ 411854 w 412546"/>
                  <a:gd name="connsiteY5" fmla="*/ 176820 h 789098"/>
                  <a:gd name="connsiteX6" fmla="*/ 361463 w 412546"/>
                  <a:gd name="connsiteY6" fmla="*/ 90157 h 789098"/>
                  <a:gd name="connsiteX7" fmla="*/ 177063 w 412546"/>
                  <a:gd name="connsiteY7" fmla="*/ 2111 h 789098"/>
                  <a:gd name="connsiteX8" fmla="*/ 63266 w 412546"/>
                  <a:gd name="connsiteY8" fmla="*/ 44750 h 789098"/>
                  <a:gd name="connsiteX9" fmla="*/ 2077 w 412546"/>
                  <a:gd name="connsiteY9" fmla="*/ 202846 h 789098"/>
                  <a:gd name="connsiteX10" fmla="*/ 8998 w 412546"/>
                  <a:gd name="connsiteY10" fmla="*/ 199247 h 789098"/>
                  <a:gd name="connsiteX11" fmla="*/ 69358 w 412546"/>
                  <a:gd name="connsiteY11" fmla="*/ 180419 h 789098"/>
                  <a:gd name="connsiteX12" fmla="*/ 147991 w 412546"/>
                  <a:gd name="connsiteY12" fmla="*/ 233580 h 789098"/>
                  <a:gd name="connsiteX13" fmla="*/ 134701 w 412546"/>
                  <a:gd name="connsiteY13" fmla="*/ 416318 h 789098"/>
                  <a:gd name="connsiteX14" fmla="*/ 127225 w 412546"/>
                  <a:gd name="connsiteY14" fmla="*/ 434038 h 789098"/>
                  <a:gd name="connsiteX15" fmla="*/ 125287 w 412546"/>
                  <a:gd name="connsiteY15" fmla="*/ 439022 h 789098"/>
                  <a:gd name="connsiteX16" fmla="*/ 114489 w 412546"/>
                  <a:gd name="connsiteY16" fmla="*/ 471694 h 789098"/>
                  <a:gd name="connsiteX17" fmla="*/ 122518 w 412546"/>
                  <a:gd name="connsiteY17" fmla="*/ 470586 h 789098"/>
                  <a:gd name="connsiteX18" fmla="*/ 139684 w 412546"/>
                  <a:gd name="connsiteY18" fmla="*/ 474739 h 789098"/>
                  <a:gd name="connsiteX19" fmla="*/ 167095 w 412546"/>
                  <a:gd name="connsiteY19" fmla="*/ 507688 h 789098"/>
                  <a:gd name="connsiteX20" fmla="*/ 168756 w 412546"/>
                  <a:gd name="connsiteY20" fmla="*/ 514886 h 789098"/>
                  <a:gd name="connsiteX21" fmla="*/ 169310 w 412546"/>
                  <a:gd name="connsiteY21" fmla="*/ 518763 h 789098"/>
                  <a:gd name="connsiteX22" fmla="*/ 178724 w 412546"/>
                  <a:gd name="connsiteY22" fmla="*/ 737495 h 789098"/>
                  <a:gd name="connsiteX23" fmla="*/ 266771 w 412546"/>
                  <a:gd name="connsiteY23" fmla="*/ 786226 h 789098"/>
                  <a:gd name="connsiteX24" fmla="*/ 348173 w 412546"/>
                  <a:gd name="connsiteY24" fmla="*/ 703993 h 789098"/>
                  <a:gd name="connsiteX25" fmla="*/ 370046 w 412546"/>
                  <a:gd name="connsiteY25" fmla="*/ 530669 h 789098"/>
                  <a:gd name="connsiteX26" fmla="*/ 406870 w 412546"/>
                  <a:gd name="connsiteY26" fmla="*/ 470032 h 789098"/>
                  <a:gd name="connsiteX27" fmla="*/ 406870 w 412546"/>
                  <a:gd name="connsiteY27" fmla="*/ 470032 h 789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2546" h="789098">
                    <a:moveTo>
                      <a:pt x="406870" y="470032"/>
                    </a:moveTo>
                    <a:cubicBezTo>
                      <a:pt x="404932" y="467541"/>
                      <a:pt x="402717" y="464495"/>
                      <a:pt x="400225" y="461449"/>
                    </a:cubicBezTo>
                    <a:cubicBezTo>
                      <a:pt x="392196" y="451482"/>
                      <a:pt x="381121" y="437638"/>
                      <a:pt x="372815" y="417149"/>
                    </a:cubicBezTo>
                    <a:cubicBezTo>
                      <a:pt x="371430" y="414103"/>
                      <a:pt x="367277" y="406628"/>
                      <a:pt x="362570" y="398044"/>
                    </a:cubicBezTo>
                    <a:cubicBezTo>
                      <a:pt x="336544" y="351252"/>
                      <a:pt x="282276" y="254345"/>
                      <a:pt x="317439" y="204231"/>
                    </a:cubicBezTo>
                    <a:cubicBezTo>
                      <a:pt x="333498" y="181250"/>
                      <a:pt x="365339" y="172113"/>
                      <a:pt x="411854" y="176820"/>
                    </a:cubicBezTo>
                    <a:cubicBezTo>
                      <a:pt x="405763" y="158269"/>
                      <a:pt x="389981" y="124213"/>
                      <a:pt x="361463" y="90157"/>
                    </a:cubicBezTo>
                    <a:cubicBezTo>
                      <a:pt x="328237" y="50841"/>
                      <a:pt x="268986" y="3495"/>
                      <a:pt x="177063" y="2111"/>
                    </a:cubicBezTo>
                    <a:cubicBezTo>
                      <a:pt x="130271" y="1280"/>
                      <a:pt x="92062" y="15678"/>
                      <a:pt x="63266" y="44750"/>
                    </a:cubicBezTo>
                    <a:cubicBezTo>
                      <a:pt x="17582" y="90988"/>
                      <a:pt x="5399" y="163807"/>
                      <a:pt x="2077" y="202846"/>
                    </a:cubicBezTo>
                    <a:cubicBezTo>
                      <a:pt x="4292" y="201462"/>
                      <a:pt x="6784" y="200354"/>
                      <a:pt x="8998" y="199247"/>
                    </a:cubicBezTo>
                    <a:cubicBezTo>
                      <a:pt x="20627" y="193432"/>
                      <a:pt x="43885" y="183188"/>
                      <a:pt x="69358" y="180419"/>
                    </a:cubicBezTo>
                    <a:cubicBezTo>
                      <a:pt x="111720" y="175989"/>
                      <a:pt x="139684" y="194817"/>
                      <a:pt x="147991" y="233580"/>
                    </a:cubicBezTo>
                    <a:cubicBezTo>
                      <a:pt x="170418" y="337132"/>
                      <a:pt x="149652" y="382816"/>
                      <a:pt x="134701" y="416318"/>
                    </a:cubicBezTo>
                    <a:cubicBezTo>
                      <a:pt x="131932" y="422410"/>
                      <a:pt x="129163" y="428224"/>
                      <a:pt x="127225" y="434038"/>
                    </a:cubicBezTo>
                    <a:lnTo>
                      <a:pt x="125287" y="439022"/>
                    </a:lnTo>
                    <a:cubicBezTo>
                      <a:pt x="120857" y="450928"/>
                      <a:pt x="116704" y="462003"/>
                      <a:pt x="114489" y="471694"/>
                    </a:cubicBezTo>
                    <a:cubicBezTo>
                      <a:pt x="116980" y="471140"/>
                      <a:pt x="119749" y="470586"/>
                      <a:pt x="122518" y="470586"/>
                    </a:cubicBezTo>
                    <a:cubicBezTo>
                      <a:pt x="129994" y="470586"/>
                      <a:pt x="135808" y="473078"/>
                      <a:pt x="139684" y="474739"/>
                    </a:cubicBezTo>
                    <a:cubicBezTo>
                      <a:pt x="152421" y="480000"/>
                      <a:pt x="162942" y="492736"/>
                      <a:pt x="167095" y="507688"/>
                    </a:cubicBezTo>
                    <a:cubicBezTo>
                      <a:pt x="167926" y="510180"/>
                      <a:pt x="168203" y="512672"/>
                      <a:pt x="168756" y="514886"/>
                    </a:cubicBezTo>
                    <a:cubicBezTo>
                      <a:pt x="169033" y="516271"/>
                      <a:pt x="169310" y="517378"/>
                      <a:pt x="169310" y="518763"/>
                    </a:cubicBezTo>
                    <a:cubicBezTo>
                      <a:pt x="166541" y="622592"/>
                      <a:pt x="170418" y="716730"/>
                      <a:pt x="178724" y="737495"/>
                    </a:cubicBezTo>
                    <a:cubicBezTo>
                      <a:pt x="191737" y="769890"/>
                      <a:pt x="211119" y="798131"/>
                      <a:pt x="266771" y="786226"/>
                    </a:cubicBezTo>
                    <a:cubicBezTo>
                      <a:pt x="320208" y="774874"/>
                      <a:pt x="339036" y="755492"/>
                      <a:pt x="348173" y="703993"/>
                    </a:cubicBezTo>
                    <a:cubicBezTo>
                      <a:pt x="354818" y="664954"/>
                      <a:pt x="368108" y="554203"/>
                      <a:pt x="370046" y="530669"/>
                    </a:cubicBezTo>
                    <a:cubicBezTo>
                      <a:pt x="367277" y="483599"/>
                      <a:pt x="392750" y="474186"/>
                      <a:pt x="406870" y="470032"/>
                    </a:cubicBezTo>
                    <a:lnTo>
                      <a:pt x="406870" y="470032"/>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30" name="Freeform: Shape 29">
                <a:extLst>
                  <a:ext uri="{FF2B5EF4-FFF2-40B4-BE49-F238E27FC236}">
                    <a16:creationId xmlns:a16="http://schemas.microsoft.com/office/drawing/2014/main" id="{12363F33-998D-4D51-B42C-93FDE0D03037}"/>
                  </a:ext>
                </a:extLst>
              </p:cNvPr>
              <p:cNvSpPr/>
              <p:nvPr/>
            </p:nvSpPr>
            <p:spPr>
              <a:xfrm>
                <a:off x="8022745" y="1531837"/>
                <a:ext cx="141207" cy="44300"/>
              </a:xfrm>
              <a:custGeom>
                <a:avLst/>
                <a:gdLst>
                  <a:gd name="connsiteX0" fmla="*/ 43451 w 141207"/>
                  <a:gd name="connsiteY0" fmla="*/ 44716 h 44300"/>
                  <a:gd name="connsiteX1" fmla="*/ 105195 w 141207"/>
                  <a:gd name="connsiteY1" fmla="*/ 31979 h 44300"/>
                  <a:gd name="connsiteX2" fmla="*/ 140912 w 141207"/>
                  <a:gd name="connsiteY2" fmla="*/ 8998 h 44300"/>
                  <a:gd name="connsiteX3" fmla="*/ 140358 w 141207"/>
                  <a:gd name="connsiteY3" fmla="*/ 8998 h 44300"/>
                  <a:gd name="connsiteX4" fmla="*/ 32099 w 141207"/>
                  <a:gd name="connsiteY4" fmla="*/ 4568 h 44300"/>
                  <a:gd name="connsiteX5" fmla="*/ 28500 w 141207"/>
                  <a:gd name="connsiteY5" fmla="*/ 2077 h 44300"/>
                  <a:gd name="connsiteX6" fmla="*/ 23239 w 141207"/>
                  <a:gd name="connsiteY6" fmla="*/ 3738 h 44300"/>
                  <a:gd name="connsiteX7" fmla="*/ 2197 w 141207"/>
                  <a:gd name="connsiteY7" fmla="*/ 39455 h 44300"/>
                  <a:gd name="connsiteX8" fmla="*/ 43451 w 141207"/>
                  <a:gd name="connsiteY8" fmla="*/ 44716 h 44300"/>
                  <a:gd name="connsiteX9" fmla="*/ 43451 w 141207"/>
                  <a:gd name="connsiteY9" fmla="*/ 44716 h 4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207" h="44300">
                    <a:moveTo>
                      <a:pt x="43451" y="44716"/>
                    </a:moveTo>
                    <a:cubicBezTo>
                      <a:pt x="66432" y="43608"/>
                      <a:pt x="90520" y="38624"/>
                      <a:pt x="105195" y="31979"/>
                    </a:cubicBezTo>
                    <a:cubicBezTo>
                      <a:pt x="122084" y="24227"/>
                      <a:pt x="133990" y="15367"/>
                      <a:pt x="140912" y="8998"/>
                    </a:cubicBezTo>
                    <a:cubicBezTo>
                      <a:pt x="140635" y="8998"/>
                      <a:pt x="140635" y="8998"/>
                      <a:pt x="140358" y="8998"/>
                    </a:cubicBezTo>
                    <a:cubicBezTo>
                      <a:pt x="88859" y="19520"/>
                      <a:pt x="52588" y="18135"/>
                      <a:pt x="32099" y="4568"/>
                    </a:cubicBezTo>
                    <a:cubicBezTo>
                      <a:pt x="30992" y="3738"/>
                      <a:pt x="29608" y="2907"/>
                      <a:pt x="28500" y="2077"/>
                    </a:cubicBezTo>
                    <a:cubicBezTo>
                      <a:pt x="26839" y="2630"/>
                      <a:pt x="24901" y="3184"/>
                      <a:pt x="23239" y="3738"/>
                    </a:cubicBezTo>
                    <a:cubicBezTo>
                      <a:pt x="11611" y="7060"/>
                      <a:pt x="812" y="10106"/>
                      <a:pt x="2197" y="39455"/>
                    </a:cubicBezTo>
                    <a:cubicBezTo>
                      <a:pt x="4966" y="41947"/>
                      <a:pt x="17979" y="45823"/>
                      <a:pt x="43451" y="44716"/>
                    </a:cubicBezTo>
                    <a:lnTo>
                      <a:pt x="43451" y="44716"/>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31" name="Freeform: Shape 30">
                <a:extLst>
                  <a:ext uri="{FF2B5EF4-FFF2-40B4-BE49-F238E27FC236}">
                    <a16:creationId xmlns:a16="http://schemas.microsoft.com/office/drawing/2014/main" id="{549CB703-D0BE-4100-874E-9A60ECD1357B}"/>
                  </a:ext>
                </a:extLst>
              </p:cNvPr>
              <p:cNvSpPr/>
              <p:nvPr/>
            </p:nvSpPr>
            <p:spPr>
              <a:xfrm>
                <a:off x="7910176" y="1032295"/>
                <a:ext cx="257495" cy="459616"/>
              </a:xfrm>
              <a:custGeom>
                <a:avLst/>
                <a:gdLst>
                  <a:gd name="connsiteX0" fmla="*/ 74895 w 257495"/>
                  <a:gd name="connsiteY0" fmla="*/ 2133 h 459615"/>
                  <a:gd name="connsiteX1" fmla="*/ 2077 w 257495"/>
                  <a:gd name="connsiteY1" fmla="*/ 9055 h 459615"/>
                  <a:gd name="connsiteX2" fmla="*/ 98983 w 257495"/>
                  <a:gd name="connsiteY2" fmla="*/ 81874 h 459615"/>
                  <a:gd name="connsiteX3" fmla="*/ 159896 w 257495"/>
                  <a:gd name="connsiteY3" fmla="*/ 196501 h 459615"/>
                  <a:gd name="connsiteX4" fmla="*/ 159343 w 257495"/>
                  <a:gd name="connsiteY4" fmla="*/ 203146 h 459615"/>
                  <a:gd name="connsiteX5" fmla="*/ 155466 w 257495"/>
                  <a:gd name="connsiteY5" fmla="*/ 250769 h 459615"/>
                  <a:gd name="connsiteX6" fmla="*/ 151313 w 257495"/>
                  <a:gd name="connsiteY6" fmla="*/ 289254 h 459615"/>
                  <a:gd name="connsiteX7" fmla="*/ 154359 w 257495"/>
                  <a:gd name="connsiteY7" fmla="*/ 332447 h 459615"/>
                  <a:gd name="connsiteX8" fmla="*/ 138300 w 257495"/>
                  <a:gd name="connsiteY8" fmla="*/ 453719 h 459615"/>
                  <a:gd name="connsiteX9" fmla="*/ 139684 w 257495"/>
                  <a:gd name="connsiteY9" fmla="*/ 455381 h 459615"/>
                  <a:gd name="connsiteX10" fmla="*/ 142730 w 257495"/>
                  <a:gd name="connsiteY10" fmla="*/ 459257 h 459615"/>
                  <a:gd name="connsiteX11" fmla="*/ 244898 w 257495"/>
                  <a:gd name="connsiteY11" fmla="*/ 82704 h 459615"/>
                  <a:gd name="connsiteX12" fmla="*/ 74895 w 257495"/>
                  <a:gd name="connsiteY12" fmla="*/ 2133 h 459615"/>
                  <a:gd name="connsiteX13" fmla="*/ 74895 w 257495"/>
                  <a:gd name="connsiteY13" fmla="*/ 2133 h 4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495" h="459615">
                    <a:moveTo>
                      <a:pt x="74895" y="2133"/>
                    </a:moveTo>
                    <a:cubicBezTo>
                      <a:pt x="46377" y="1579"/>
                      <a:pt x="20904" y="5179"/>
                      <a:pt x="2077" y="9055"/>
                    </a:cubicBezTo>
                    <a:cubicBezTo>
                      <a:pt x="45546" y="28160"/>
                      <a:pt x="77387" y="56678"/>
                      <a:pt x="98983" y="81874"/>
                    </a:cubicBezTo>
                    <a:cubicBezTo>
                      <a:pt x="138854" y="128112"/>
                      <a:pt x="158235" y="179611"/>
                      <a:pt x="159896" y="196501"/>
                    </a:cubicBezTo>
                    <a:cubicBezTo>
                      <a:pt x="160173" y="199269"/>
                      <a:pt x="159896" y="201484"/>
                      <a:pt x="159343" y="203146"/>
                    </a:cubicBezTo>
                    <a:cubicBezTo>
                      <a:pt x="159896" y="220866"/>
                      <a:pt x="157681" y="236094"/>
                      <a:pt x="155466" y="250769"/>
                    </a:cubicBezTo>
                    <a:cubicBezTo>
                      <a:pt x="153528" y="262674"/>
                      <a:pt x="151867" y="274857"/>
                      <a:pt x="151313" y="289254"/>
                    </a:cubicBezTo>
                    <a:cubicBezTo>
                      <a:pt x="150759" y="302821"/>
                      <a:pt x="152698" y="317219"/>
                      <a:pt x="154359" y="332447"/>
                    </a:cubicBezTo>
                    <a:cubicBezTo>
                      <a:pt x="158789" y="369549"/>
                      <a:pt x="163773" y="411357"/>
                      <a:pt x="138300" y="453719"/>
                    </a:cubicBezTo>
                    <a:cubicBezTo>
                      <a:pt x="138854" y="454273"/>
                      <a:pt x="139131" y="454827"/>
                      <a:pt x="139684" y="455381"/>
                    </a:cubicBezTo>
                    <a:cubicBezTo>
                      <a:pt x="140792" y="456765"/>
                      <a:pt x="141622" y="457872"/>
                      <a:pt x="142730" y="459257"/>
                    </a:cubicBezTo>
                    <a:cubicBezTo>
                      <a:pt x="241852" y="303098"/>
                      <a:pt x="276185" y="122298"/>
                      <a:pt x="244898" y="82704"/>
                    </a:cubicBezTo>
                    <a:cubicBezTo>
                      <a:pt x="204474" y="30928"/>
                      <a:pt x="147160" y="3794"/>
                      <a:pt x="74895" y="2133"/>
                    </a:cubicBezTo>
                    <a:lnTo>
                      <a:pt x="74895" y="2133"/>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38" name="Freeform: Shape 37">
                <a:extLst>
                  <a:ext uri="{FF2B5EF4-FFF2-40B4-BE49-F238E27FC236}">
                    <a16:creationId xmlns:a16="http://schemas.microsoft.com/office/drawing/2014/main" id="{38A7438D-EBD7-4D9C-9511-6395EB890AC8}"/>
                  </a:ext>
                </a:extLst>
              </p:cNvPr>
              <p:cNvSpPr/>
              <p:nvPr/>
            </p:nvSpPr>
            <p:spPr>
              <a:xfrm>
                <a:off x="7640775" y="1535160"/>
                <a:ext cx="132901" cy="77526"/>
              </a:xfrm>
              <a:custGeom>
                <a:avLst/>
                <a:gdLst>
                  <a:gd name="connsiteX0" fmla="*/ 52745 w 132900"/>
                  <a:gd name="connsiteY0" fmla="*/ 77110 h 77525"/>
                  <a:gd name="connsiteX1" fmla="*/ 130547 w 132900"/>
                  <a:gd name="connsiteY1" fmla="*/ 36963 h 77525"/>
                  <a:gd name="connsiteX2" fmla="*/ 132209 w 132900"/>
                  <a:gd name="connsiteY2" fmla="*/ 21181 h 77525"/>
                  <a:gd name="connsiteX3" fmla="*/ 119195 w 132900"/>
                  <a:gd name="connsiteY3" fmla="*/ 4292 h 77525"/>
                  <a:gd name="connsiteX4" fmla="*/ 111443 w 132900"/>
                  <a:gd name="connsiteY4" fmla="*/ 2077 h 77525"/>
                  <a:gd name="connsiteX5" fmla="*/ 100368 w 132900"/>
                  <a:gd name="connsiteY5" fmla="*/ 8998 h 77525"/>
                  <a:gd name="connsiteX6" fmla="*/ 87355 w 132900"/>
                  <a:gd name="connsiteY6" fmla="*/ 24504 h 77525"/>
                  <a:gd name="connsiteX7" fmla="*/ 19797 w 132900"/>
                  <a:gd name="connsiteY7" fmla="*/ 59667 h 77525"/>
                  <a:gd name="connsiteX8" fmla="*/ 2077 w 132900"/>
                  <a:gd name="connsiteY8" fmla="*/ 64928 h 77525"/>
                  <a:gd name="connsiteX9" fmla="*/ 18689 w 132900"/>
                  <a:gd name="connsiteY9" fmla="*/ 72126 h 77525"/>
                  <a:gd name="connsiteX10" fmla="*/ 52745 w 132900"/>
                  <a:gd name="connsiteY10" fmla="*/ 77110 h 7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900" h="77525">
                    <a:moveTo>
                      <a:pt x="52745" y="77110"/>
                    </a:moveTo>
                    <a:cubicBezTo>
                      <a:pt x="85417" y="77110"/>
                      <a:pt x="111443" y="63543"/>
                      <a:pt x="130547" y="36963"/>
                    </a:cubicBezTo>
                    <a:cubicBezTo>
                      <a:pt x="134424" y="31702"/>
                      <a:pt x="133039" y="24781"/>
                      <a:pt x="132209" y="21181"/>
                    </a:cubicBezTo>
                    <a:cubicBezTo>
                      <a:pt x="129994" y="13705"/>
                      <a:pt x="124733" y="6784"/>
                      <a:pt x="119195" y="4292"/>
                    </a:cubicBezTo>
                    <a:cubicBezTo>
                      <a:pt x="116150" y="2907"/>
                      <a:pt x="113658" y="2077"/>
                      <a:pt x="111443" y="2077"/>
                    </a:cubicBezTo>
                    <a:cubicBezTo>
                      <a:pt x="108397" y="2077"/>
                      <a:pt x="104521" y="4568"/>
                      <a:pt x="100368" y="8998"/>
                    </a:cubicBezTo>
                    <a:cubicBezTo>
                      <a:pt x="94830" y="15090"/>
                      <a:pt x="90954" y="20074"/>
                      <a:pt x="87355" y="24504"/>
                    </a:cubicBezTo>
                    <a:cubicBezTo>
                      <a:pt x="72126" y="43885"/>
                      <a:pt x="65204" y="50530"/>
                      <a:pt x="19797" y="59667"/>
                    </a:cubicBezTo>
                    <a:cubicBezTo>
                      <a:pt x="10383" y="61605"/>
                      <a:pt x="5122" y="63543"/>
                      <a:pt x="2077" y="64928"/>
                    </a:cubicBezTo>
                    <a:cubicBezTo>
                      <a:pt x="5676" y="67420"/>
                      <a:pt x="11767" y="70465"/>
                      <a:pt x="18689" y="72126"/>
                    </a:cubicBezTo>
                    <a:cubicBezTo>
                      <a:pt x="30595" y="75726"/>
                      <a:pt x="41947" y="77110"/>
                      <a:pt x="52745" y="77110"/>
                    </a:cubicBez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39" name="Freeform: Shape 38">
                <a:extLst>
                  <a:ext uri="{FF2B5EF4-FFF2-40B4-BE49-F238E27FC236}">
                    <a16:creationId xmlns:a16="http://schemas.microsoft.com/office/drawing/2014/main" id="{5DBCAF0E-784B-474E-B12C-C9DECE2BCECD}"/>
                  </a:ext>
                </a:extLst>
              </p:cNvPr>
              <p:cNvSpPr/>
              <p:nvPr/>
            </p:nvSpPr>
            <p:spPr>
              <a:xfrm>
                <a:off x="7958595" y="1240242"/>
                <a:ext cx="85832" cy="224270"/>
              </a:xfrm>
              <a:custGeom>
                <a:avLst/>
                <a:gdLst>
                  <a:gd name="connsiteX0" fmla="*/ 82405 w 85831"/>
                  <a:gd name="connsiteY0" fmla="*/ 39222 h 224270"/>
                  <a:gd name="connsiteX1" fmla="*/ 86005 w 85831"/>
                  <a:gd name="connsiteY1" fmla="*/ 3782 h 224270"/>
                  <a:gd name="connsiteX2" fmla="*/ 9310 w 85831"/>
                  <a:gd name="connsiteY2" fmla="*/ 20117 h 224270"/>
                  <a:gd name="connsiteX3" fmla="*/ 55825 w 85831"/>
                  <a:gd name="connsiteY3" fmla="*/ 187628 h 224270"/>
                  <a:gd name="connsiteX4" fmla="*/ 67177 w 85831"/>
                  <a:gd name="connsiteY4" fmla="*/ 209501 h 224270"/>
                  <a:gd name="connsiteX5" fmla="*/ 73822 w 85831"/>
                  <a:gd name="connsiteY5" fmla="*/ 223068 h 224270"/>
                  <a:gd name="connsiteX6" fmla="*/ 81021 w 85831"/>
                  <a:gd name="connsiteY6" fmla="*/ 127822 h 224270"/>
                  <a:gd name="connsiteX7" fmla="*/ 77698 w 85831"/>
                  <a:gd name="connsiteY7" fmla="*/ 81030 h 224270"/>
                  <a:gd name="connsiteX8" fmla="*/ 82405 w 85831"/>
                  <a:gd name="connsiteY8" fmla="*/ 39222 h 224270"/>
                  <a:gd name="connsiteX9" fmla="*/ 82405 w 85831"/>
                  <a:gd name="connsiteY9" fmla="*/ 39222 h 22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831" h="224270">
                    <a:moveTo>
                      <a:pt x="82405" y="39222"/>
                    </a:moveTo>
                    <a:cubicBezTo>
                      <a:pt x="84067" y="27593"/>
                      <a:pt x="86005" y="16241"/>
                      <a:pt x="86005" y="3782"/>
                    </a:cubicBezTo>
                    <a:cubicBezTo>
                      <a:pt x="36721" y="-2310"/>
                      <a:pt x="17062" y="9042"/>
                      <a:pt x="9310" y="20117"/>
                    </a:cubicBezTo>
                    <a:cubicBezTo>
                      <a:pt x="-16717" y="57219"/>
                      <a:pt x="34229" y="148588"/>
                      <a:pt x="55825" y="187628"/>
                    </a:cubicBezTo>
                    <a:cubicBezTo>
                      <a:pt x="61363" y="197595"/>
                      <a:pt x="65516" y="204794"/>
                      <a:pt x="67177" y="209501"/>
                    </a:cubicBezTo>
                    <a:cubicBezTo>
                      <a:pt x="69115" y="214208"/>
                      <a:pt x="71330" y="218638"/>
                      <a:pt x="73822" y="223068"/>
                    </a:cubicBezTo>
                    <a:cubicBezTo>
                      <a:pt x="88773" y="191227"/>
                      <a:pt x="84897" y="159110"/>
                      <a:pt x="81021" y="127822"/>
                    </a:cubicBezTo>
                    <a:cubicBezTo>
                      <a:pt x="79083" y="112317"/>
                      <a:pt x="77145" y="96258"/>
                      <a:pt x="77698" y="81030"/>
                    </a:cubicBezTo>
                    <a:cubicBezTo>
                      <a:pt x="78529" y="64971"/>
                      <a:pt x="80467" y="51958"/>
                      <a:pt x="82405" y="39222"/>
                    </a:cubicBezTo>
                    <a:lnTo>
                      <a:pt x="82405" y="39222"/>
                    </a:lnTo>
                    <a:close/>
                  </a:path>
                </a:pathLst>
              </a:custGeom>
              <a:solidFill>
                <a:srgbClr val="0078D7"/>
              </a:solidFill>
              <a:ln w="9525" cap="flat">
                <a:noFill/>
                <a:prstDash val="solid"/>
                <a:miter/>
              </a:ln>
            </p:spPr>
            <p:txBody>
              <a:bodyPr rtlCol="0" anchor="ctr"/>
              <a:lstStyle/>
              <a:p>
                <a:pPr>
                  <a:lnSpc>
                    <a:spcPct val="90000"/>
                  </a:lnSpc>
                </a:pPr>
                <a:endParaRPr lang="en-US" sz="1836"/>
              </a:p>
            </p:txBody>
          </p:sp>
          <p:sp>
            <p:nvSpPr>
              <p:cNvPr id="40" name="Freeform: Shape 39">
                <a:extLst>
                  <a:ext uri="{FF2B5EF4-FFF2-40B4-BE49-F238E27FC236}">
                    <a16:creationId xmlns:a16="http://schemas.microsoft.com/office/drawing/2014/main" id="{2CFC5D7A-C438-42CA-8732-C383D802E4A0}"/>
                  </a:ext>
                </a:extLst>
              </p:cNvPr>
              <p:cNvSpPr/>
              <p:nvPr/>
            </p:nvSpPr>
            <p:spPr>
              <a:xfrm>
                <a:off x="7977410" y="1252192"/>
                <a:ext cx="44300" cy="27688"/>
              </a:xfrm>
              <a:custGeom>
                <a:avLst/>
                <a:gdLst>
                  <a:gd name="connsiteX0" fmla="*/ 38949 w 44300"/>
                  <a:gd name="connsiteY0" fmla="*/ 20074 h 27687"/>
                  <a:gd name="connsiteX1" fmla="*/ 24551 w 44300"/>
                  <a:gd name="connsiteY1" fmla="*/ 27826 h 27687"/>
                  <a:gd name="connsiteX2" fmla="*/ 21782 w 44300"/>
                  <a:gd name="connsiteY2" fmla="*/ 28103 h 27687"/>
                  <a:gd name="connsiteX3" fmla="*/ 2124 w 44300"/>
                  <a:gd name="connsiteY3" fmla="*/ 15090 h 27687"/>
                  <a:gd name="connsiteX4" fmla="*/ 21782 w 44300"/>
                  <a:gd name="connsiteY4" fmla="*/ 2630 h 27687"/>
                  <a:gd name="connsiteX5" fmla="*/ 28427 w 44300"/>
                  <a:gd name="connsiteY5" fmla="*/ 2077 h 27687"/>
                  <a:gd name="connsiteX6" fmla="*/ 43932 w 44300"/>
                  <a:gd name="connsiteY6" fmla="*/ 8998 h 27687"/>
                  <a:gd name="connsiteX7" fmla="*/ 38949 w 44300"/>
                  <a:gd name="connsiteY7" fmla="*/ 20074 h 27687"/>
                  <a:gd name="connsiteX8" fmla="*/ 38949 w 44300"/>
                  <a:gd name="connsiteY8" fmla="*/ 20074 h 2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00" h="27687">
                    <a:moveTo>
                      <a:pt x="38949" y="20074"/>
                    </a:moveTo>
                    <a:cubicBezTo>
                      <a:pt x="36457" y="22565"/>
                      <a:pt x="31473" y="26995"/>
                      <a:pt x="24551" y="27826"/>
                    </a:cubicBezTo>
                    <a:cubicBezTo>
                      <a:pt x="23720" y="27826"/>
                      <a:pt x="22613" y="28103"/>
                      <a:pt x="21782" y="28103"/>
                    </a:cubicBezTo>
                    <a:cubicBezTo>
                      <a:pt x="11538" y="28103"/>
                      <a:pt x="2678" y="20074"/>
                      <a:pt x="2124" y="15090"/>
                    </a:cubicBezTo>
                    <a:cubicBezTo>
                      <a:pt x="1293" y="8722"/>
                      <a:pt x="11538" y="4015"/>
                      <a:pt x="21782" y="2630"/>
                    </a:cubicBezTo>
                    <a:cubicBezTo>
                      <a:pt x="23997" y="2353"/>
                      <a:pt x="26212" y="2077"/>
                      <a:pt x="28427" y="2077"/>
                    </a:cubicBezTo>
                    <a:cubicBezTo>
                      <a:pt x="37564" y="2077"/>
                      <a:pt x="43379" y="4845"/>
                      <a:pt x="43932" y="8998"/>
                    </a:cubicBezTo>
                    <a:cubicBezTo>
                      <a:pt x="44486" y="12044"/>
                      <a:pt x="42548" y="16197"/>
                      <a:pt x="38949" y="20074"/>
                    </a:cubicBezTo>
                    <a:lnTo>
                      <a:pt x="38949" y="20074"/>
                    </a:lnTo>
                    <a:close/>
                  </a:path>
                </a:pathLst>
              </a:custGeom>
              <a:solidFill>
                <a:srgbClr val="FFFFFF"/>
              </a:solidFill>
              <a:ln w="9525" cap="flat">
                <a:noFill/>
                <a:prstDash val="solid"/>
                <a:miter/>
              </a:ln>
            </p:spPr>
            <p:txBody>
              <a:bodyPr rtlCol="0" anchor="ctr"/>
              <a:lstStyle/>
              <a:p>
                <a:pPr>
                  <a:lnSpc>
                    <a:spcPct val="90000"/>
                  </a:lnSpc>
                </a:pPr>
                <a:endParaRPr lang="en-US" sz="1836"/>
              </a:p>
            </p:txBody>
          </p:sp>
        </p:grpSp>
      </p:grpSp>
      <p:sp>
        <p:nvSpPr>
          <p:cNvPr id="44" name="Title 43">
            <a:extLst>
              <a:ext uri="{FF2B5EF4-FFF2-40B4-BE49-F238E27FC236}">
                <a16:creationId xmlns:a16="http://schemas.microsoft.com/office/drawing/2014/main" id="{A7FCF80E-97AC-4535-A881-AD521FF1BAAB}"/>
              </a:ext>
            </a:extLst>
          </p:cNvPr>
          <p:cNvSpPr>
            <a:spLocks noGrp="1"/>
          </p:cNvSpPr>
          <p:nvPr>
            <p:ph type="title"/>
          </p:nvPr>
        </p:nvSpPr>
        <p:spPr/>
        <p:txBody>
          <a:bodyPr/>
          <a:lstStyle/>
          <a:p>
            <a:r>
              <a:rPr lang="en-US"/>
              <a:t>Powering Azure and Microsoft services</a:t>
            </a:r>
            <a:endParaRPr lang="en-US" dirty="0"/>
          </a:p>
        </p:txBody>
      </p:sp>
      <p:sp>
        <p:nvSpPr>
          <p:cNvPr id="125" name="Text Placeholder 4">
            <a:extLst>
              <a:ext uri="{FF2B5EF4-FFF2-40B4-BE49-F238E27FC236}">
                <a16:creationId xmlns:a16="http://schemas.microsoft.com/office/drawing/2014/main" id="{E4C32E38-BB34-4AEC-AC21-CC4FD0F63192}"/>
              </a:ext>
            </a:extLst>
          </p:cNvPr>
          <p:cNvSpPr txBox="1">
            <a:spLocks/>
          </p:cNvSpPr>
          <p:nvPr/>
        </p:nvSpPr>
        <p:spPr>
          <a:xfrm>
            <a:off x="425494" y="980951"/>
            <a:ext cx="8136395" cy="362072"/>
          </a:xfrm>
          <a:prstGeom prst="rect">
            <a:avLst/>
          </a:prstGeom>
        </p:spPr>
        <p:txBody>
          <a:bodyPr wrap="square" l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dirty="0">
                <a:gradFill>
                  <a:gsLst>
                    <a:gs pos="1250">
                      <a:srgbClr val="1A1A1A"/>
                    </a:gs>
                    <a:gs pos="100000">
                      <a:srgbClr val="1A1A1A"/>
                    </a:gs>
                  </a:gsLst>
                  <a:lin ang="5400000" scaled="0"/>
                </a:gradFill>
                <a:latin typeface="+mj-lt"/>
              </a:rPr>
              <a:t>Service Fabric is designed for mission-critical services</a:t>
            </a:r>
          </a:p>
        </p:txBody>
      </p:sp>
    </p:spTree>
    <p:extLst>
      <p:ext uri="{BB962C8B-B14F-4D97-AF65-F5344CB8AC3E}">
        <p14:creationId xmlns:p14="http://schemas.microsoft.com/office/powerpoint/2010/main" val="1052593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750" fill="hold"/>
                                        <p:tgtEl>
                                          <p:spTgt spid="132"/>
                                        </p:tgtEl>
                                        <p:attrNameLst>
                                          <p:attrName>ppt_x</p:attrName>
                                        </p:attrNameLst>
                                      </p:cBhvr>
                                      <p:tavLst>
                                        <p:tav tm="0">
                                          <p:val>
                                            <p:strVal val="0-#ppt_w/2"/>
                                          </p:val>
                                        </p:tav>
                                        <p:tav tm="100000">
                                          <p:val>
                                            <p:strVal val="#ppt_x"/>
                                          </p:val>
                                        </p:tav>
                                      </p:tavLst>
                                    </p:anim>
                                    <p:anim calcmode="lin" valueType="num">
                                      <p:cBhvr additive="base">
                                        <p:cTn id="8" dur="750" fill="hold"/>
                                        <p:tgtEl>
                                          <p:spTgt spid="13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750" fill="hold"/>
                                        <p:tgtEl>
                                          <p:spTgt spid="42"/>
                                        </p:tgtEl>
                                        <p:attrNameLst>
                                          <p:attrName>ppt_x</p:attrName>
                                        </p:attrNameLst>
                                      </p:cBhvr>
                                      <p:tavLst>
                                        <p:tav tm="0">
                                          <p:val>
                                            <p:strVal val="1+#ppt_w/2"/>
                                          </p:val>
                                        </p:tav>
                                        <p:tav tm="100000">
                                          <p:val>
                                            <p:strVal val="#ppt_x"/>
                                          </p:val>
                                        </p:tav>
                                      </p:tavLst>
                                    </p:anim>
                                    <p:anim calcmode="lin" valueType="num">
                                      <p:cBhvr additive="base">
                                        <p:cTn id="12" dur="75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F6042F1E-7A90-482C-AC33-15593D7468C9}"/>
              </a:ext>
            </a:extLst>
          </p:cNvPr>
          <p:cNvSpPr/>
          <p:nvPr/>
        </p:nvSpPr>
        <p:spPr bwMode="auto">
          <a:xfrm>
            <a:off x="1712" y="2127497"/>
            <a:ext cx="12190271" cy="302611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248" name="Title 1">
            <a:extLst>
              <a:ext uri="{FF2B5EF4-FFF2-40B4-BE49-F238E27FC236}">
                <a16:creationId xmlns:a16="http://schemas.microsoft.com/office/drawing/2014/main" id="{1C4DE02A-28D6-4AF7-B5AD-CFF911F4C924}"/>
              </a:ext>
            </a:extLst>
          </p:cNvPr>
          <p:cNvSpPr>
            <a:spLocks noGrp="1"/>
          </p:cNvSpPr>
          <p:nvPr>
            <p:ph type="title"/>
          </p:nvPr>
        </p:nvSpPr>
        <p:spPr/>
        <p:txBody>
          <a:bodyPr/>
          <a:lstStyle/>
          <a:p>
            <a:r>
              <a:rPr lang="en-US">
                <a:solidFill>
                  <a:schemeClr val="tx1"/>
                </a:solidFill>
                <a:cs typeface="Segoe UI Semibold" panose="020B0702040204020203" pitchFamily="34" charset="0"/>
              </a:rPr>
              <a:t>Scenarios powered by Service Fabric</a:t>
            </a:r>
          </a:p>
        </p:txBody>
      </p:sp>
      <p:sp>
        <p:nvSpPr>
          <p:cNvPr id="249" name="Text Placeholder 21">
            <a:extLst>
              <a:ext uri="{FF2B5EF4-FFF2-40B4-BE49-F238E27FC236}">
                <a16:creationId xmlns:a16="http://schemas.microsoft.com/office/drawing/2014/main" id="{CC213B91-491D-4B54-861E-6DF478EFA81A}"/>
              </a:ext>
            </a:extLst>
          </p:cNvPr>
          <p:cNvSpPr txBox="1">
            <a:spLocks/>
          </p:cNvSpPr>
          <p:nvPr/>
        </p:nvSpPr>
        <p:spPr>
          <a:xfrm>
            <a:off x="269754" y="1191402"/>
            <a:ext cx="11654187" cy="457969"/>
          </a:xfrm>
          <a:prstGeom prst="rect">
            <a:avLst/>
          </a:prstGeom>
        </p:spPr>
        <p:txBody>
          <a:bodyPr wrap="square" lIns="143407"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defTabSz="895337">
              <a:defRPr/>
            </a:pPr>
            <a:r>
              <a:rPr lang="en-US" sz="1961">
                <a:solidFill>
                  <a:srgbClr val="505050"/>
                </a:solidFill>
                <a:latin typeface="Segoe UI Light"/>
              </a:rPr>
              <a:t>Empowering customers of all sizes to achieve more</a:t>
            </a:r>
          </a:p>
        </p:txBody>
      </p:sp>
      <p:grpSp>
        <p:nvGrpSpPr>
          <p:cNvPr id="449" name="Group 448">
            <a:extLst>
              <a:ext uri="{FF2B5EF4-FFF2-40B4-BE49-F238E27FC236}">
                <a16:creationId xmlns:a16="http://schemas.microsoft.com/office/drawing/2014/main" id="{4E2D142A-A948-47F1-8B2A-6A2CAC874F77}"/>
              </a:ext>
            </a:extLst>
          </p:cNvPr>
          <p:cNvGrpSpPr/>
          <p:nvPr/>
        </p:nvGrpSpPr>
        <p:grpSpPr>
          <a:xfrm>
            <a:off x="10263151" y="2888848"/>
            <a:ext cx="915947" cy="792499"/>
            <a:chOff x="6089651" y="2771776"/>
            <a:chExt cx="954087" cy="825500"/>
          </a:xfrm>
        </p:grpSpPr>
        <p:sp>
          <p:nvSpPr>
            <p:cNvPr id="14" name="Rectangle 5">
              <a:extLst>
                <a:ext uri="{FF2B5EF4-FFF2-40B4-BE49-F238E27FC236}">
                  <a16:creationId xmlns:a16="http://schemas.microsoft.com/office/drawing/2014/main" id="{FDC50212-E3F1-4F47-B2E2-36DFC8BE91C7}"/>
                </a:ext>
              </a:extLst>
            </p:cNvPr>
            <p:cNvSpPr>
              <a:spLocks noChangeArrowheads="1"/>
            </p:cNvSpPr>
            <p:nvPr/>
          </p:nvSpPr>
          <p:spPr bwMode="auto">
            <a:xfrm>
              <a:off x="6191251" y="3170238"/>
              <a:ext cx="490538"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15" name="Rectangle 6">
              <a:extLst>
                <a:ext uri="{FF2B5EF4-FFF2-40B4-BE49-F238E27FC236}">
                  <a16:creationId xmlns:a16="http://schemas.microsoft.com/office/drawing/2014/main" id="{072610A7-F759-4999-B46A-92E0E69E6433}"/>
                </a:ext>
              </a:extLst>
            </p:cNvPr>
            <p:cNvSpPr>
              <a:spLocks noChangeArrowheads="1"/>
            </p:cNvSpPr>
            <p:nvPr/>
          </p:nvSpPr>
          <p:spPr bwMode="auto">
            <a:xfrm>
              <a:off x="6681788" y="3170238"/>
              <a:ext cx="250825" cy="427038"/>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17" name="Freeform 7">
              <a:extLst>
                <a:ext uri="{FF2B5EF4-FFF2-40B4-BE49-F238E27FC236}">
                  <a16:creationId xmlns:a16="http://schemas.microsoft.com/office/drawing/2014/main" id="{598B23C5-F209-41DD-B177-C6A5D89A2BBF}"/>
                </a:ext>
              </a:extLst>
            </p:cNvPr>
            <p:cNvSpPr>
              <a:spLocks/>
            </p:cNvSpPr>
            <p:nvPr/>
          </p:nvSpPr>
          <p:spPr bwMode="auto">
            <a:xfrm>
              <a:off x="6089651" y="3065463"/>
              <a:ext cx="592138" cy="104775"/>
            </a:xfrm>
            <a:custGeom>
              <a:avLst/>
              <a:gdLst>
                <a:gd name="T0" fmla="*/ 307 w 373"/>
                <a:gd name="T1" fmla="*/ 0 h 66"/>
                <a:gd name="T2" fmla="*/ 0 w 373"/>
                <a:gd name="T3" fmla="*/ 0 h 66"/>
                <a:gd name="T4" fmla="*/ 64 w 373"/>
                <a:gd name="T5" fmla="*/ 66 h 66"/>
                <a:gd name="T6" fmla="*/ 373 w 373"/>
                <a:gd name="T7" fmla="*/ 66 h 66"/>
                <a:gd name="T8" fmla="*/ 307 w 373"/>
                <a:gd name="T9" fmla="*/ 0 h 66"/>
              </a:gdLst>
              <a:ahLst/>
              <a:cxnLst>
                <a:cxn ang="0">
                  <a:pos x="T0" y="T1"/>
                </a:cxn>
                <a:cxn ang="0">
                  <a:pos x="T2" y="T3"/>
                </a:cxn>
                <a:cxn ang="0">
                  <a:pos x="T4" y="T5"/>
                </a:cxn>
                <a:cxn ang="0">
                  <a:pos x="T6" y="T7"/>
                </a:cxn>
                <a:cxn ang="0">
                  <a:pos x="T8" y="T9"/>
                </a:cxn>
              </a:cxnLst>
              <a:rect l="0" t="0" r="r" b="b"/>
              <a:pathLst>
                <a:path w="373" h="66">
                  <a:moveTo>
                    <a:pt x="307" y="0"/>
                  </a:moveTo>
                  <a:lnTo>
                    <a:pt x="0" y="0"/>
                  </a:lnTo>
                  <a:lnTo>
                    <a:pt x="64" y="66"/>
                  </a:lnTo>
                  <a:lnTo>
                    <a:pt x="373" y="66"/>
                  </a:lnTo>
                  <a:lnTo>
                    <a:pt x="307"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0" name="Freeform 8">
              <a:extLst>
                <a:ext uri="{FF2B5EF4-FFF2-40B4-BE49-F238E27FC236}">
                  <a16:creationId xmlns:a16="http://schemas.microsoft.com/office/drawing/2014/main" id="{2AFB6E54-9962-4503-ADB7-FAB48A4F1567}"/>
                </a:ext>
              </a:extLst>
            </p:cNvPr>
            <p:cNvSpPr>
              <a:spLocks/>
            </p:cNvSpPr>
            <p:nvPr/>
          </p:nvSpPr>
          <p:spPr bwMode="auto">
            <a:xfrm>
              <a:off x="6681788" y="3065463"/>
              <a:ext cx="361950" cy="104775"/>
            </a:xfrm>
            <a:custGeom>
              <a:avLst/>
              <a:gdLst>
                <a:gd name="T0" fmla="*/ 68 w 228"/>
                <a:gd name="T1" fmla="*/ 0 h 66"/>
                <a:gd name="T2" fmla="*/ 228 w 228"/>
                <a:gd name="T3" fmla="*/ 0 h 66"/>
                <a:gd name="T4" fmla="*/ 158 w 228"/>
                <a:gd name="T5" fmla="*/ 66 h 66"/>
                <a:gd name="T6" fmla="*/ 0 w 228"/>
                <a:gd name="T7" fmla="*/ 66 h 66"/>
                <a:gd name="T8" fmla="*/ 68 w 228"/>
                <a:gd name="T9" fmla="*/ 0 h 66"/>
              </a:gdLst>
              <a:ahLst/>
              <a:cxnLst>
                <a:cxn ang="0">
                  <a:pos x="T0" y="T1"/>
                </a:cxn>
                <a:cxn ang="0">
                  <a:pos x="T2" y="T3"/>
                </a:cxn>
                <a:cxn ang="0">
                  <a:pos x="T4" y="T5"/>
                </a:cxn>
                <a:cxn ang="0">
                  <a:pos x="T6" y="T7"/>
                </a:cxn>
                <a:cxn ang="0">
                  <a:pos x="T8" y="T9"/>
                </a:cxn>
              </a:cxnLst>
              <a:rect l="0" t="0" r="r" b="b"/>
              <a:pathLst>
                <a:path w="228" h="66">
                  <a:moveTo>
                    <a:pt x="68" y="0"/>
                  </a:moveTo>
                  <a:lnTo>
                    <a:pt x="228" y="0"/>
                  </a:lnTo>
                  <a:lnTo>
                    <a:pt x="158" y="66"/>
                  </a:lnTo>
                  <a:lnTo>
                    <a:pt x="0" y="66"/>
                  </a:lnTo>
                  <a:lnTo>
                    <a:pt x="68" y="0"/>
                  </a:ln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1" name="Freeform 9">
              <a:extLst>
                <a:ext uri="{FF2B5EF4-FFF2-40B4-BE49-F238E27FC236}">
                  <a16:creationId xmlns:a16="http://schemas.microsoft.com/office/drawing/2014/main" id="{1FB1CB48-1588-4D68-8EFC-312D893F1124}"/>
                </a:ext>
              </a:extLst>
            </p:cNvPr>
            <p:cNvSpPr>
              <a:spLocks/>
            </p:cNvSpPr>
            <p:nvPr/>
          </p:nvSpPr>
          <p:spPr bwMode="auto">
            <a:xfrm>
              <a:off x="6272213" y="2870201"/>
              <a:ext cx="68263" cy="65088"/>
            </a:xfrm>
            <a:custGeom>
              <a:avLst/>
              <a:gdLst>
                <a:gd name="T0" fmla="*/ 0 w 24"/>
                <a:gd name="T1" fmla="*/ 23 h 23"/>
                <a:gd name="T2" fmla="*/ 18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8" y="16"/>
                  </a:cubicBezTo>
                  <a:cubicBezTo>
                    <a:pt x="21"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2" name="Freeform 10">
              <a:extLst>
                <a:ext uri="{FF2B5EF4-FFF2-40B4-BE49-F238E27FC236}">
                  <a16:creationId xmlns:a16="http://schemas.microsoft.com/office/drawing/2014/main" id="{F42B4617-B717-4F87-B7BA-04757AE658EA}"/>
                </a:ext>
              </a:extLst>
            </p:cNvPr>
            <p:cNvSpPr>
              <a:spLocks/>
            </p:cNvSpPr>
            <p:nvPr/>
          </p:nvSpPr>
          <p:spPr bwMode="auto">
            <a:xfrm>
              <a:off x="6340476"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3" name="Freeform 11">
              <a:extLst>
                <a:ext uri="{FF2B5EF4-FFF2-40B4-BE49-F238E27FC236}">
                  <a16:creationId xmlns:a16="http://schemas.microsoft.com/office/drawing/2014/main" id="{AFF72C71-CD42-4592-B6D5-3C2A509F8D55}"/>
                </a:ext>
              </a:extLst>
            </p:cNvPr>
            <p:cNvSpPr>
              <a:spLocks/>
            </p:cNvSpPr>
            <p:nvPr/>
          </p:nvSpPr>
          <p:spPr bwMode="auto">
            <a:xfrm>
              <a:off x="6340476"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4" name="Freeform 12">
              <a:extLst>
                <a:ext uri="{FF2B5EF4-FFF2-40B4-BE49-F238E27FC236}">
                  <a16:creationId xmlns:a16="http://schemas.microsoft.com/office/drawing/2014/main" id="{7BCCEB4D-3DAE-47A8-AD68-75159FC5AEB5}"/>
                </a:ext>
              </a:extLst>
            </p:cNvPr>
            <p:cNvSpPr>
              <a:spLocks/>
            </p:cNvSpPr>
            <p:nvPr/>
          </p:nvSpPr>
          <p:spPr bwMode="auto">
            <a:xfrm>
              <a:off x="6272213" y="2938463"/>
              <a:ext cx="68263" cy="65088"/>
            </a:xfrm>
            <a:custGeom>
              <a:avLst/>
              <a:gdLst>
                <a:gd name="T0" fmla="*/ 24 w 24"/>
                <a:gd name="T1" fmla="*/ 23 h 23"/>
                <a:gd name="T2" fmla="*/ 17 w 24"/>
                <a:gd name="T3" fmla="*/ 6 h 23"/>
                <a:gd name="T4" fmla="*/ 0 w 24"/>
                <a:gd name="T5" fmla="*/ 0 h 23"/>
              </a:gdLst>
              <a:ahLst/>
              <a:cxnLst>
                <a:cxn ang="0">
                  <a:pos x="T0" y="T1"/>
                </a:cxn>
                <a:cxn ang="0">
                  <a:pos x="T2" y="T3"/>
                </a:cxn>
                <a:cxn ang="0">
                  <a:pos x="T4" y="T5"/>
                </a:cxn>
              </a:cxnLst>
              <a:rect l="0" t="0" r="r" b="b"/>
              <a:pathLst>
                <a:path w="24" h="23">
                  <a:moveTo>
                    <a:pt x="24" y="23"/>
                  </a:moveTo>
                  <a:cubicBezTo>
                    <a:pt x="24"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5" name="Freeform 13">
              <a:extLst>
                <a:ext uri="{FF2B5EF4-FFF2-40B4-BE49-F238E27FC236}">
                  <a16:creationId xmlns:a16="http://schemas.microsoft.com/office/drawing/2014/main" id="{219C551F-8D81-4D39-98E4-862B8AEDB4B3}"/>
                </a:ext>
              </a:extLst>
            </p:cNvPr>
            <p:cNvSpPr>
              <a:spLocks/>
            </p:cNvSpPr>
            <p:nvPr/>
          </p:nvSpPr>
          <p:spPr bwMode="auto">
            <a:xfrm>
              <a:off x="6743701" y="2870201"/>
              <a:ext cx="71438" cy="65088"/>
            </a:xfrm>
            <a:custGeom>
              <a:avLst/>
              <a:gdLst>
                <a:gd name="T0" fmla="*/ 0 w 25"/>
                <a:gd name="T1" fmla="*/ 23 h 23"/>
                <a:gd name="T2" fmla="*/ 18 w 25"/>
                <a:gd name="T3" fmla="*/ 16 h 23"/>
                <a:gd name="T4" fmla="*/ 25 w 25"/>
                <a:gd name="T5" fmla="*/ 0 h 23"/>
              </a:gdLst>
              <a:ahLst/>
              <a:cxnLst>
                <a:cxn ang="0">
                  <a:pos x="T0" y="T1"/>
                </a:cxn>
                <a:cxn ang="0">
                  <a:pos x="T2" y="T3"/>
                </a:cxn>
                <a:cxn ang="0">
                  <a:pos x="T4" y="T5"/>
                </a:cxn>
              </a:cxnLst>
              <a:rect l="0" t="0" r="r" b="b"/>
              <a:pathLst>
                <a:path w="25" h="23">
                  <a:moveTo>
                    <a:pt x="0" y="23"/>
                  </a:moveTo>
                  <a:cubicBezTo>
                    <a:pt x="0" y="23"/>
                    <a:pt x="15" y="19"/>
                    <a:pt x="18" y="16"/>
                  </a:cubicBezTo>
                  <a:cubicBezTo>
                    <a:pt x="21" y="13"/>
                    <a:pt x="25" y="0"/>
                    <a:pt x="2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6" name="Freeform 14">
              <a:extLst>
                <a:ext uri="{FF2B5EF4-FFF2-40B4-BE49-F238E27FC236}">
                  <a16:creationId xmlns:a16="http://schemas.microsoft.com/office/drawing/2014/main" id="{483A938A-4E0A-4D2D-94CC-9B913E53AD8E}"/>
                </a:ext>
              </a:extLst>
            </p:cNvPr>
            <p:cNvSpPr>
              <a:spLocks/>
            </p:cNvSpPr>
            <p:nvPr/>
          </p:nvSpPr>
          <p:spPr bwMode="auto">
            <a:xfrm>
              <a:off x="6811963" y="2870201"/>
              <a:ext cx="69850" cy="65088"/>
            </a:xfrm>
            <a:custGeom>
              <a:avLst/>
              <a:gdLst>
                <a:gd name="T0" fmla="*/ 0 w 25"/>
                <a:gd name="T1" fmla="*/ 0 h 23"/>
                <a:gd name="T2" fmla="*/ 8 w 25"/>
                <a:gd name="T3" fmla="*/ 17 h 23"/>
                <a:gd name="T4" fmla="*/ 25 w 25"/>
                <a:gd name="T5" fmla="*/ 23 h 23"/>
              </a:gdLst>
              <a:ahLst/>
              <a:cxnLst>
                <a:cxn ang="0">
                  <a:pos x="T0" y="T1"/>
                </a:cxn>
                <a:cxn ang="0">
                  <a:pos x="T2" y="T3"/>
                </a:cxn>
                <a:cxn ang="0">
                  <a:pos x="T4" y="T5"/>
                </a:cxn>
              </a:cxnLst>
              <a:rect l="0" t="0" r="r" b="b"/>
              <a:pathLst>
                <a:path w="25" h="23">
                  <a:moveTo>
                    <a:pt x="0" y="0"/>
                  </a:moveTo>
                  <a:cubicBezTo>
                    <a:pt x="0" y="0"/>
                    <a:pt x="5" y="14"/>
                    <a:pt x="8" y="17"/>
                  </a:cubicBezTo>
                  <a:cubicBezTo>
                    <a:pt x="11" y="20"/>
                    <a:pt x="25" y="23"/>
                    <a:pt x="25"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7" name="Freeform 15">
              <a:extLst>
                <a:ext uri="{FF2B5EF4-FFF2-40B4-BE49-F238E27FC236}">
                  <a16:creationId xmlns:a16="http://schemas.microsoft.com/office/drawing/2014/main" id="{0C3BF1D2-E5C4-43C1-8C85-B9DCB7D0E1FE}"/>
                </a:ext>
              </a:extLst>
            </p:cNvPr>
            <p:cNvSpPr>
              <a:spLocks/>
            </p:cNvSpPr>
            <p:nvPr/>
          </p:nvSpPr>
          <p:spPr bwMode="auto">
            <a:xfrm>
              <a:off x="6811963" y="2938463"/>
              <a:ext cx="69850" cy="65088"/>
            </a:xfrm>
            <a:custGeom>
              <a:avLst/>
              <a:gdLst>
                <a:gd name="T0" fmla="*/ 25 w 25"/>
                <a:gd name="T1" fmla="*/ 0 h 23"/>
                <a:gd name="T2" fmla="*/ 7 w 25"/>
                <a:gd name="T3" fmla="*/ 7 h 23"/>
                <a:gd name="T4" fmla="*/ 0 w 25"/>
                <a:gd name="T5" fmla="*/ 23 h 23"/>
              </a:gdLst>
              <a:ahLst/>
              <a:cxnLst>
                <a:cxn ang="0">
                  <a:pos x="T0" y="T1"/>
                </a:cxn>
                <a:cxn ang="0">
                  <a:pos x="T2" y="T3"/>
                </a:cxn>
                <a:cxn ang="0">
                  <a:pos x="T4" y="T5"/>
                </a:cxn>
              </a:cxnLst>
              <a:rect l="0" t="0" r="r" b="b"/>
              <a:pathLst>
                <a:path w="25" h="23">
                  <a:moveTo>
                    <a:pt x="25" y="0"/>
                  </a:moveTo>
                  <a:cubicBezTo>
                    <a:pt x="25" y="0"/>
                    <a:pt x="10" y="4"/>
                    <a:pt x="7" y="7"/>
                  </a:cubicBezTo>
                  <a:cubicBezTo>
                    <a:pt x="4" y="10"/>
                    <a:pt x="0" y="23"/>
                    <a:pt x="0"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8" name="Freeform 16">
              <a:extLst>
                <a:ext uri="{FF2B5EF4-FFF2-40B4-BE49-F238E27FC236}">
                  <a16:creationId xmlns:a16="http://schemas.microsoft.com/office/drawing/2014/main" id="{825D5628-A47E-493A-8B61-029B7C81B999}"/>
                </a:ext>
              </a:extLst>
            </p:cNvPr>
            <p:cNvSpPr>
              <a:spLocks/>
            </p:cNvSpPr>
            <p:nvPr/>
          </p:nvSpPr>
          <p:spPr bwMode="auto">
            <a:xfrm>
              <a:off x="6743701" y="2938463"/>
              <a:ext cx="71438" cy="65088"/>
            </a:xfrm>
            <a:custGeom>
              <a:avLst/>
              <a:gdLst>
                <a:gd name="T0" fmla="*/ 25 w 25"/>
                <a:gd name="T1" fmla="*/ 23 h 23"/>
                <a:gd name="T2" fmla="*/ 17 w 25"/>
                <a:gd name="T3" fmla="*/ 6 h 23"/>
                <a:gd name="T4" fmla="*/ 0 w 25"/>
                <a:gd name="T5" fmla="*/ 0 h 23"/>
              </a:gdLst>
              <a:ahLst/>
              <a:cxnLst>
                <a:cxn ang="0">
                  <a:pos x="T0" y="T1"/>
                </a:cxn>
                <a:cxn ang="0">
                  <a:pos x="T2" y="T3"/>
                </a:cxn>
                <a:cxn ang="0">
                  <a:pos x="T4" y="T5"/>
                </a:cxn>
              </a:cxnLst>
              <a:rect l="0" t="0" r="r" b="b"/>
              <a:pathLst>
                <a:path w="25" h="23">
                  <a:moveTo>
                    <a:pt x="25" y="23"/>
                  </a:moveTo>
                  <a:cubicBezTo>
                    <a:pt x="25" y="23"/>
                    <a:pt x="20" y="9"/>
                    <a:pt x="17" y="6"/>
                  </a:cubicBezTo>
                  <a:cubicBezTo>
                    <a:pt x="14" y="3"/>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9" name="Freeform 17">
              <a:extLst>
                <a:ext uri="{FF2B5EF4-FFF2-40B4-BE49-F238E27FC236}">
                  <a16:creationId xmlns:a16="http://schemas.microsoft.com/office/drawing/2014/main" id="{DAE4355F-B890-498D-8D96-CA23D50D715E}"/>
                </a:ext>
              </a:extLst>
            </p:cNvPr>
            <p:cNvSpPr>
              <a:spLocks/>
            </p:cNvSpPr>
            <p:nvPr/>
          </p:nvSpPr>
          <p:spPr bwMode="auto">
            <a:xfrm>
              <a:off x="6510338" y="2771776"/>
              <a:ext cx="66675" cy="65088"/>
            </a:xfrm>
            <a:custGeom>
              <a:avLst/>
              <a:gdLst>
                <a:gd name="T0" fmla="*/ 0 w 24"/>
                <a:gd name="T1" fmla="*/ 23 h 23"/>
                <a:gd name="T2" fmla="*/ 17 w 24"/>
                <a:gd name="T3" fmla="*/ 16 h 23"/>
                <a:gd name="T4" fmla="*/ 24 w 24"/>
                <a:gd name="T5" fmla="*/ 0 h 23"/>
              </a:gdLst>
              <a:ahLst/>
              <a:cxnLst>
                <a:cxn ang="0">
                  <a:pos x="T0" y="T1"/>
                </a:cxn>
                <a:cxn ang="0">
                  <a:pos x="T2" y="T3"/>
                </a:cxn>
                <a:cxn ang="0">
                  <a:pos x="T4" y="T5"/>
                </a:cxn>
              </a:cxnLst>
              <a:rect l="0" t="0" r="r" b="b"/>
              <a:pathLst>
                <a:path w="24" h="23">
                  <a:moveTo>
                    <a:pt x="0" y="23"/>
                  </a:moveTo>
                  <a:cubicBezTo>
                    <a:pt x="0" y="23"/>
                    <a:pt x="14" y="19"/>
                    <a:pt x="17" y="16"/>
                  </a:cubicBezTo>
                  <a:cubicBezTo>
                    <a:pt x="20" y="13"/>
                    <a:pt x="24" y="0"/>
                    <a:pt x="24"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30" name="Freeform 18">
              <a:extLst>
                <a:ext uri="{FF2B5EF4-FFF2-40B4-BE49-F238E27FC236}">
                  <a16:creationId xmlns:a16="http://schemas.microsoft.com/office/drawing/2014/main" id="{93A80A3C-E3F6-4D0E-A140-B41EA688AD5B}"/>
                </a:ext>
              </a:extLst>
            </p:cNvPr>
            <p:cNvSpPr>
              <a:spLocks/>
            </p:cNvSpPr>
            <p:nvPr/>
          </p:nvSpPr>
          <p:spPr bwMode="auto">
            <a:xfrm>
              <a:off x="6577013" y="2771776"/>
              <a:ext cx="68263" cy="65088"/>
            </a:xfrm>
            <a:custGeom>
              <a:avLst/>
              <a:gdLst>
                <a:gd name="T0" fmla="*/ 0 w 24"/>
                <a:gd name="T1" fmla="*/ 0 h 23"/>
                <a:gd name="T2" fmla="*/ 8 w 24"/>
                <a:gd name="T3" fmla="*/ 16 h 23"/>
                <a:gd name="T4" fmla="*/ 24 w 24"/>
                <a:gd name="T5" fmla="*/ 23 h 23"/>
              </a:gdLst>
              <a:ahLst/>
              <a:cxnLst>
                <a:cxn ang="0">
                  <a:pos x="T0" y="T1"/>
                </a:cxn>
                <a:cxn ang="0">
                  <a:pos x="T2" y="T3"/>
                </a:cxn>
                <a:cxn ang="0">
                  <a:pos x="T4" y="T5"/>
                </a:cxn>
              </a:cxnLst>
              <a:rect l="0" t="0" r="r" b="b"/>
              <a:pathLst>
                <a:path w="24" h="23">
                  <a:moveTo>
                    <a:pt x="0" y="0"/>
                  </a:moveTo>
                  <a:cubicBezTo>
                    <a:pt x="0" y="0"/>
                    <a:pt x="4" y="13"/>
                    <a:pt x="8" y="16"/>
                  </a:cubicBezTo>
                  <a:cubicBezTo>
                    <a:pt x="11" y="19"/>
                    <a:pt x="24" y="23"/>
                    <a:pt x="24" y="23"/>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31" name="Freeform 19">
              <a:extLst>
                <a:ext uri="{FF2B5EF4-FFF2-40B4-BE49-F238E27FC236}">
                  <a16:creationId xmlns:a16="http://schemas.microsoft.com/office/drawing/2014/main" id="{FF576C3D-D64C-4499-B741-34CBF22F76CB}"/>
                </a:ext>
              </a:extLst>
            </p:cNvPr>
            <p:cNvSpPr>
              <a:spLocks/>
            </p:cNvSpPr>
            <p:nvPr/>
          </p:nvSpPr>
          <p:spPr bwMode="auto">
            <a:xfrm>
              <a:off x="6577013" y="2836863"/>
              <a:ext cx="68263" cy="68263"/>
            </a:xfrm>
            <a:custGeom>
              <a:avLst/>
              <a:gdLst>
                <a:gd name="T0" fmla="*/ 24 w 24"/>
                <a:gd name="T1" fmla="*/ 0 h 24"/>
                <a:gd name="T2" fmla="*/ 7 w 24"/>
                <a:gd name="T3" fmla="*/ 8 h 24"/>
                <a:gd name="T4" fmla="*/ 0 w 24"/>
                <a:gd name="T5" fmla="*/ 24 h 24"/>
              </a:gdLst>
              <a:ahLst/>
              <a:cxnLst>
                <a:cxn ang="0">
                  <a:pos x="T0" y="T1"/>
                </a:cxn>
                <a:cxn ang="0">
                  <a:pos x="T2" y="T3"/>
                </a:cxn>
                <a:cxn ang="0">
                  <a:pos x="T4" y="T5"/>
                </a:cxn>
              </a:cxnLst>
              <a:rect l="0" t="0" r="r" b="b"/>
              <a:pathLst>
                <a:path w="24" h="24">
                  <a:moveTo>
                    <a:pt x="24" y="0"/>
                  </a:moveTo>
                  <a:cubicBezTo>
                    <a:pt x="24" y="0"/>
                    <a:pt x="10" y="5"/>
                    <a:pt x="7" y="8"/>
                  </a:cubicBezTo>
                  <a:cubicBezTo>
                    <a:pt x="4" y="11"/>
                    <a:pt x="0" y="24"/>
                    <a:pt x="0" y="2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48" name="Freeform 20">
              <a:extLst>
                <a:ext uri="{FF2B5EF4-FFF2-40B4-BE49-F238E27FC236}">
                  <a16:creationId xmlns:a16="http://schemas.microsoft.com/office/drawing/2014/main" id="{BC5819EF-A07D-4E07-9736-97FEB54B3C35}"/>
                </a:ext>
              </a:extLst>
            </p:cNvPr>
            <p:cNvSpPr>
              <a:spLocks/>
            </p:cNvSpPr>
            <p:nvPr/>
          </p:nvSpPr>
          <p:spPr bwMode="auto">
            <a:xfrm>
              <a:off x="6510338" y="2836863"/>
              <a:ext cx="66675" cy="68263"/>
            </a:xfrm>
            <a:custGeom>
              <a:avLst/>
              <a:gdLst>
                <a:gd name="T0" fmla="*/ 24 w 24"/>
                <a:gd name="T1" fmla="*/ 24 h 24"/>
                <a:gd name="T2" fmla="*/ 16 w 24"/>
                <a:gd name="T3" fmla="*/ 7 h 24"/>
                <a:gd name="T4" fmla="*/ 0 w 24"/>
                <a:gd name="T5" fmla="*/ 0 h 24"/>
              </a:gdLst>
              <a:ahLst/>
              <a:cxnLst>
                <a:cxn ang="0">
                  <a:pos x="T0" y="T1"/>
                </a:cxn>
                <a:cxn ang="0">
                  <a:pos x="T2" y="T3"/>
                </a:cxn>
                <a:cxn ang="0">
                  <a:pos x="T4" y="T5"/>
                </a:cxn>
              </a:cxnLst>
              <a:rect l="0" t="0" r="r" b="b"/>
              <a:pathLst>
                <a:path w="24" h="24">
                  <a:moveTo>
                    <a:pt x="24" y="24"/>
                  </a:moveTo>
                  <a:cubicBezTo>
                    <a:pt x="24" y="24"/>
                    <a:pt x="19" y="10"/>
                    <a:pt x="16" y="7"/>
                  </a:cubicBezTo>
                  <a:cubicBezTo>
                    <a:pt x="13" y="4"/>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
        <p:nvSpPr>
          <p:cNvPr id="301" name="Text Placeholder 21">
            <a:extLst>
              <a:ext uri="{FF2B5EF4-FFF2-40B4-BE49-F238E27FC236}">
                <a16:creationId xmlns:a16="http://schemas.microsoft.com/office/drawing/2014/main" id="{23EB8FE3-3236-4B83-AF5D-8ABD320DD4FA}"/>
              </a:ext>
            </a:extLst>
          </p:cNvPr>
          <p:cNvSpPr txBox="1">
            <a:spLocks/>
          </p:cNvSpPr>
          <p:nvPr/>
        </p:nvSpPr>
        <p:spPr>
          <a:xfrm>
            <a:off x="650276" y="3959906"/>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Lift &amp; shift to containers</a:t>
            </a:r>
          </a:p>
        </p:txBody>
      </p:sp>
      <p:sp>
        <p:nvSpPr>
          <p:cNvPr id="304" name="Text Placeholder 21">
            <a:extLst>
              <a:ext uri="{FF2B5EF4-FFF2-40B4-BE49-F238E27FC236}">
                <a16:creationId xmlns:a16="http://schemas.microsoft.com/office/drawing/2014/main" id="{1FED34E9-9D68-4D0C-9469-05ABD63446D5}"/>
              </a:ext>
            </a:extLst>
          </p:cNvPr>
          <p:cNvSpPr txBox="1">
            <a:spLocks/>
          </p:cNvSpPr>
          <p:nvPr/>
        </p:nvSpPr>
        <p:spPr>
          <a:xfrm>
            <a:off x="2958448" y="3959906"/>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Mission-critical business SaaS</a:t>
            </a:r>
          </a:p>
        </p:txBody>
      </p:sp>
      <p:grpSp>
        <p:nvGrpSpPr>
          <p:cNvPr id="467" name="Group 466">
            <a:extLst>
              <a:ext uri="{FF2B5EF4-FFF2-40B4-BE49-F238E27FC236}">
                <a16:creationId xmlns:a16="http://schemas.microsoft.com/office/drawing/2014/main" id="{4126986F-941F-4FAC-ADA0-7059AA34FC49}"/>
              </a:ext>
            </a:extLst>
          </p:cNvPr>
          <p:cNvGrpSpPr/>
          <p:nvPr/>
        </p:nvGrpSpPr>
        <p:grpSpPr>
          <a:xfrm>
            <a:off x="5669097" y="2871731"/>
            <a:ext cx="867807" cy="799296"/>
            <a:chOff x="4786313" y="2328863"/>
            <a:chExt cx="904875" cy="833438"/>
          </a:xfrm>
        </p:grpSpPr>
        <p:sp>
          <p:nvSpPr>
            <p:cNvPr id="452" name="Oval 24">
              <a:extLst>
                <a:ext uri="{FF2B5EF4-FFF2-40B4-BE49-F238E27FC236}">
                  <a16:creationId xmlns:a16="http://schemas.microsoft.com/office/drawing/2014/main" id="{42D789A0-4639-4E3C-BB37-0A7432591B7D}"/>
                </a:ext>
              </a:extLst>
            </p:cNvPr>
            <p:cNvSpPr>
              <a:spLocks noChangeArrowheads="1"/>
            </p:cNvSpPr>
            <p:nvPr/>
          </p:nvSpPr>
          <p:spPr bwMode="auto">
            <a:xfrm>
              <a:off x="5121275" y="2673350"/>
              <a:ext cx="234950" cy="238125"/>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3" name="Oval 25">
              <a:extLst>
                <a:ext uri="{FF2B5EF4-FFF2-40B4-BE49-F238E27FC236}">
                  <a16:creationId xmlns:a16="http://schemas.microsoft.com/office/drawing/2014/main" id="{EA46FF71-8DD8-4036-9129-FC11B613F2E2}"/>
                </a:ext>
              </a:extLst>
            </p:cNvPr>
            <p:cNvSpPr>
              <a:spLocks noChangeArrowheads="1"/>
            </p:cNvSpPr>
            <p:nvPr/>
          </p:nvSpPr>
          <p:spPr bwMode="auto">
            <a:xfrm>
              <a:off x="5167313" y="2328863"/>
              <a:ext cx="142875" cy="1460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4" name="Oval 26">
              <a:extLst>
                <a:ext uri="{FF2B5EF4-FFF2-40B4-BE49-F238E27FC236}">
                  <a16:creationId xmlns:a16="http://schemas.microsoft.com/office/drawing/2014/main" id="{3596CC7D-C7DA-4E76-BE07-D58D245713B0}"/>
                </a:ext>
              </a:extLst>
            </p:cNvPr>
            <p:cNvSpPr>
              <a:spLocks noChangeArrowheads="1"/>
            </p:cNvSpPr>
            <p:nvPr/>
          </p:nvSpPr>
          <p:spPr bwMode="auto">
            <a:xfrm>
              <a:off x="4786313" y="2586038"/>
              <a:ext cx="142875"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5" name="Oval 27">
              <a:extLst>
                <a:ext uri="{FF2B5EF4-FFF2-40B4-BE49-F238E27FC236}">
                  <a16:creationId xmlns:a16="http://schemas.microsoft.com/office/drawing/2014/main" id="{4D4CAA4A-10CF-4027-AE12-DDD8769DDF7F}"/>
                </a:ext>
              </a:extLst>
            </p:cNvPr>
            <p:cNvSpPr>
              <a:spLocks noChangeArrowheads="1"/>
            </p:cNvSpPr>
            <p:nvPr/>
          </p:nvSpPr>
          <p:spPr bwMode="auto">
            <a:xfrm>
              <a:off x="4887913" y="3014663"/>
              <a:ext cx="146050"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6" name="Oval 28">
              <a:extLst>
                <a:ext uri="{FF2B5EF4-FFF2-40B4-BE49-F238E27FC236}">
                  <a16:creationId xmlns:a16="http://schemas.microsoft.com/office/drawing/2014/main" id="{AC8CD0AE-E2CE-4A1B-98E2-3754C395FAF7}"/>
                </a:ext>
              </a:extLst>
            </p:cNvPr>
            <p:cNvSpPr>
              <a:spLocks noChangeArrowheads="1"/>
            </p:cNvSpPr>
            <p:nvPr/>
          </p:nvSpPr>
          <p:spPr bwMode="auto">
            <a:xfrm>
              <a:off x="5446713" y="3014663"/>
              <a:ext cx="142875" cy="1476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7" name="Oval 29">
              <a:extLst>
                <a:ext uri="{FF2B5EF4-FFF2-40B4-BE49-F238E27FC236}">
                  <a16:creationId xmlns:a16="http://schemas.microsoft.com/office/drawing/2014/main" id="{BC67AAC6-CE04-425A-A6C8-638CE1F047D3}"/>
                </a:ext>
              </a:extLst>
            </p:cNvPr>
            <p:cNvSpPr>
              <a:spLocks noChangeArrowheads="1"/>
            </p:cNvSpPr>
            <p:nvPr/>
          </p:nvSpPr>
          <p:spPr bwMode="auto">
            <a:xfrm>
              <a:off x="5545138" y="2582863"/>
              <a:ext cx="146050" cy="1444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59" name="Line 30">
              <a:extLst>
                <a:ext uri="{FF2B5EF4-FFF2-40B4-BE49-F238E27FC236}">
                  <a16:creationId xmlns:a16="http://schemas.microsoft.com/office/drawing/2014/main" id="{A5DC0F6E-A8EB-4495-9A81-7A99F4C7CBCF}"/>
                </a:ext>
              </a:extLst>
            </p:cNvPr>
            <p:cNvSpPr>
              <a:spLocks noChangeShapeType="1"/>
            </p:cNvSpPr>
            <p:nvPr/>
          </p:nvSpPr>
          <p:spPr bwMode="auto">
            <a:xfrm flipV="1">
              <a:off x="5240338" y="2474913"/>
              <a:ext cx="0" cy="1984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60" name="Line 31">
              <a:extLst>
                <a:ext uri="{FF2B5EF4-FFF2-40B4-BE49-F238E27FC236}">
                  <a16:creationId xmlns:a16="http://schemas.microsoft.com/office/drawing/2014/main" id="{84C9EE9D-84A1-4E55-9362-CF81EF144DB9}"/>
                </a:ext>
              </a:extLst>
            </p:cNvPr>
            <p:cNvSpPr>
              <a:spLocks noChangeShapeType="1"/>
            </p:cNvSpPr>
            <p:nvPr/>
          </p:nvSpPr>
          <p:spPr bwMode="auto">
            <a:xfrm flipH="1" flipV="1">
              <a:off x="5319713" y="2876550"/>
              <a:ext cx="149225" cy="1619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64" name="Line 32">
              <a:extLst>
                <a:ext uri="{FF2B5EF4-FFF2-40B4-BE49-F238E27FC236}">
                  <a16:creationId xmlns:a16="http://schemas.microsoft.com/office/drawing/2014/main" id="{708981AA-59F8-4387-B071-143791CACB09}"/>
                </a:ext>
              </a:extLst>
            </p:cNvPr>
            <p:cNvSpPr>
              <a:spLocks noChangeShapeType="1"/>
            </p:cNvSpPr>
            <p:nvPr/>
          </p:nvSpPr>
          <p:spPr bwMode="auto">
            <a:xfrm flipV="1">
              <a:off x="5018088" y="2879725"/>
              <a:ext cx="139700" cy="15557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65" name="Line 33">
              <a:extLst>
                <a:ext uri="{FF2B5EF4-FFF2-40B4-BE49-F238E27FC236}">
                  <a16:creationId xmlns:a16="http://schemas.microsoft.com/office/drawing/2014/main" id="{797B16B3-0B69-4E1A-A732-8A18499D1BC2}"/>
                </a:ext>
              </a:extLst>
            </p:cNvPr>
            <p:cNvSpPr>
              <a:spLocks noChangeShapeType="1"/>
            </p:cNvSpPr>
            <p:nvPr/>
          </p:nvSpPr>
          <p:spPr bwMode="auto">
            <a:xfrm>
              <a:off x="4927600" y="2684463"/>
              <a:ext cx="200025" cy="73025"/>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466" name="Line 34">
              <a:extLst>
                <a:ext uri="{FF2B5EF4-FFF2-40B4-BE49-F238E27FC236}">
                  <a16:creationId xmlns:a16="http://schemas.microsoft.com/office/drawing/2014/main" id="{2AC45802-741F-415B-84D0-D6CB2E988681}"/>
                </a:ext>
              </a:extLst>
            </p:cNvPr>
            <p:cNvSpPr>
              <a:spLocks noChangeShapeType="1"/>
            </p:cNvSpPr>
            <p:nvPr/>
          </p:nvSpPr>
          <p:spPr bwMode="auto">
            <a:xfrm flipH="1">
              <a:off x="5349875" y="2681288"/>
              <a:ext cx="201613" cy="746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
        <p:nvSpPr>
          <p:cNvPr id="307" name="Text Placeholder 21">
            <a:extLst>
              <a:ext uri="{FF2B5EF4-FFF2-40B4-BE49-F238E27FC236}">
                <a16:creationId xmlns:a16="http://schemas.microsoft.com/office/drawing/2014/main" id="{6D3A856C-7531-4C5C-95D4-2A62AE6F956B}"/>
              </a:ext>
            </a:extLst>
          </p:cNvPr>
          <p:cNvSpPr txBox="1">
            <a:spLocks/>
          </p:cNvSpPr>
          <p:nvPr/>
        </p:nvSpPr>
        <p:spPr>
          <a:xfrm>
            <a:off x="5266620" y="3959906"/>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IoT data processing</a:t>
            </a:r>
          </a:p>
        </p:txBody>
      </p:sp>
      <p:grpSp>
        <p:nvGrpSpPr>
          <p:cNvPr id="252" name="Group 251">
            <a:extLst>
              <a:ext uri="{FF2B5EF4-FFF2-40B4-BE49-F238E27FC236}">
                <a16:creationId xmlns:a16="http://schemas.microsoft.com/office/drawing/2014/main" id="{A6E5B1B3-614D-4AAA-969D-6978B99A8633}"/>
              </a:ext>
            </a:extLst>
          </p:cNvPr>
          <p:cNvGrpSpPr/>
          <p:nvPr/>
        </p:nvGrpSpPr>
        <p:grpSpPr>
          <a:xfrm>
            <a:off x="8138265" y="2938457"/>
            <a:ext cx="559119" cy="685637"/>
            <a:chOff x="7103254" y="2348443"/>
            <a:chExt cx="652462" cy="800100"/>
          </a:xfrm>
        </p:grpSpPr>
        <p:sp>
          <p:nvSpPr>
            <p:cNvPr id="255" name="Freeform 5">
              <a:extLst>
                <a:ext uri="{FF2B5EF4-FFF2-40B4-BE49-F238E27FC236}">
                  <a16:creationId xmlns:a16="http://schemas.microsoft.com/office/drawing/2014/main" id="{D71BE724-933E-46FC-B0A8-1FB67B9308F3}"/>
                </a:ext>
              </a:extLst>
            </p:cNvPr>
            <p:cNvSpPr>
              <a:spLocks/>
            </p:cNvSpPr>
            <p:nvPr/>
          </p:nvSpPr>
          <p:spPr bwMode="auto">
            <a:xfrm>
              <a:off x="7103254" y="2851680"/>
              <a:ext cx="652462" cy="296863"/>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70" name="Oval 6">
              <a:extLst>
                <a:ext uri="{FF2B5EF4-FFF2-40B4-BE49-F238E27FC236}">
                  <a16:creationId xmlns:a16="http://schemas.microsoft.com/office/drawing/2014/main" id="{E0114BAA-D7C3-4858-A57E-6F88B078759B}"/>
                </a:ext>
              </a:extLst>
            </p:cNvPr>
            <p:cNvSpPr>
              <a:spLocks noChangeArrowheads="1"/>
            </p:cNvSpPr>
            <p:nvPr/>
          </p:nvSpPr>
          <p:spPr bwMode="auto">
            <a:xfrm>
              <a:off x="7103254" y="2348443"/>
              <a:ext cx="652462" cy="195263"/>
            </a:xfrm>
            <a:prstGeom prst="ellipse">
              <a:avLst/>
            </a:pr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71" name="Freeform 7">
              <a:extLst>
                <a:ext uri="{FF2B5EF4-FFF2-40B4-BE49-F238E27FC236}">
                  <a16:creationId xmlns:a16="http://schemas.microsoft.com/office/drawing/2014/main" id="{39D7D067-6405-4C0F-89C1-4EEDA9217232}"/>
                </a:ext>
              </a:extLst>
            </p:cNvPr>
            <p:cNvSpPr>
              <a:spLocks/>
            </p:cNvSpPr>
            <p:nvPr/>
          </p:nvSpPr>
          <p:spPr bwMode="auto">
            <a:xfrm>
              <a:off x="7103254" y="2453218"/>
              <a:ext cx="652462" cy="293688"/>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272" name="Freeform 8">
              <a:extLst>
                <a:ext uri="{FF2B5EF4-FFF2-40B4-BE49-F238E27FC236}">
                  <a16:creationId xmlns:a16="http://schemas.microsoft.com/office/drawing/2014/main" id="{692D4AA1-D1BF-4484-B34E-828243BB2DD2}"/>
                </a:ext>
              </a:extLst>
            </p:cNvPr>
            <p:cNvSpPr>
              <a:spLocks/>
            </p:cNvSpPr>
            <p:nvPr/>
          </p:nvSpPr>
          <p:spPr bwMode="auto">
            <a:xfrm>
              <a:off x="7103254" y="2653243"/>
              <a:ext cx="652462" cy="295275"/>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905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
        <p:nvSpPr>
          <p:cNvPr id="324" name="Text Placeholder 21">
            <a:extLst>
              <a:ext uri="{FF2B5EF4-FFF2-40B4-BE49-F238E27FC236}">
                <a16:creationId xmlns:a16="http://schemas.microsoft.com/office/drawing/2014/main" id="{BA0F2364-AEFD-41E1-9824-28CAD1E8776E}"/>
              </a:ext>
            </a:extLst>
          </p:cNvPr>
          <p:cNvSpPr txBox="1">
            <a:spLocks/>
          </p:cNvSpPr>
          <p:nvPr/>
        </p:nvSpPr>
        <p:spPr>
          <a:xfrm>
            <a:off x="7461891" y="3959906"/>
            <a:ext cx="1911868"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Low-latency data processing apps</a:t>
            </a:r>
          </a:p>
        </p:txBody>
      </p:sp>
      <p:sp>
        <p:nvSpPr>
          <p:cNvPr id="387" name="Text Placeholder 21">
            <a:extLst>
              <a:ext uri="{FF2B5EF4-FFF2-40B4-BE49-F238E27FC236}">
                <a16:creationId xmlns:a16="http://schemas.microsoft.com/office/drawing/2014/main" id="{96E5274C-97D0-443F-8CA4-FDEA0E934CD3}"/>
              </a:ext>
            </a:extLst>
          </p:cNvPr>
          <p:cNvSpPr txBox="1">
            <a:spLocks/>
          </p:cNvSpPr>
          <p:nvPr/>
        </p:nvSpPr>
        <p:spPr>
          <a:xfrm>
            <a:off x="269754" y="5462930"/>
            <a:ext cx="11654187" cy="796475"/>
          </a:xfrm>
          <a:prstGeom prst="rect">
            <a:avLst/>
          </a:prstGeom>
        </p:spPr>
        <p:txBody>
          <a:bodyPr wrap="square" lIns="143407"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defRPr/>
            </a:pPr>
            <a:r>
              <a:rPr lang="en-US" sz="1961">
                <a:solidFill>
                  <a:srgbClr val="505050"/>
                </a:solidFill>
              </a:rPr>
              <a:t>…one powerful Microservices platform for Windows Server and Linux. </a:t>
            </a:r>
          </a:p>
          <a:p>
            <a:pPr algn="ctr" defTabSz="895337">
              <a:defRPr/>
            </a:pPr>
            <a:r>
              <a:rPr lang="en-US" sz="1961">
                <a:solidFill>
                  <a:srgbClr val="505050"/>
                </a:solidFill>
              </a:rPr>
              <a:t>Any workload, running anywhere.</a:t>
            </a:r>
          </a:p>
        </p:txBody>
      </p:sp>
      <p:grpSp>
        <p:nvGrpSpPr>
          <p:cNvPr id="70" name="Group 69">
            <a:extLst>
              <a:ext uri="{FF2B5EF4-FFF2-40B4-BE49-F238E27FC236}">
                <a16:creationId xmlns:a16="http://schemas.microsoft.com/office/drawing/2014/main" id="{4092B3E5-FC97-4435-9AB0-EB5C4FF29BC1}"/>
              </a:ext>
            </a:extLst>
          </p:cNvPr>
          <p:cNvGrpSpPr/>
          <p:nvPr/>
        </p:nvGrpSpPr>
        <p:grpSpPr>
          <a:xfrm>
            <a:off x="3381580" y="2920376"/>
            <a:ext cx="710570" cy="693284"/>
            <a:chOff x="6299201" y="3225800"/>
            <a:chExt cx="587375" cy="573087"/>
          </a:xfrm>
        </p:grpSpPr>
        <p:sp>
          <p:nvSpPr>
            <p:cNvPr id="73" name="Freeform 38">
              <a:extLst>
                <a:ext uri="{FF2B5EF4-FFF2-40B4-BE49-F238E27FC236}">
                  <a16:creationId xmlns:a16="http://schemas.microsoft.com/office/drawing/2014/main" id="{C0AC73F7-4835-4DB7-BB5C-E5E44F441358}"/>
                </a:ext>
              </a:extLst>
            </p:cNvPr>
            <p:cNvSpPr>
              <a:spLocks/>
            </p:cNvSpPr>
            <p:nvPr/>
          </p:nvSpPr>
          <p:spPr bwMode="auto">
            <a:xfrm>
              <a:off x="6446838" y="3384550"/>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4" name="Freeform 39">
              <a:extLst>
                <a:ext uri="{FF2B5EF4-FFF2-40B4-BE49-F238E27FC236}">
                  <a16:creationId xmlns:a16="http://schemas.microsoft.com/office/drawing/2014/main" id="{AA7DD252-788A-42B9-8DAB-134AA0A8525D}"/>
                </a:ext>
              </a:extLst>
            </p:cNvPr>
            <p:cNvSpPr>
              <a:spLocks/>
            </p:cNvSpPr>
            <p:nvPr/>
          </p:nvSpPr>
          <p:spPr bwMode="auto">
            <a:xfrm>
              <a:off x="6321426" y="3225800"/>
              <a:ext cx="565150"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5" name="Line 40">
              <a:extLst>
                <a:ext uri="{FF2B5EF4-FFF2-40B4-BE49-F238E27FC236}">
                  <a16:creationId xmlns:a16="http://schemas.microsoft.com/office/drawing/2014/main" id="{34EA0561-04B0-467A-849E-8C0E38F583DC}"/>
                </a:ext>
              </a:extLst>
            </p:cNvPr>
            <p:cNvSpPr>
              <a:spLocks noChangeShapeType="1"/>
            </p:cNvSpPr>
            <p:nvPr/>
          </p:nvSpPr>
          <p:spPr bwMode="auto">
            <a:xfrm flipH="1">
              <a:off x="6299201" y="3384550"/>
              <a:ext cx="417513"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
        <p:nvSpPr>
          <p:cNvPr id="71" name="Text Placeholder 21">
            <a:extLst>
              <a:ext uri="{FF2B5EF4-FFF2-40B4-BE49-F238E27FC236}">
                <a16:creationId xmlns:a16="http://schemas.microsoft.com/office/drawing/2014/main" id="{E7C654BB-3598-4BA4-A15A-5DDBD8825E54}"/>
              </a:ext>
            </a:extLst>
          </p:cNvPr>
          <p:cNvSpPr txBox="1">
            <a:spLocks/>
          </p:cNvSpPr>
          <p:nvPr/>
        </p:nvSpPr>
        <p:spPr>
          <a:xfrm>
            <a:off x="9967016" y="3962863"/>
            <a:ext cx="1507967"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895337">
              <a:lnSpc>
                <a:spcPct val="100000"/>
              </a:lnSpc>
              <a:defRPr/>
            </a:pPr>
            <a:r>
              <a:rPr lang="en-US" sz="1371">
                <a:solidFill>
                  <a:srgbClr val="FFFFFF"/>
                </a:solidFill>
              </a:rPr>
              <a:t>New cloud-native apps</a:t>
            </a:r>
          </a:p>
        </p:txBody>
      </p:sp>
      <p:grpSp>
        <p:nvGrpSpPr>
          <p:cNvPr id="64" name="Group 63">
            <a:extLst>
              <a:ext uri="{FF2B5EF4-FFF2-40B4-BE49-F238E27FC236}">
                <a16:creationId xmlns:a16="http://schemas.microsoft.com/office/drawing/2014/main" id="{28DB5CC4-F6BB-41D4-9366-F5BD3891DAC0}"/>
              </a:ext>
            </a:extLst>
          </p:cNvPr>
          <p:cNvGrpSpPr/>
          <p:nvPr/>
        </p:nvGrpSpPr>
        <p:grpSpPr>
          <a:xfrm>
            <a:off x="1037919" y="2842638"/>
            <a:ext cx="862062" cy="860384"/>
            <a:chOff x="7751763" y="3736976"/>
            <a:chExt cx="815975" cy="814388"/>
          </a:xfrm>
        </p:grpSpPr>
        <p:sp>
          <p:nvSpPr>
            <p:cNvPr id="65" name="Oval 56">
              <a:extLst>
                <a:ext uri="{FF2B5EF4-FFF2-40B4-BE49-F238E27FC236}">
                  <a16:creationId xmlns:a16="http://schemas.microsoft.com/office/drawing/2014/main" id="{A73CBADE-D303-46CF-A9B0-86AB3E257513}"/>
                </a:ext>
              </a:extLst>
            </p:cNvPr>
            <p:cNvSpPr>
              <a:spLocks noChangeArrowheads="1"/>
            </p:cNvSpPr>
            <p:nvPr/>
          </p:nvSpPr>
          <p:spPr bwMode="auto">
            <a:xfrm>
              <a:off x="7751763" y="3736976"/>
              <a:ext cx="815975" cy="81438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66" name="Line 57">
              <a:extLst>
                <a:ext uri="{FF2B5EF4-FFF2-40B4-BE49-F238E27FC236}">
                  <a16:creationId xmlns:a16="http://schemas.microsoft.com/office/drawing/2014/main" id="{06F17AD5-3B9F-4609-A97B-8552B2F372CB}"/>
                </a:ext>
              </a:extLst>
            </p:cNvPr>
            <p:cNvSpPr>
              <a:spLocks noChangeShapeType="1"/>
            </p:cNvSpPr>
            <p:nvPr/>
          </p:nvSpPr>
          <p:spPr bwMode="auto">
            <a:xfrm flipV="1">
              <a:off x="7932738" y="4016376"/>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67" name="Line 58">
              <a:extLst>
                <a:ext uri="{FF2B5EF4-FFF2-40B4-BE49-F238E27FC236}">
                  <a16:creationId xmlns:a16="http://schemas.microsoft.com/office/drawing/2014/main" id="{383D5FDD-A844-423A-BC1D-A0E141A63B10}"/>
                </a:ext>
              </a:extLst>
            </p:cNvPr>
            <p:cNvSpPr>
              <a:spLocks noChangeShapeType="1"/>
            </p:cNvSpPr>
            <p:nvPr/>
          </p:nvSpPr>
          <p:spPr bwMode="auto">
            <a:xfrm flipH="1" flipV="1">
              <a:off x="7932738" y="4005263"/>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68" name="Line 59">
              <a:extLst>
                <a:ext uri="{FF2B5EF4-FFF2-40B4-BE49-F238E27FC236}">
                  <a16:creationId xmlns:a16="http://schemas.microsoft.com/office/drawing/2014/main" id="{598A60DD-7570-46CB-B141-B9D217A40C35}"/>
                </a:ext>
              </a:extLst>
            </p:cNvPr>
            <p:cNvSpPr>
              <a:spLocks noChangeShapeType="1"/>
            </p:cNvSpPr>
            <p:nvPr/>
          </p:nvSpPr>
          <p:spPr bwMode="auto">
            <a:xfrm flipV="1">
              <a:off x="7867650" y="4005263"/>
              <a:ext cx="65088" cy="619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2" name="Line 60">
              <a:extLst>
                <a:ext uri="{FF2B5EF4-FFF2-40B4-BE49-F238E27FC236}">
                  <a16:creationId xmlns:a16="http://schemas.microsoft.com/office/drawing/2014/main" id="{B6D0B200-80C7-45FC-A341-BB2C80BCE99D}"/>
                </a:ext>
              </a:extLst>
            </p:cNvPr>
            <p:cNvSpPr>
              <a:spLocks noChangeShapeType="1"/>
            </p:cNvSpPr>
            <p:nvPr/>
          </p:nvSpPr>
          <p:spPr bwMode="auto">
            <a:xfrm flipV="1">
              <a:off x="8388350" y="4011613"/>
              <a:ext cx="0" cy="265113"/>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7" name="Line 61">
              <a:extLst>
                <a:ext uri="{FF2B5EF4-FFF2-40B4-BE49-F238E27FC236}">
                  <a16:creationId xmlns:a16="http://schemas.microsoft.com/office/drawing/2014/main" id="{CF28791B-4F82-40B0-9807-9EB76F5364BA}"/>
                </a:ext>
              </a:extLst>
            </p:cNvPr>
            <p:cNvSpPr>
              <a:spLocks noChangeShapeType="1"/>
            </p:cNvSpPr>
            <p:nvPr/>
          </p:nvSpPr>
          <p:spPr bwMode="auto">
            <a:xfrm>
              <a:off x="8323263" y="4211638"/>
              <a:ext cx="65088"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8" name="Line 62">
              <a:extLst>
                <a:ext uri="{FF2B5EF4-FFF2-40B4-BE49-F238E27FC236}">
                  <a16:creationId xmlns:a16="http://schemas.microsoft.com/office/drawing/2014/main" id="{846C70BD-ECB3-4E5F-A951-5EDE1DB99C95}"/>
                </a:ext>
              </a:extLst>
            </p:cNvPr>
            <p:cNvSpPr>
              <a:spLocks noChangeShapeType="1"/>
            </p:cNvSpPr>
            <p:nvPr/>
          </p:nvSpPr>
          <p:spPr bwMode="auto">
            <a:xfrm flipH="1">
              <a:off x="8388350" y="4211638"/>
              <a:ext cx="61913" cy="650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79" name="Freeform 63">
              <a:extLst>
                <a:ext uri="{FF2B5EF4-FFF2-40B4-BE49-F238E27FC236}">
                  <a16:creationId xmlns:a16="http://schemas.microsoft.com/office/drawing/2014/main" id="{B3FD998C-222C-4011-9EF3-4B39A6D8B51B}"/>
                </a:ext>
              </a:extLst>
            </p:cNvPr>
            <p:cNvSpPr>
              <a:spLocks/>
            </p:cNvSpPr>
            <p:nvPr/>
          </p:nvSpPr>
          <p:spPr bwMode="auto">
            <a:xfrm>
              <a:off x="8091488" y="3998913"/>
              <a:ext cx="138113" cy="277813"/>
            </a:xfrm>
            <a:custGeom>
              <a:avLst/>
              <a:gdLst>
                <a:gd name="T0" fmla="*/ 46 w 49"/>
                <a:gd name="T1" fmla="*/ 4 h 98"/>
                <a:gd name="T2" fmla="*/ 29 w 49"/>
                <a:gd name="T3" fmla="*/ 0 h 98"/>
                <a:gd name="T4" fmla="*/ 4 w 49"/>
                <a:gd name="T5" fmla="*/ 23 h 98"/>
                <a:gd name="T6" fmla="*/ 29 w 49"/>
                <a:gd name="T7" fmla="*/ 49 h 98"/>
                <a:gd name="T8" fmla="*/ 49 w 49"/>
                <a:gd name="T9" fmla="*/ 76 h 98"/>
                <a:gd name="T10" fmla="*/ 21 w 49"/>
                <a:gd name="T11" fmla="*/ 98 h 98"/>
                <a:gd name="T12" fmla="*/ 0 w 49"/>
                <a:gd name="T13" fmla="*/ 94 h 98"/>
                <a:gd name="T14" fmla="*/ 0 w 49"/>
                <a:gd name="T15" fmla="*/ 94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98">
                  <a:moveTo>
                    <a:pt x="46" y="4"/>
                  </a:moveTo>
                  <a:cubicBezTo>
                    <a:pt x="42" y="2"/>
                    <a:pt x="36" y="0"/>
                    <a:pt x="29" y="0"/>
                  </a:cubicBezTo>
                  <a:cubicBezTo>
                    <a:pt x="12" y="0"/>
                    <a:pt x="4" y="13"/>
                    <a:pt x="4" y="23"/>
                  </a:cubicBezTo>
                  <a:cubicBezTo>
                    <a:pt x="4" y="38"/>
                    <a:pt x="16" y="44"/>
                    <a:pt x="29" y="49"/>
                  </a:cubicBezTo>
                  <a:cubicBezTo>
                    <a:pt x="46" y="55"/>
                    <a:pt x="49" y="64"/>
                    <a:pt x="49" y="76"/>
                  </a:cubicBezTo>
                  <a:cubicBezTo>
                    <a:pt x="49" y="88"/>
                    <a:pt x="44" y="98"/>
                    <a:pt x="21" y="98"/>
                  </a:cubicBezTo>
                  <a:cubicBezTo>
                    <a:pt x="13" y="98"/>
                    <a:pt x="5" y="96"/>
                    <a:pt x="0" y="94"/>
                  </a:cubicBezTo>
                  <a:cubicBezTo>
                    <a:pt x="0" y="94"/>
                    <a:pt x="0" y="94"/>
                    <a:pt x="0" y="9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80" name="Line 64">
              <a:extLst>
                <a:ext uri="{FF2B5EF4-FFF2-40B4-BE49-F238E27FC236}">
                  <a16:creationId xmlns:a16="http://schemas.microsoft.com/office/drawing/2014/main" id="{ED0D28AE-9051-4050-83FF-768865D1D2C2}"/>
                </a:ext>
              </a:extLst>
            </p:cNvPr>
            <p:cNvSpPr>
              <a:spLocks noChangeShapeType="1"/>
            </p:cNvSpPr>
            <p:nvPr/>
          </p:nvSpPr>
          <p:spPr bwMode="auto">
            <a:xfrm>
              <a:off x="8158163" y="4321176"/>
              <a:ext cx="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81" name="Line 65">
              <a:extLst>
                <a:ext uri="{FF2B5EF4-FFF2-40B4-BE49-F238E27FC236}">
                  <a16:creationId xmlns:a16="http://schemas.microsoft.com/office/drawing/2014/main" id="{403A347C-7822-4589-A10C-D53E404B1AA4}"/>
                </a:ext>
              </a:extLst>
            </p:cNvPr>
            <p:cNvSpPr>
              <a:spLocks noChangeShapeType="1"/>
            </p:cNvSpPr>
            <p:nvPr/>
          </p:nvSpPr>
          <p:spPr bwMode="auto">
            <a:xfrm>
              <a:off x="8158163" y="396557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sp>
          <p:nvSpPr>
            <p:cNvPr id="82" name="Line 66">
              <a:extLst>
                <a:ext uri="{FF2B5EF4-FFF2-40B4-BE49-F238E27FC236}">
                  <a16:creationId xmlns:a16="http://schemas.microsoft.com/office/drawing/2014/main" id="{C9F99450-11AB-4A89-AD81-7F2BC2A31A6D}"/>
                </a:ext>
              </a:extLst>
            </p:cNvPr>
            <p:cNvSpPr>
              <a:spLocks noChangeShapeType="1"/>
            </p:cNvSpPr>
            <p:nvPr/>
          </p:nvSpPr>
          <p:spPr bwMode="auto">
            <a:xfrm>
              <a:off x="8158163" y="4276726"/>
              <a:ext cx="0" cy="333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30">
                <a:solidFill>
                  <a:srgbClr val="505050"/>
                </a:solidFill>
                <a:latin typeface="Segoe UI"/>
              </a:endParaRPr>
            </a:p>
          </p:txBody>
        </p:sp>
      </p:grpSp>
    </p:spTree>
    <p:extLst>
      <p:ext uri="{BB962C8B-B14F-4D97-AF65-F5344CB8AC3E}">
        <p14:creationId xmlns:p14="http://schemas.microsoft.com/office/powerpoint/2010/main" val="26221243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Hexagon 89">
            <a:extLst>
              <a:ext uri="{FF2B5EF4-FFF2-40B4-BE49-F238E27FC236}">
                <a16:creationId xmlns:a16="http://schemas.microsoft.com/office/drawing/2014/main" id="{599C1AA1-02A7-4DBE-B8CA-0455080BD199}"/>
              </a:ext>
            </a:extLst>
          </p:cNvPr>
          <p:cNvSpPr/>
          <p:nvPr/>
        </p:nvSpPr>
        <p:spPr bwMode="auto">
          <a:xfrm>
            <a:off x="11983419" y="2753098"/>
            <a:ext cx="559773" cy="482563"/>
          </a:xfrm>
          <a:prstGeom prst="hexagon">
            <a:avLst/>
          </a:prstGeom>
          <a:noFill/>
          <a:ln w="317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930D9C2C-324E-4381-83CE-A35CDEB435BA}"/>
              </a:ext>
            </a:extLst>
          </p:cNvPr>
          <p:cNvGrpSpPr/>
          <p:nvPr/>
        </p:nvGrpSpPr>
        <p:grpSpPr>
          <a:xfrm>
            <a:off x="-351190" y="2753099"/>
            <a:ext cx="12381995" cy="1121304"/>
            <a:chOff x="-359166" y="1894404"/>
            <a:chExt cx="12632072" cy="1143951"/>
          </a:xfrm>
        </p:grpSpPr>
        <p:grpSp>
          <p:nvGrpSpPr>
            <p:cNvPr id="64" name="Group 63">
              <a:extLst>
                <a:ext uri="{FF2B5EF4-FFF2-40B4-BE49-F238E27FC236}">
                  <a16:creationId xmlns:a16="http://schemas.microsoft.com/office/drawing/2014/main" id="{D1013584-881A-474F-8BCE-0DA8B32F69DA}"/>
                </a:ext>
              </a:extLst>
            </p:cNvPr>
            <p:cNvGrpSpPr/>
            <p:nvPr/>
          </p:nvGrpSpPr>
          <p:grpSpPr>
            <a:xfrm>
              <a:off x="-359166" y="1894404"/>
              <a:ext cx="12106163" cy="492309"/>
              <a:chOff x="-359166" y="1894404"/>
              <a:chExt cx="12106163" cy="492309"/>
            </a:xfrm>
          </p:grpSpPr>
          <p:sp>
            <p:nvSpPr>
              <p:cNvPr id="65" name="Hexagon 64">
                <a:extLst>
                  <a:ext uri="{FF2B5EF4-FFF2-40B4-BE49-F238E27FC236}">
                    <a16:creationId xmlns:a16="http://schemas.microsoft.com/office/drawing/2014/main" id="{5C44AA05-D055-4BA3-8AFE-417D0608778D}"/>
                  </a:ext>
                </a:extLst>
              </p:cNvPr>
              <p:cNvSpPr/>
              <p:nvPr/>
            </p:nvSpPr>
            <p:spPr bwMode="auto">
              <a:xfrm>
                <a:off x="-3591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Hexagon 65">
                <a:extLst>
                  <a:ext uri="{FF2B5EF4-FFF2-40B4-BE49-F238E27FC236}">
                    <a16:creationId xmlns:a16="http://schemas.microsoft.com/office/drawing/2014/main" id="{EEBBE169-E9EE-421F-977A-069C9889AF61}"/>
                  </a:ext>
                </a:extLst>
              </p:cNvPr>
              <p:cNvSpPr/>
              <p:nvPr/>
            </p:nvSpPr>
            <p:spPr bwMode="auto">
              <a:xfrm>
                <a:off x="68947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Hexagon 66">
                <a:extLst>
                  <a:ext uri="{FF2B5EF4-FFF2-40B4-BE49-F238E27FC236}">
                    <a16:creationId xmlns:a16="http://schemas.microsoft.com/office/drawing/2014/main" id="{2F1F9E58-72D3-4030-A3CB-6C14D4216FF7}"/>
                  </a:ext>
                </a:extLst>
              </p:cNvPr>
              <p:cNvSpPr/>
              <p:nvPr/>
            </p:nvSpPr>
            <p:spPr bwMode="auto">
              <a:xfrm>
                <a:off x="173812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Hexagon 67">
                <a:extLst>
                  <a:ext uri="{FF2B5EF4-FFF2-40B4-BE49-F238E27FC236}">
                    <a16:creationId xmlns:a16="http://schemas.microsoft.com/office/drawing/2014/main" id="{87C6A64D-C3E1-4DB0-9442-8667242B998B}"/>
                  </a:ext>
                </a:extLst>
              </p:cNvPr>
              <p:cNvSpPr/>
              <p:nvPr/>
            </p:nvSpPr>
            <p:spPr bwMode="auto">
              <a:xfrm>
                <a:off x="278676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Hexagon 68">
                <a:extLst>
                  <a:ext uri="{FF2B5EF4-FFF2-40B4-BE49-F238E27FC236}">
                    <a16:creationId xmlns:a16="http://schemas.microsoft.com/office/drawing/2014/main" id="{3103F6AF-5110-4221-A822-BF67EFD1974A}"/>
                  </a:ext>
                </a:extLst>
              </p:cNvPr>
              <p:cNvSpPr/>
              <p:nvPr/>
            </p:nvSpPr>
            <p:spPr bwMode="auto">
              <a:xfrm>
                <a:off x="383541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0" name="Hexagon 69">
                <a:extLst>
                  <a:ext uri="{FF2B5EF4-FFF2-40B4-BE49-F238E27FC236}">
                    <a16:creationId xmlns:a16="http://schemas.microsoft.com/office/drawing/2014/main" id="{B7F1F666-3ED1-4A6C-A5DA-4E9526651F9F}"/>
                  </a:ext>
                </a:extLst>
              </p:cNvPr>
              <p:cNvSpPr/>
              <p:nvPr/>
            </p:nvSpPr>
            <p:spPr bwMode="auto">
              <a:xfrm>
                <a:off x="488405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Hexagon 70">
                <a:extLst>
                  <a:ext uri="{FF2B5EF4-FFF2-40B4-BE49-F238E27FC236}">
                    <a16:creationId xmlns:a16="http://schemas.microsoft.com/office/drawing/2014/main" id="{A63A7F9D-96D4-41CA-840C-0B64FCE9B439}"/>
                  </a:ext>
                </a:extLst>
              </p:cNvPr>
              <p:cNvSpPr/>
              <p:nvPr/>
            </p:nvSpPr>
            <p:spPr bwMode="auto">
              <a:xfrm>
                <a:off x="593269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Hexagon 71">
                <a:extLst>
                  <a:ext uri="{FF2B5EF4-FFF2-40B4-BE49-F238E27FC236}">
                    <a16:creationId xmlns:a16="http://schemas.microsoft.com/office/drawing/2014/main" id="{DF993D98-7D01-4E1F-BD3D-777400E1CABE}"/>
                  </a:ext>
                </a:extLst>
              </p:cNvPr>
              <p:cNvSpPr/>
              <p:nvPr/>
            </p:nvSpPr>
            <p:spPr bwMode="auto">
              <a:xfrm>
                <a:off x="6981342"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Hexagon 72">
                <a:extLst>
                  <a:ext uri="{FF2B5EF4-FFF2-40B4-BE49-F238E27FC236}">
                    <a16:creationId xmlns:a16="http://schemas.microsoft.com/office/drawing/2014/main" id="{62159448-355D-44EA-AD90-170588319DE4}"/>
                  </a:ext>
                </a:extLst>
              </p:cNvPr>
              <p:cNvSpPr/>
              <p:nvPr/>
            </p:nvSpPr>
            <p:spPr bwMode="auto">
              <a:xfrm>
                <a:off x="8029986"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61538389-E715-48C8-8387-6505F24A2A73}"/>
                  </a:ext>
                </a:extLst>
              </p:cNvPr>
              <p:cNvSpPr/>
              <p:nvPr/>
            </p:nvSpPr>
            <p:spPr bwMode="auto">
              <a:xfrm>
                <a:off x="9078630"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Hexagon 74">
                <a:extLst>
                  <a:ext uri="{FF2B5EF4-FFF2-40B4-BE49-F238E27FC236}">
                    <a16:creationId xmlns:a16="http://schemas.microsoft.com/office/drawing/2014/main" id="{B3D3B026-A4A4-4F55-8173-7FC1B8A6FC57}"/>
                  </a:ext>
                </a:extLst>
              </p:cNvPr>
              <p:cNvSpPr/>
              <p:nvPr/>
            </p:nvSpPr>
            <p:spPr bwMode="auto">
              <a:xfrm>
                <a:off x="10127274"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Hexagon 75">
                <a:extLst>
                  <a:ext uri="{FF2B5EF4-FFF2-40B4-BE49-F238E27FC236}">
                    <a16:creationId xmlns:a16="http://schemas.microsoft.com/office/drawing/2014/main" id="{AE039D64-A406-4F81-B1FC-135D5AEDA585}"/>
                  </a:ext>
                </a:extLst>
              </p:cNvPr>
              <p:cNvSpPr/>
              <p:nvPr/>
            </p:nvSpPr>
            <p:spPr bwMode="auto">
              <a:xfrm>
                <a:off x="11175918" y="1894404"/>
                <a:ext cx="571079" cy="492309"/>
              </a:xfrm>
              <a:prstGeom prst="hexagon">
                <a:avLst/>
              </a:prstGeom>
              <a:noFill/>
              <a:ln w="19050">
                <a:solidFill>
                  <a:srgbClr val="00BCF2">
                    <a:alpha val="3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C1B74E3C-2252-4AFB-8BDB-F62A16EDAA27}"/>
                </a:ext>
              </a:extLst>
            </p:cNvPr>
            <p:cNvGrpSpPr/>
            <p:nvPr/>
          </p:nvGrpSpPr>
          <p:grpSpPr>
            <a:xfrm>
              <a:off x="166743" y="2231934"/>
              <a:ext cx="12106163" cy="492309"/>
              <a:chOff x="166743" y="2231934"/>
              <a:chExt cx="12106163" cy="492309"/>
            </a:xfrm>
          </p:grpSpPr>
          <p:sp>
            <p:nvSpPr>
              <p:cNvPr id="78" name="Hexagon 77">
                <a:extLst>
                  <a:ext uri="{FF2B5EF4-FFF2-40B4-BE49-F238E27FC236}">
                    <a16:creationId xmlns:a16="http://schemas.microsoft.com/office/drawing/2014/main" id="{5C04BBAF-F520-4D87-9881-BC84D3B6287F}"/>
                  </a:ext>
                </a:extLst>
              </p:cNvPr>
              <p:cNvSpPr/>
              <p:nvPr/>
            </p:nvSpPr>
            <p:spPr bwMode="auto">
              <a:xfrm>
                <a:off x="16674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Hexagon 78">
                <a:extLst>
                  <a:ext uri="{FF2B5EF4-FFF2-40B4-BE49-F238E27FC236}">
                    <a16:creationId xmlns:a16="http://schemas.microsoft.com/office/drawing/2014/main" id="{D9E99388-5C58-4F21-A993-E3D27B81A8A6}"/>
                  </a:ext>
                </a:extLst>
              </p:cNvPr>
              <p:cNvSpPr/>
              <p:nvPr/>
            </p:nvSpPr>
            <p:spPr bwMode="auto">
              <a:xfrm>
                <a:off x="121538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Hexagon 79">
                <a:extLst>
                  <a:ext uri="{FF2B5EF4-FFF2-40B4-BE49-F238E27FC236}">
                    <a16:creationId xmlns:a16="http://schemas.microsoft.com/office/drawing/2014/main" id="{826EBE24-2B2A-4CB0-A629-D305C402721D}"/>
                  </a:ext>
                </a:extLst>
              </p:cNvPr>
              <p:cNvSpPr/>
              <p:nvPr/>
            </p:nvSpPr>
            <p:spPr bwMode="auto">
              <a:xfrm>
                <a:off x="226403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Hexagon 80">
                <a:extLst>
                  <a:ext uri="{FF2B5EF4-FFF2-40B4-BE49-F238E27FC236}">
                    <a16:creationId xmlns:a16="http://schemas.microsoft.com/office/drawing/2014/main" id="{5B3B342B-62C6-4AF6-A0F0-A237F390E60F}"/>
                  </a:ext>
                </a:extLst>
              </p:cNvPr>
              <p:cNvSpPr/>
              <p:nvPr/>
            </p:nvSpPr>
            <p:spPr bwMode="auto">
              <a:xfrm>
                <a:off x="331267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Hexagon 81">
                <a:extLst>
                  <a:ext uri="{FF2B5EF4-FFF2-40B4-BE49-F238E27FC236}">
                    <a16:creationId xmlns:a16="http://schemas.microsoft.com/office/drawing/2014/main" id="{3E8D0B37-6C7D-4112-B177-10C47169A880}"/>
                  </a:ext>
                </a:extLst>
              </p:cNvPr>
              <p:cNvSpPr/>
              <p:nvPr/>
            </p:nvSpPr>
            <p:spPr bwMode="auto">
              <a:xfrm>
                <a:off x="436131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Hexagon 82">
                <a:extLst>
                  <a:ext uri="{FF2B5EF4-FFF2-40B4-BE49-F238E27FC236}">
                    <a16:creationId xmlns:a16="http://schemas.microsoft.com/office/drawing/2014/main" id="{469B9DC9-6006-4F52-89EC-F2B55B3D41CB}"/>
                  </a:ext>
                </a:extLst>
              </p:cNvPr>
              <p:cNvSpPr/>
              <p:nvPr/>
            </p:nvSpPr>
            <p:spPr bwMode="auto">
              <a:xfrm>
                <a:off x="540996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Hexagon 83">
                <a:extLst>
                  <a:ext uri="{FF2B5EF4-FFF2-40B4-BE49-F238E27FC236}">
                    <a16:creationId xmlns:a16="http://schemas.microsoft.com/office/drawing/2014/main" id="{6CD94783-1D3E-4264-AE9D-83A9CB6C0DB4}"/>
                  </a:ext>
                </a:extLst>
              </p:cNvPr>
              <p:cNvSpPr/>
              <p:nvPr/>
            </p:nvSpPr>
            <p:spPr bwMode="auto">
              <a:xfrm>
                <a:off x="645860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Hexagon 84">
                <a:extLst>
                  <a:ext uri="{FF2B5EF4-FFF2-40B4-BE49-F238E27FC236}">
                    <a16:creationId xmlns:a16="http://schemas.microsoft.com/office/drawing/2014/main" id="{1BF06C35-1303-4C74-AC4A-14A91DC1C65A}"/>
                  </a:ext>
                </a:extLst>
              </p:cNvPr>
              <p:cNvSpPr/>
              <p:nvPr/>
            </p:nvSpPr>
            <p:spPr bwMode="auto">
              <a:xfrm>
                <a:off x="7507251"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Hexagon 85">
                <a:extLst>
                  <a:ext uri="{FF2B5EF4-FFF2-40B4-BE49-F238E27FC236}">
                    <a16:creationId xmlns:a16="http://schemas.microsoft.com/office/drawing/2014/main" id="{D75CD49D-DA9B-4554-9FE9-5483E293379E}"/>
                  </a:ext>
                </a:extLst>
              </p:cNvPr>
              <p:cNvSpPr/>
              <p:nvPr/>
            </p:nvSpPr>
            <p:spPr bwMode="auto">
              <a:xfrm>
                <a:off x="8555895"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Hexagon 86">
                <a:extLst>
                  <a:ext uri="{FF2B5EF4-FFF2-40B4-BE49-F238E27FC236}">
                    <a16:creationId xmlns:a16="http://schemas.microsoft.com/office/drawing/2014/main" id="{BD239ED1-4EB0-426C-8D15-AF4A65EB5F5A}"/>
                  </a:ext>
                </a:extLst>
              </p:cNvPr>
              <p:cNvSpPr/>
              <p:nvPr/>
            </p:nvSpPr>
            <p:spPr bwMode="auto">
              <a:xfrm>
                <a:off x="9604539"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Hexagon 87">
                <a:extLst>
                  <a:ext uri="{FF2B5EF4-FFF2-40B4-BE49-F238E27FC236}">
                    <a16:creationId xmlns:a16="http://schemas.microsoft.com/office/drawing/2014/main" id="{D15F8A7E-9CD8-4F44-84E5-CC97F569ABD9}"/>
                  </a:ext>
                </a:extLst>
              </p:cNvPr>
              <p:cNvSpPr/>
              <p:nvPr/>
            </p:nvSpPr>
            <p:spPr bwMode="auto">
              <a:xfrm>
                <a:off x="10653183"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5308C395-7F54-46FC-9A69-2AEECED72229}"/>
                  </a:ext>
                </a:extLst>
              </p:cNvPr>
              <p:cNvSpPr/>
              <p:nvPr/>
            </p:nvSpPr>
            <p:spPr bwMode="auto">
              <a:xfrm>
                <a:off x="11701827" y="2231934"/>
                <a:ext cx="571079" cy="492309"/>
              </a:xfrm>
              <a:prstGeom prst="hexagon">
                <a:avLst/>
              </a:prstGeom>
              <a:noFill/>
              <a:ln w="19050">
                <a:solidFill>
                  <a:srgbClr val="00188F">
                    <a:alpha val="4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188056E7-2C8F-48EF-A054-0F8F473D941D}"/>
                </a:ext>
              </a:extLst>
            </p:cNvPr>
            <p:cNvGrpSpPr/>
            <p:nvPr/>
          </p:nvGrpSpPr>
          <p:grpSpPr>
            <a:xfrm>
              <a:off x="-359166" y="2546046"/>
              <a:ext cx="12106163" cy="492309"/>
              <a:chOff x="-359166" y="2546046"/>
              <a:chExt cx="12106163" cy="492309"/>
            </a:xfrm>
          </p:grpSpPr>
          <p:sp>
            <p:nvSpPr>
              <p:cNvPr id="92" name="Hexagon 91">
                <a:extLst>
                  <a:ext uri="{FF2B5EF4-FFF2-40B4-BE49-F238E27FC236}">
                    <a16:creationId xmlns:a16="http://schemas.microsoft.com/office/drawing/2014/main" id="{86EF06A2-541D-4EA5-A06A-302CD593BE59}"/>
                  </a:ext>
                </a:extLst>
              </p:cNvPr>
              <p:cNvSpPr/>
              <p:nvPr/>
            </p:nvSpPr>
            <p:spPr bwMode="auto">
              <a:xfrm>
                <a:off x="-3591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Hexagon 92">
                <a:extLst>
                  <a:ext uri="{FF2B5EF4-FFF2-40B4-BE49-F238E27FC236}">
                    <a16:creationId xmlns:a16="http://schemas.microsoft.com/office/drawing/2014/main" id="{CA20BCFA-225D-4002-8D79-AC12E47FF887}"/>
                  </a:ext>
                </a:extLst>
              </p:cNvPr>
              <p:cNvSpPr/>
              <p:nvPr/>
            </p:nvSpPr>
            <p:spPr bwMode="auto">
              <a:xfrm>
                <a:off x="68947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Hexagon 93">
                <a:extLst>
                  <a:ext uri="{FF2B5EF4-FFF2-40B4-BE49-F238E27FC236}">
                    <a16:creationId xmlns:a16="http://schemas.microsoft.com/office/drawing/2014/main" id="{ACCB7C0E-5700-452A-AC0F-3F9E4C5F495A}"/>
                  </a:ext>
                </a:extLst>
              </p:cNvPr>
              <p:cNvSpPr/>
              <p:nvPr/>
            </p:nvSpPr>
            <p:spPr bwMode="auto">
              <a:xfrm>
                <a:off x="173812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Hexagon 94">
                <a:extLst>
                  <a:ext uri="{FF2B5EF4-FFF2-40B4-BE49-F238E27FC236}">
                    <a16:creationId xmlns:a16="http://schemas.microsoft.com/office/drawing/2014/main" id="{CD1D2B91-92AB-49CC-A467-08351AC84A6B}"/>
                  </a:ext>
                </a:extLst>
              </p:cNvPr>
              <p:cNvSpPr/>
              <p:nvPr/>
            </p:nvSpPr>
            <p:spPr bwMode="auto">
              <a:xfrm>
                <a:off x="278676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Hexagon 95">
                <a:extLst>
                  <a:ext uri="{FF2B5EF4-FFF2-40B4-BE49-F238E27FC236}">
                    <a16:creationId xmlns:a16="http://schemas.microsoft.com/office/drawing/2014/main" id="{4B6384C1-EF20-4ACE-87DD-B557961ADFC0}"/>
                  </a:ext>
                </a:extLst>
              </p:cNvPr>
              <p:cNvSpPr/>
              <p:nvPr/>
            </p:nvSpPr>
            <p:spPr bwMode="auto">
              <a:xfrm>
                <a:off x="383541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Hexagon 96">
                <a:extLst>
                  <a:ext uri="{FF2B5EF4-FFF2-40B4-BE49-F238E27FC236}">
                    <a16:creationId xmlns:a16="http://schemas.microsoft.com/office/drawing/2014/main" id="{BD97890C-6ADD-40CB-AFA3-157F76E7CEA7}"/>
                  </a:ext>
                </a:extLst>
              </p:cNvPr>
              <p:cNvSpPr/>
              <p:nvPr/>
            </p:nvSpPr>
            <p:spPr bwMode="auto">
              <a:xfrm>
                <a:off x="488405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Hexagon 97">
                <a:extLst>
                  <a:ext uri="{FF2B5EF4-FFF2-40B4-BE49-F238E27FC236}">
                    <a16:creationId xmlns:a16="http://schemas.microsoft.com/office/drawing/2014/main" id="{D0C6C3E7-34BA-464C-8990-531914BBDA51}"/>
                  </a:ext>
                </a:extLst>
              </p:cNvPr>
              <p:cNvSpPr/>
              <p:nvPr/>
            </p:nvSpPr>
            <p:spPr bwMode="auto">
              <a:xfrm>
                <a:off x="593269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9" name="Hexagon 98">
                <a:extLst>
                  <a:ext uri="{FF2B5EF4-FFF2-40B4-BE49-F238E27FC236}">
                    <a16:creationId xmlns:a16="http://schemas.microsoft.com/office/drawing/2014/main" id="{6B4DB0DA-BFF0-456E-A3D6-121A94F8786E}"/>
                  </a:ext>
                </a:extLst>
              </p:cNvPr>
              <p:cNvSpPr/>
              <p:nvPr/>
            </p:nvSpPr>
            <p:spPr bwMode="auto">
              <a:xfrm>
                <a:off x="6981342"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Hexagon 99">
                <a:extLst>
                  <a:ext uri="{FF2B5EF4-FFF2-40B4-BE49-F238E27FC236}">
                    <a16:creationId xmlns:a16="http://schemas.microsoft.com/office/drawing/2014/main" id="{941110F5-B299-4E85-8000-BDF35F51F644}"/>
                  </a:ext>
                </a:extLst>
              </p:cNvPr>
              <p:cNvSpPr/>
              <p:nvPr/>
            </p:nvSpPr>
            <p:spPr bwMode="auto">
              <a:xfrm>
                <a:off x="8029986"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Hexagon 100">
                <a:extLst>
                  <a:ext uri="{FF2B5EF4-FFF2-40B4-BE49-F238E27FC236}">
                    <a16:creationId xmlns:a16="http://schemas.microsoft.com/office/drawing/2014/main" id="{39C0AFFC-12A3-446E-B536-C74A346D21CF}"/>
                  </a:ext>
                </a:extLst>
              </p:cNvPr>
              <p:cNvSpPr/>
              <p:nvPr/>
            </p:nvSpPr>
            <p:spPr bwMode="auto">
              <a:xfrm>
                <a:off x="9078630"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Hexagon 101">
                <a:extLst>
                  <a:ext uri="{FF2B5EF4-FFF2-40B4-BE49-F238E27FC236}">
                    <a16:creationId xmlns:a16="http://schemas.microsoft.com/office/drawing/2014/main" id="{0179BE59-AE31-42C0-9CA2-32E1354511D0}"/>
                  </a:ext>
                </a:extLst>
              </p:cNvPr>
              <p:cNvSpPr/>
              <p:nvPr/>
            </p:nvSpPr>
            <p:spPr bwMode="auto">
              <a:xfrm>
                <a:off x="10127274"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Hexagon 102">
                <a:extLst>
                  <a:ext uri="{FF2B5EF4-FFF2-40B4-BE49-F238E27FC236}">
                    <a16:creationId xmlns:a16="http://schemas.microsoft.com/office/drawing/2014/main" id="{DD5210FB-4207-4B03-95BE-6220A82433F7}"/>
                  </a:ext>
                </a:extLst>
              </p:cNvPr>
              <p:cNvSpPr/>
              <p:nvPr/>
            </p:nvSpPr>
            <p:spPr bwMode="auto">
              <a:xfrm>
                <a:off x="11175918" y="2546046"/>
                <a:ext cx="571079" cy="492309"/>
              </a:xfrm>
              <a:prstGeom prst="hexagon">
                <a:avLst/>
              </a:prstGeom>
              <a:noFill/>
              <a:ln w="190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8" name="Rectangle 7">
            <a:extLst>
              <a:ext uri="{FF2B5EF4-FFF2-40B4-BE49-F238E27FC236}">
                <a16:creationId xmlns:a16="http://schemas.microsoft.com/office/drawing/2014/main" id="{45DB664C-FA67-494C-BBFB-06E4FD878EC0}"/>
              </a:ext>
            </a:extLst>
          </p:cNvPr>
          <p:cNvSpPr/>
          <p:nvPr/>
        </p:nvSpPr>
        <p:spPr bwMode="auto">
          <a:xfrm>
            <a:off x="-331565" y="2705887"/>
            <a:ext cx="12970313" cy="1224613"/>
          </a:xfrm>
          <a:prstGeom prst="rect">
            <a:avLst/>
          </a:prstGeom>
          <a:gradFill>
            <a:gsLst>
              <a:gs pos="44000">
                <a:schemeClr val="bg1"/>
              </a:gs>
              <a:gs pos="10000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CFF3D83A-FCA4-4101-AAFB-A3BDCA1D3854}"/>
              </a:ext>
            </a:extLst>
          </p:cNvPr>
          <p:cNvGrpSpPr/>
          <p:nvPr/>
        </p:nvGrpSpPr>
        <p:grpSpPr>
          <a:xfrm>
            <a:off x="164308" y="3708364"/>
            <a:ext cx="11866500" cy="482563"/>
            <a:chOff x="166743" y="3220231"/>
            <a:chExt cx="12106163" cy="492309"/>
          </a:xfrm>
          <a:solidFill>
            <a:schemeClr val="tx1"/>
          </a:solidFill>
        </p:grpSpPr>
        <p:sp>
          <p:nvSpPr>
            <p:cNvPr id="52" name="Hexagon 51">
              <a:extLst>
                <a:ext uri="{FF2B5EF4-FFF2-40B4-BE49-F238E27FC236}">
                  <a16:creationId xmlns:a16="http://schemas.microsoft.com/office/drawing/2014/main" id="{393E8CCE-5932-4125-8964-925FAA2520BF}"/>
                </a:ext>
              </a:extLst>
            </p:cNvPr>
            <p:cNvSpPr/>
            <p:nvPr/>
          </p:nvSpPr>
          <p:spPr bwMode="auto">
            <a:xfrm>
              <a:off x="16674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Hexagon 52">
              <a:extLst>
                <a:ext uri="{FF2B5EF4-FFF2-40B4-BE49-F238E27FC236}">
                  <a16:creationId xmlns:a16="http://schemas.microsoft.com/office/drawing/2014/main" id="{E2493346-B85C-45CD-B571-8A2E1693304A}"/>
                </a:ext>
              </a:extLst>
            </p:cNvPr>
            <p:cNvSpPr/>
            <p:nvPr/>
          </p:nvSpPr>
          <p:spPr bwMode="auto">
            <a:xfrm>
              <a:off x="121538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Hexagon 53">
              <a:extLst>
                <a:ext uri="{FF2B5EF4-FFF2-40B4-BE49-F238E27FC236}">
                  <a16:creationId xmlns:a16="http://schemas.microsoft.com/office/drawing/2014/main" id="{B049AAD9-1FC4-4E1F-BF7B-B8EE5F9A15F8}"/>
                </a:ext>
              </a:extLst>
            </p:cNvPr>
            <p:cNvSpPr/>
            <p:nvPr/>
          </p:nvSpPr>
          <p:spPr bwMode="auto">
            <a:xfrm>
              <a:off x="226403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Hexagon 54">
              <a:extLst>
                <a:ext uri="{FF2B5EF4-FFF2-40B4-BE49-F238E27FC236}">
                  <a16:creationId xmlns:a16="http://schemas.microsoft.com/office/drawing/2014/main" id="{40699351-CD54-441E-AAC8-61C60C05FBE0}"/>
                </a:ext>
              </a:extLst>
            </p:cNvPr>
            <p:cNvSpPr/>
            <p:nvPr/>
          </p:nvSpPr>
          <p:spPr bwMode="auto">
            <a:xfrm>
              <a:off x="331267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Hexagon 55">
              <a:extLst>
                <a:ext uri="{FF2B5EF4-FFF2-40B4-BE49-F238E27FC236}">
                  <a16:creationId xmlns:a16="http://schemas.microsoft.com/office/drawing/2014/main" id="{E005F36A-E0D1-4EC9-AD87-82D4013FF0CB}"/>
                </a:ext>
              </a:extLst>
            </p:cNvPr>
            <p:cNvSpPr/>
            <p:nvPr/>
          </p:nvSpPr>
          <p:spPr bwMode="auto">
            <a:xfrm>
              <a:off x="436131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Hexagon 56">
              <a:extLst>
                <a:ext uri="{FF2B5EF4-FFF2-40B4-BE49-F238E27FC236}">
                  <a16:creationId xmlns:a16="http://schemas.microsoft.com/office/drawing/2014/main" id="{5C8AFA78-D3AC-48B4-AC68-54D747F51644}"/>
                </a:ext>
              </a:extLst>
            </p:cNvPr>
            <p:cNvSpPr/>
            <p:nvPr/>
          </p:nvSpPr>
          <p:spPr bwMode="auto">
            <a:xfrm>
              <a:off x="540996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Hexagon 57">
              <a:extLst>
                <a:ext uri="{FF2B5EF4-FFF2-40B4-BE49-F238E27FC236}">
                  <a16:creationId xmlns:a16="http://schemas.microsoft.com/office/drawing/2014/main" id="{4F85B1F2-D2BC-4CE1-BEF1-3CA6A483545B}"/>
                </a:ext>
              </a:extLst>
            </p:cNvPr>
            <p:cNvSpPr/>
            <p:nvPr/>
          </p:nvSpPr>
          <p:spPr bwMode="auto">
            <a:xfrm>
              <a:off x="645860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Hexagon 58">
              <a:extLst>
                <a:ext uri="{FF2B5EF4-FFF2-40B4-BE49-F238E27FC236}">
                  <a16:creationId xmlns:a16="http://schemas.microsoft.com/office/drawing/2014/main" id="{CEC2CCD2-BF4F-4BC0-ADF6-A1FBF15405D1}"/>
                </a:ext>
              </a:extLst>
            </p:cNvPr>
            <p:cNvSpPr/>
            <p:nvPr/>
          </p:nvSpPr>
          <p:spPr bwMode="auto">
            <a:xfrm>
              <a:off x="7507251"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Hexagon 59">
              <a:extLst>
                <a:ext uri="{FF2B5EF4-FFF2-40B4-BE49-F238E27FC236}">
                  <a16:creationId xmlns:a16="http://schemas.microsoft.com/office/drawing/2014/main" id="{0F90A373-6D5F-467C-B15E-644758BB8823}"/>
                </a:ext>
              </a:extLst>
            </p:cNvPr>
            <p:cNvSpPr/>
            <p:nvPr/>
          </p:nvSpPr>
          <p:spPr bwMode="auto">
            <a:xfrm>
              <a:off x="8555895"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Hexagon 60">
              <a:extLst>
                <a:ext uri="{FF2B5EF4-FFF2-40B4-BE49-F238E27FC236}">
                  <a16:creationId xmlns:a16="http://schemas.microsoft.com/office/drawing/2014/main" id="{46640245-D893-4020-84F1-7235B997162C}"/>
                </a:ext>
              </a:extLst>
            </p:cNvPr>
            <p:cNvSpPr/>
            <p:nvPr/>
          </p:nvSpPr>
          <p:spPr bwMode="auto">
            <a:xfrm>
              <a:off x="9604539"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Hexagon 61">
              <a:extLst>
                <a:ext uri="{FF2B5EF4-FFF2-40B4-BE49-F238E27FC236}">
                  <a16:creationId xmlns:a16="http://schemas.microsoft.com/office/drawing/2014/main" id="{188654E8-5012-4383-B4B3-A44E70D26E54}"/>
                </a:ext>
              </a:extLst>
            </p:cNvPr>
            <p:cNvSpPr/>
            <p:nvPr/>
          </p:nvSpPr>
          <p:spPr bwMode="auto">
            <a:xfrm>
              <a:off x="10653183"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Hexagon 62">
              <a:extLst>
                <a:ext uri="{FF2B5EF4-FFF2-40B4-BE49-F238E27FC236}">
                  <a16:creationId xmlns:a16="http://schemas.microsoft.com/office/drawing/2014/main" id="{6F668110-996A-40A0-9B86-DBBFF8B37D3A}"/>
                </a:ext>
              </a:extLst>
            </p:cNvPr>
            <p:cNvSpPr/>
            <p:nvPr/>
          </p:nvSpPr>
          <p:spPr bwMode="auto">
            <a:xfrm>
              <a:off x="11701827" y="3220231"/>
              <a:ext cx="571079" cy="492309"/>
            </a:xfrm>
            <a:prstGeom prst="hexagon">
              <a:avLst/>
            </a:prstGeom>
            <a:grp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4" name="Hexagon 103">
            <a:extLst>
              <a:ext uri="{FF2B5EF4-FFF2-40B4-BE49-F238E27FC236}">
                <a16:creationId xmlns:a16="http://schemas.microsoft.com/office/drawing/2014/main" id="{96099349-8C3D-4F12-8DC2-F7B2DCAC17D9}"/>
              </a:ext>
            </a:extLst>
          </p:cNvPr>
          <p:cNvSpPr/>
          <p:nvPr/>
        </p:nvSpPr>
        <p:spPr bwMode="auto">
          <a:xfrm>
            <a:off x="11983419" y="3391840"/>
            <a:ext cx="559773" cy="482563"/>
          </a:xfrm>
          <a:prstGeom prst="hexagon">
            <a:avLst/>
          </a:prstGeom>
          <a:noFill/>
          <a:ln w="31750">
            <a:solidFill>
              <a:srgbClr val="0078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5" name="Straight Connector 134">
            <a:extLst>
              <a:ext uri="{FF2B5EF4-FFF2-40B4-BE49-F238E27FC236}">
                <a16:creationId xmlns:a16="http://schemas.microsoft.com/office/drawing/2014/main" id="{2858558F-E99A-460F-BC7D-754D08D079E1}"/>
              </a:ext>
            </a:extLst>
          </p:cNvPr>
          <p:cNvCxnSpPr/>
          <p:nvPr/>
        </p:nvCxnSpPr>
        <p:spPr>
          <a:xfrm flipH="1" flipV="1">
            <a:off x="9792304" y="5300821"/>
            <a:ext cx="1" cy="22896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CCC540CF-0B98-4F56-B81E-AAEBE279A128}"/>
              </a:ext>
            </a:extLst>
          </p:cNvPr>
          <p:cNvCxnSpPr/>
          <p:nvPr/>
        </p:nvCxnSpPr>
        <p:spPr>
          <a:xfrm flipH="1" flipV="1">
            <a:off x="7369482" y="5283644"/>
            <a:ext cx="1" cy="22896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C9F95E1-9F03-4633-A8A9-858CD5C8771E}"/>
              </a:ext>
            </a:extLst>
          </p:cNvPr>
          <p:cNvCxnSpPr/>
          <p:nvPr/>
        </p:nvCxnSpPr>
        <p:spPr>
          <a:xfrm flipH="1" flipV="1">
            <a:off x="4701458" y="5310057"/>
            <a:ext cx="1" cy="22896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E11B37-7A55-4E14-AE71-F34B2A152E1A}"/>
              </a:ext>
            </a:extLst>
          </p:cNvPr>
          <p:cNvCxnSpPr>
            <a:cxnSpLocks/>
          </p:cNvCxnSpPr>
          <p:nvPr/>
        </p:nvCxnSpPr>
        <p:spPr>
          <a:xfrm flipH="1" flipV="1">
            <a:off x="2244480" y="5283644"/>
            <a:ext cx="1" cy="228967"/>
          </a:xfrm>
          <a:prstGeom prst="line">
            <a:avLst/>
          </a:prstGeom>
          <a:ln w="19050">
            <a:solidFill>
              <a:schemeClr val="accent5">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4710C7B-E4E2-439E-93F5-67A19828C901}"/>
              </a:ext>
            </a:extLst>
          </p:cNvPr>
          <p:cNvSpPr/>
          <p:nvPr/>
        </p:nvSpPr>
        <p:spPr bwMode="auto">
          <a:xfrm>
            <a:off x="1712" y="3950454"/>
            <a:ext cx="12190271" cy="14218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Text Placeholder 21">
            <a:extLst>
              <a:ext uri="{FF2B5EF4-FFF2-40B4-BE49-F238E27FC236}">
                <a16:creationId xmlns:a16="http://schemas.microsoft.com/office/drawing/2014/main" id="{F94E8CF6-E0BA-413B-A2F8-003E7B9CC15F}"/>
              </a:ext>
            </a:extLst>
          </p:cNvPr>
          <p:cNvSpPr txBox="1">
            <a:spLocks/>
          </p:cNvSpPr>
          <p:nvPr/>
        </p:nvSpPr>
        <p:spPr>
          <a:xfrm>
            <a:off x="408701" y="4663341"/>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Programming Models</a:t>
            </a:r>
          </a:p>
        </p:txBody>
      </p:sp>
      <p:sp>
        <p:nvSpPr>
          <p:cNvPr id="140" name="Text Placeholder 21">
            <a:extLst>
              <a:ext uri="{FF2B5EF4-FFF2-40B4-BE49-F238E27FC236}">
                <a16:creationId xmlns:a16="http://schemas.microsoft.com/office/drawing/2014/main" id="{7E446161-98FA-44D8-94D6-4036B3D00C87}"/>
              </a:ext>
            </a:extLst>
          </p:cNvPr>
          <p:cNvSpPr txBox="1">
            <a:spLocks/>
          </p:cNvSpPr>
          <p:nvPr/>
        </p:nvSpPr>
        <p:spPr>
          <a:xfrm>
            <a:off x="2028007" y="4663341"/>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Dev &amp; Ops </a:t>
            </a:r>
            <a:br>
              <a:rPr lang="en-US" sz="1371">
                <a:solidFill>
                  <a:srgbClr val="FFFFFF"/>
                </a:solidFill>
              </a:rPr>
            </a:br>
            <a:r>
              <a:rPr lang="en-US" sz="1371">
                <a:solidFill>
                  <a:srgbClr val="FFFFFF"/>
                </a:solidFill>
              </a:rPr>
              <a:t>Tooling</a:t>
            </a:r>
          </a:p>
        </p:txBody>
      </p:sp>
      <p:sp>
        <p:nvSpPr>
          <p:cNvPr id="141" name="Text Placeholder 21">
            <a:extLst>
              <a:ext uri="{FF2B5EF4-FFF2-40B4-BE49-F238E27FC236}">
                <a16:creationId xmlns:a16="http://schemas.microsoft.com/office/drawing/2014/main" id="{E2CD1139-E0D7-494D-8C1D-7218B280F851}"/>
              </a:ext>
            </a:extLst>
          </p:cNvPr>
          <p:cNvSpPr txBox="1">
            <a:spLocks/>
          </p:cNvSpPr>
          <p:nvPr/>
        </p:nvSpPr>
        <p:spPr>
          <a:xfrm>
            <a:off x="3647314" y="4663341"/>
            <a:ext cx="1658763" cy="396293"/>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Orchestration</a:t>
            </a:r>
          </a:p>
        </p:txBody>
      </p:sp>
      <p:sp>
        <p:nvSpPr>
          <p:cNvPr id="142" name="Text Placeholder 21">
            <a:extLst>
              <a:ext uri="{FF2B5EF4-FFF2-40B4-BE49-F238E27FC236}">
                <a16:creationId xmlns:a16="http://schemas.microsoft.com/office/drawing/2014/main" id="{C348274E-5BDC-4FD2-8735-FD4D5D402FF0}"/>
              </a:ext>
            </a:extLst>
          </p:cNvPr>
          <p:cNvSpPr txBox="1">
            <a:spLocks/>
          </p:cNvSpPr>
          <p:nvPr/>
        </p:nvSpPr>
        <p:spPr>
          <a:xfrm>
            <a:off x="5266620" y="4663341"/>
            <a:ext cx="1658763" cy="611580"/>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Lifecycle Management</a:t>
            </a:r>
          </a:p>
        </p:txBody>
      </p:sp>
      <p:sp>
        <p:nvSpPr>
          <p:cNvPr id="143" name="Text Placeholder 21">
            <a:extLst>
              <a:ext uri="{FF2B5EF4-FFF2-40B4-BE49-F238E27FC236}">
                <a16:creationId xmlns:a16="http://schemas.microsoft.com/office/drawing/2014/main" id="{67A54F95-7A68-404E-A1FE-D6D96DDAF77A}"/>
              </a:ext>
            </a:extLst>
          </p:cNvPr>
          <p:cNvSpPr txBox="1">
            <a:spLocks/>
          </p:cNvSpPr>
          <p:nvPr/>
        </p:nvSpPr>
        <p:spPr>
          <a:xfrm>
            <a:off x="6885926" y="4663341"/>
            <a:ext cx="1658763" cy="654661"/>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Health &amp;</a:t>
            </a:r>
          </a:p>
          <a:p>
            <a:pPr algn="ctr" defTabSz="913330">
              <a:lnSpc>
                <a:spcPct val="100000"/>
              </a:lnSpc>
              <a:defRPr/>
            </a:pPr>
            <a:r>
              <a:rPr lang="en-US" sz="1371">
                <a:solidFill>
                  <a:srgbClr val="FFFFFF"/>
                </a:solidFill>
              </a:rPr>
              <a:t>Monitoring</a:t>
            </a:r>
          </a:p>
        </p:txBody>
      </p:sp>
      <p:sp>
        <p:nvSpPr>
          <p:cNvPr id="144" name="Text Placeholder 21">
            <a:extLst>
              <a:ext uri="{FF2B5EF4-FFF2-40B4-BE49-F238E27FC236}">
                <a16:creationId xmlns:a16="http://schemas.microsoft.com/office/drawing/2014/main" id="{B542A092-D173-4357-8117-9BBB249BDBB1}"/>
              </a:ext>
            </a:extLst>
          </p:cNvPr>
          <p:cNvSpPr txBox="1">
            <a:spLocks/>
          </p:cNvSpPr>
          <p:nvPr/>
        </p:nvSpPr>
        <p:spPr>
          <a:xfrm>
            <a:off x="8505233" y="4663341"/>
            <a:ext cx="1658763" cy="869947"/>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Always On Availability</a:t>
            </a:r>
          </a:p>
          <a:p>
            <a:pPr algn="ctr" defTabSz="913330">
              <a:lnSpc>
                <a:spcPct val="100000"/>
              </a:lnSpc>
              <a:defRPr/>
            </a:pPr>
            <a:endParaRPr lang="en-US" sz="1371">
              <a:solidFill>
                <a:srgbClr val="FFFFFF"/>
              </a:solidFill>
            </a:endParaRPr>
          </a:p>
        </p:txBody>
      </p:sp>
      <p:sp>
        <p:nvSpPr>
          <p:cNvPr id="145" name="Text Placeholder 21">
            <a:extLst>
              <a:ext uri="{FF2B5EF4-FFF2-40B4-BE49-F238E27FC236}">
                <a16:creationId xmlns:a16="http://schemas.microsoft.com/office/drawing/2014/main" id="{9E358FDA-49B5-434B-9553-5B3618E157BA}"/>
              </a:ext>
            </a:extLst>
          </p:cNvPr>
          <p:cNvSpPr txBox="1">
            <a:spLocks/>
          </p:cNvSpPr>
          <p:nvPr/>
        </p:nvSpPr>
        <p:spPr>
          <a:xfrm>
            <a:off x="10104771" y="4598355"/>
            <a:ext cx="1658763" cy="654661"/>
          </a:xfrm>
          <a:prstGeom prst="rect">
            <a:avLst/>
          </a:prstGeom>
        </p:spPr>
        <p:txBody>
          <a:bodyPr wrap="square" lIns="89630" tIns="89630" rIns="89630" bIns="89630" anchor="t">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lnSpc>
                <a:spcPct val="100000"/>
              </a:lnSpc>
              <a:defRPr/>
            </a:pPr>
            <a:r>
              <a:rPr lang="en-US" sz="1371">
                <a:solidFill>
                  <a:srgbClr val="FFFFFF"/>
                </a:solidFill>
              </a:rPr>
              <a:t>Auto</a:t>
            </a:r>
          </a:p>
          <a:p>
            <a:pPr algn="ctr" defTabSz="913330">
              <a:lnSpc>
                <a:spcPct val="100000"/>
              </a:lnSpc>
              <a:defRPr/>
            </a:pPr>
            <a:r>
              <a:rPr lang="en-US" sz="1371">
                <a:solidFill>
                  <a:srgbClr val="FFFFFF"/>
                </a:solidFill>
              </a:rPr>
              <a:t>Scaling</a:t>
            </a:r>
          </a:p>
        </p:txBody>
      </p:sp>
      <p:grpSp>
        <p:nvGrpSpPr>
          <p:cNvPr id="146" name="Group 145">
            <a:extLst>
              <a:ext uri="{FF2B5EF4-FFF2-40B4-BE49-F238E27FC236}">
                <a16:creationId xmlns:a16="http://schemas.microsoft.com/office/drawing/2014/main" id="{AF1FB9FF-7525-4935-A85D-1E613D6F19D4}"/>
              </a:ext>
            </a:extLst>
          </p:cNvPr>
          <p:cNvGrpSpPr/>
          <p:nvPr/>
        </p:nvGrpSpPr>
        <p:grpSpPr>
          <a:xfrm>
            <a:off x="10781442" y="4165313"/>
            <a:ext cx="344966" cy="337485"/>
            <a:chOff x="2378075" y="5489575"/>
            <a:chExt cx="585787" cy="573087"/>
          </a:xfrm>
        </p:grpSpPr>
        <p:sp>
          <p:nvSpPr>
            <p:cNvPr id="178" name="Freeform 5">
              <a:extLst>
                <a:ext uri="{FF2B5EF4-FFF2-40B4-BE49-F238E27FC236}">
                  <a16:creationId xmlns:a16="http://schemas.microsoft.com/office/drawing/2014/main" id="{5591CADE-C828-43F7-839C-6DDB4C380471}"/>
                </a:ext>
              </a:extLst>
            </p:cNvPr>
            <p:cNvSpPr>
              <a:spLocks/>
            </p:cNvSpPr>
            <p:nvPr/>
          </p:nvSpPr>
          <p:spPr bwMode="auto">
            <a:xfrm>
              <a:off x="2524125" y="5648325"/>
              <a:ext cx="269875" cy="266700"/>
            </a:xfrm>
            <a:custGeom>
              <a:avLst/>
              <a:gdLst>
                <a:gd name="T0" fmla="*/ 170 w 170"/>
                <a:gd name="T1" fmla="*/ 168 h 168"/>
                <a:gd name="T2" fmla="*/ 170 w 170"/>
                <a:gd name="T3" fmla="*/ 0 h 168"/>
                <a:gd name="T4" fmla="*/ 0 w 170"/>
                <a:gd name="T5" fmla="*/ 0 h 168"/>
              </a:gdLst>
              <a:ahLst/>
              <a:cxnLst>
                <a:cxn ang="0">
                  <a:pos x="T0" y="T1"/>
                </a:cxn>
                <a:cxn ang="0">
                  <a:pos x="T2" y="T3"/>
                </a:cxn>
                <a:cxn ang="0">
                  <a:pos x="T4" y="T5"/>
                </a:cxn>
              </a:cxnLst>
              <a:rect l="0" t="0" r="r" b="b"/>
              <a:pathLst>
                <a:path w="170" h="168">
                  <a:moveTo>
                    <a:pt x="170" y="168"/>
                  </a:moveTo>
                  <a:lnTo>
                    <a:pt x="170" y="0"/>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9" name="Freeform 6">
              <a:extLst>
                <a:ext uri="{FF2B5EF4-FFF2-40B4-BE49-F238E27FC236}">
                  <a16:creationId xmlns:a16="http://schemas.microsoft.com/office/drawing/2014/main" id="{852CC96B-B19D-4473-AD22-718DC3589A27}"/>
                </a:ext>
              </a:extLst>
            </p:cNvPr>
            <p:cNvSpPr>
              <a:spLocks/>
            </p:cNvSpPr>
            <p:nvPr/>
          </p:nvSpPr>
          <p:spPr bwMode="auto">
            <a:xfrm>
              <a:off x="2400300" y="5489575"/>
              <a:ext cx="563562" cy="558800"/>
            </a:xfrm>
            <a:custGeom>
              <a:avLst/>
              <a:gdLst>
                <a:gd name="T0" fmla="*/ 48 w 199"/>
                <a:gd name="T1" fmla="*/ 197 h 197"/>
                <a:gd name="T2" fmla="*/ 191 w 199"/>
                <a:gd name="T3" fmla="*/ 197 h 197"/>
                <a:gd name="T4" fmla="*/ 199 w 199"/>
                <a:gd name="T5" fmla="*/ 190 h 197"/>
                <a:gd name="T6" fmla="*/ 199 w 199"/>
                <a:gd name="T7" fmla="*/ 8 h 197"/>
                <a:gd name="T8" fmla="*/ 191 w 199"/>
                <a:gd name="T9" fmla="*/ 0 h 197"/>
                <a:gd name="T10" fmla="*/ 8 w 199"/>
                <a:gd name="T11" fmla="*/ 0 h 197"/>
                <a:gd name="T12" fmla="*/ 0 w 199"/>
                <a:gd name="T13" fmla="*/ 8 h 197"/>
                <a:gd name="T14" fmla="*/ 0 w 199"/>
                <a:gd name="T15" fmla="*/ 150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197">
                  <a:moveTo>
                    <a:pt x="48" y="197"/>
                  </a:moveTo>
                  <a:cubicBezTo>
                    <a:pt x="191" y="197"/>
                    <a:pt x="191" y="197"/>
                    <a:pt x="191" y="197"/>
                  </a:cubicBezTo>
                  <a:cubicBezTo>
                    <a:pt x="195" y="197"/>
                    <a:pt x="199" y="194"/>
                    <a:pt x="199" y="190"/>
                  </a:cubicBezTo>
                  <a:cubicBezTo>
                    <a:pt x="199" y="8"/>
                    <a:pt x="199" y="8"/>
                    <a:pt x="199" y="8"/>
                  </a:cubicBezTo>
                  <a:cubicBezTo>
                    <a:pt x="199" y="4"/>
                    <a:pt x="195" y="0"/>
                    <a:pt x="191" y="0"/>
                  </a:cubicBezTo>
                  <a:cubicBezTo>
                    <a:pt x="8" y="0"/>
                    <a:pt x="8" y="0"/>
                    <a:pt x="8" y="0"/>
                  </a:cubicBezTo>
                  <a:cubicBezTo>
                    <a:pt x="4" y="0"/>
                    <a:pt x="0" y="4"/>
                    <a:pt x="0" y="8"/>
                  </a:cubicBezTo>
                  <a:cubicBezTo>
                    <a:pt x="0" y="150"/>
                    <a:pt x="0" y="150"/>
                    <a:pt x="0" y="15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80" name="Line 7">
              <a:extLst>
                <a:ext uri="{FF2B5EF4-FFF2-40B4-BE49-F238E27FC236}">
                  <a16:creationId xmlns:a16="http://schemas.microsoft.com/office/drawing/2014/main" id="{19BD4034-6E47-45B0-B591-3C9771265C83}"/>
                </a:ext>
              </a:extLst>
            </p:cNvPr>
            <p:cNvSpPr>
              <a:spLocks noChangeShapeType="1"/>
            </p:cNvSpPr>
            <p:nvPr/>
          </p:nvSpPr>
          <p:spPr bwMode="auto">
            <a:xfrm flipH="1">
              <a:off x="2378075" y="5648325"/>
              <a:ext cx="415925" cy="414337"/>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grpSp>
        <p:nvGrpSpPr>
          <p:cNvPr id="148" name="Group 147">
            <a:extLst>
              <a:ext uri="{FF2B5EF4-FFF2-40B4-BE49-F238E27FC236}">
                <a16:creationId xmlns:a16="http://schemas.microsoft.com/office/drawing/2014/main" id="{D10AB6BC-40D9-4396-9FA4-15B0E7EA3F45}"/>
              </a:ext>
            </a:extLst>
          </p:cNvPr>
          <p:cNvGrpSpPr/>
          <p:nvPr/>
        </p:nvGrpSpPr>
        <p:grpSpPr>
          <a:xfrm>
            <a:off x="4228887" y="4147783"/>
            <a:ext cx="495540" cy="372519"/>
            <a:chOff x="10280651" y="912813"/>
            <a:chExt cx="1138238" cy="855663"/>
          </a:xfrm>
        </p:grpSpPr>
        <p:sp>
          <p:nvSpPr>
            <p:cNvPr id="169" name="Freeform 93">
              <a:extLst>
                <a:ext uri="{FF2B5EF4-FFF2-40B4-BE49-F238E27FC236}">
                  <a16:creationId xmlns:a16="http://schemas.microsoft.com/office/drawing/2014/main" id="{3687D8BA-170E-4337-878B-E32F16976F1C}"/>
                </a:ext>
              </a:extLst>
            </p:cNvPr>
            <p:cNvSpPr>
              <a:spLocks/>
            </p:cNvSpPr>
            <p:nvPr/>
          </p:nvSpPr>
          <p:spPr bwMode="auto">
            <a:xfrm>
              <a:off x="11350626" y="1282700"/>
              <a:ext cx="68263" cy="115888"/>
            </a:xfrm>
            <a:custGeom>
              <a:avLst/>
              <a:gdLst>
                <a:gd name="T0" fmla="*/ 0 w 43"/>
                <a:gd name="T1" fmla="*/ 73 h 73"/>
                <a:gd name="T2" fmla="*/ 43 w 43"/>
                <a:gd name="T3" fmla="*/ 36 h 73"/>
                <a:gd name="T4" fmla="*/ 0 w 43"/>
                <a:gd name="T5" fmla="*/ 0 h 73"/>
              </a:gdLst>
              <a:ahLst/>
              <a:cxnLst>
                <a:cxn ang="0">
                  <a:pos x="T0" y="T1"/>
                </a:cxn>
                <a:cxn ang="0">
                  <a:pos x="T2" y="T3"/>
                </a:cxn>
                <a:cxn ang="0">
                  <a:pos x="T4" y="T5"/>
                </a:cxn>
              </a:cxnLst>
              <a:rect l="0" t="0" r="r" b="b"/>
              <a:pathLst>
                <a:path w="43" h="73">
                  <a:moveTo>
                    <a:pt x="0" y="73"/>
                  </a:moveTo>
                  <a:lnTo>
                    <a:pt x="43" y="36"/>
                  </a:lnTo>
                  <a:lnTo>
                    <a:pt x="0"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0" name="Line 94">
              <a:extLst>
                <a:ext uri="{FF2B5EF4-FFF2-40B4-BE49-F238E27FC236}">
                  <a16:creationId xmlns:a16="http://schemas.microsoft.com/office/drawing/2014/main" id="{CC6A1647-F1A0-4D73-B5BC-15D5CD708E0D}"/>
                </a:ext>
              </a:extLst>
            </p:cNvPr>
            <p:cNvSpPr>
              <a:spLocks noChangeShapeType="1"/>
            </p:cNvSpPr>
            <p:nvPr/>
          </p:nvSpPr>
          <p:spPr bwMode="auto">
            <a:xfrm flipH="1">
              <a:off x="10440988" y="1339850"/>
              <a:ext cx="942975"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1" name="Oval 95">
              <a:extLst>
                <a:ext uri="{FF2B5EF4-FFF2-40B4-BE49-F238E27FC236}">
                  <a16:creationId xmlns:a16="http://schemas.microsoft.com/office/drawing/2014/main" id="{899522FC-E924-4A6F-BACB-DE0ADF413CD9}"/>
                </a:ext>
              </a:extLst>
            </p:cNvPr>
            <p:cNvSpPr>
              <a:spLocks noChangeArrowheads="1"/>
            </p:cNvSpPr>
            <p:nvPr/>
          </p:nvSpPr>
          <p:spPr bwMode="auto">
            <a:xfrm>
              <a:off x="10280651" y="912813"/>
              <a:ext cx="160338" cy="160338"/>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2" name="Oval 96">
              <a:extLst>
                <a:ext uri="{FF2B5EF4-FFF2-40B4-BE49-F238E27FC236}">
                  <a16:creationId xmlns:a16="http://schemas.microsoft.com/office/drawing/2014/main" id="{CBFFF97D-BFCA-46D6-8186-72FE9B30C167}"/>
                </a:ext>
              </a:extLst>
            </p:cNvPr>
            <p:cNvSpPr>
              <a:spLocks noChangeArrowheads="1"/>
            </p:cNvSpPr>
            <p:nvPr/>
          </p:nvSpPr>
          <p:spPr bwMode="auto">
            <a:xfrm>
              <a:off x="10280651" y="1262063"/>
              <a:ext cx="160338" cy="1587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3" name="Oval 97">
              <a:extLst>
                <a:ext uri="{FF2B5EF4-FFF2-40B4-BE49-F238E27FC236}">
                  <a16:creationId xmlns:a16="http://schemas.microsoft.com/office/drawing/2014/main" id="{1826C377-D0C0-4E3E-BAFA-4098FB4DF2E7}"/>
                </a:ext>
              </a:extLst>
            </p:cNvPr>
            <p:cNvSpPr>
              <a:spLocks noChangeArrowheads="1"/>
            </p:cNvSpPr>
            <p:nvPr/>
          </p:nvSpPr>
          <p:spPr bwMode="auto">
            <a:xfrm>
              <a:off x="10280651" y="1611313"/>
              <a:ext cx="160338" cy="157163"/>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4" name="Freeform 98">
              <a:extLst>
                <a:ext uri="{FF2B5EF4-FFF2-40B4-BE49-F238E27FC236}">
                  <a16:creationId xmlns:a16="http://schemas.microsoft.com/office/drawing/2014/main" id="{79198321-6292-44E2-8070-CC300D9D3EAC}"/>
                </a:ext>
              </a:extLst>
            </p:cNvPr>
            <p:cNvSpPr>
              <a:spLocks/>
            </p:cNvSpPr>
            <p:nvPr/>
          </p:nvSpPr>
          <p:spPr bwMode="auto">
            <a:xfrm>
              <a:off x="10440988" y="992188"/>
              <a:ext cx="515938" cy="163513"/>
            </a:xfrm>
            <a:custGeom>
              <a:avLst/>
              <a:gdLst>
                <a:gd name="T0" fmla="*/ 0 w 183"/>
                <a:gd name="T1" fmla="*/ 0 h 58"/>
                <a:gd name="T2" fmla="*/ 126 w 183"/>
                <a:gd name="T3" fmla="*/ 0 h 58"/>
                <a:gd name="T4" fmla="*/ 183 w 183"/>
                <a:gd name="T5" fmla="*/ 58 h 58"/>
              </a:gdLst>
              <a:ahLst/>
              <a:cxnLst>
                <a:cxn ang="0">
                  <a:pos x="T0" y="T1"/>
                </a:cxn>
                <a:cxn ang="0">
                  <a:pos x="T2" y="T3"/>
                </a:cxn>
                <a:cxn ang="0">
                  <a:pos x="T4" y="T5"/>
                </a:cxn>
              </a:cxnLst>
              <a:rect l="0" t="0" r="r" b="b"/>
              <a:pathLst>
                <a:path w="183" h="58">
                  <a:moveTo>
                    <a:pt x="0" y="0"/>
                  </a:moveTo>
                  <a:cubicBezTo>
                    <a:pt x="126" y="0"/>
                    <a:pt x="126" y="0"/>
                    <a:pt x="126" y="0"/>
                  </a:cubicBezTo>
                  <a:cubicBezTo>
                    <a:pt x="158" y="0"/>
                    <a:pt x="183" y="26"/>
                    <a:pt x="183" y="58"/>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5" name="Freeform 99">
              <a:extLst>
                <a:ext uri="{FF2B5EF4-FFF2-40B4-BE49-F238E27FC236}">
                  <a16:creationId xmlns:a16="http://schemas.microsoft.com/office/drawing/2014/main" id="{FA8EBE2F-9533-4C1F-82E2-9FC15E91C839}"/>
                </a:ext>
              </a:extLst>
            </p:cNvPr>
            <p:cNvSpPr>
              <a:spLocks/>
            </p:cNvSpPr>
            <p:nvPr/>
          </p:nvSpPr>
          <p:spPr bwMode="auto">
            <a:xfrm>
              <a:off x="10956926" y="1155700"/>
              <a:ext cx="114300" cy="184150"/>
            </a:xfrm>
            <a:custGeom>
              <a:avLst/>
              <a:gdLst>
                <a:gd name="T0" fmla="*/ 41 w 41"/>
                <a:gd name="T1" fmla="*/ 65 h 65"/>
                <a:gd name="T2" fmla="*/ 0 w 41"/>
                <a:gd name="T3" fmla="*/ 25 h 65"/>
                <a:gd name="T4" fmla="*/ 0 w 41"/>
                <a:gd name="T5" fmla="*/ 0 h 65"/>
              </a:gdLst>
              <a:ahLst/>
              <a:cxnLst>
                <a:cxn ang="0">
                  <a:pos x="T0" y="T1"/>
                </a:cxn>
                <a:cxn ang="0">
                  <a:pos x="T2" y="T3"/>
                </a:cxn>
                <a:cxn ang="0">
                  <a:pos x="T4" y="T5"/>
                </a:cxn>
              </a:cxnLst>
              <a:rect l="0" t="0" r="r" b="b"/>
              <a:pathLst>
                <a:path w="41" h="65">
                  <a:moveTo>
                    <a:pt x="41" y="65"/>
                  </a:moveTo>
                  <a:cubicBezTo>
                    <a:pt x="19" y="65"/>
                    <a:pt x="0" y="47"/>
                    <a:pt x="0" y="25"/>
                  </a:cubicBezTo>
                  <a:cubicBezTo>
                    <a:pt x="0" y="0"/>
                    <a:pt x="0" y="0"/>
                    <a:pt x="0"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6" name="Freeform 100">
              <a:extLst>
                <a:ext uri="{FF2B5EF4-FFF2-40B4-BE49-F238E27FC236}">
                  <a16:creationId xmlns:a16="http://schemas.microsoft.com/office/drawing/2014/main" id="{B0A12252-0EB8-492C-95A6-ADEA83602203}"/>
                </a:ext>
              </a:extLst>
            </p:cNvPr>
            <p:cNvSpPr>
              <a:spLocks/>
            </p:cNvSpPr>
            <p:nvPr/>
          </p:nvSpPr>
          <p:spPr bwMode="auto">
            <a:xfrm>
              <a:off x="10440988" y="1525588"/>
              <a:ext cx="515938" cy="163513"/>
            </a:xfrm>
            <a:custGeom>
              <a:avLst/>
              <a:gdLst>
                <a:gd name="T0" fmla="*/ 0 w 183"/>
                <a:gd name="T1" fmla="*/ 58 h 58"/>
                <a:gd name="T2" fmla="*/ 126 w 183"/>
                <a:gd name="T3" fmla="*/ 58 h 58"/>
                <a:gd name="T4" fmla="*/ 183 w 183"/>
                <a:gd name="T5" fmla="*/ 0 h 58"/>
              </a:gdLst>
              <a:ahLst/>
              <a:cxnLst>
                <a:cxn ang="0">
                  <a:pos x="T0" y="T1"/>
                </a:cxn>
                <a:cxn ang="0">
                  <a:pos x="T2" y="T3"/>
                </a:cxn>
                <a:cxn ang="0">
                  <a:pos x="T4" y="T5"/>
                </a:cxn>
              </a:cxnLst>
              <a:rect l="0" t="0" r="r" b="b"/>
              <a:pathLst>
                <a:path w="183" h="58">
                  <a:moveTo>
                    <a:pt x="0" y="58"/>
                  </a:moveTo>
                  <a:cubicBezTo>
                    <a:pt x="126" y="58"/>
                    <a:pt x="126" y="58"/>
                    <a:pt x="126" y="58"/>
                  </a:cubicBezTo>
                  <a:cubicBezTo>
                    <a:pt x="158" y="58"/>
                    <a:pt x="183" y="32"/>
                    <a:pt x="183"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77" name="Freeform 101">
              <a:extLst>
                <a:ext uri="{FF2B5EF4-FFF2-40B4-BE49-F238E27FC236}">
                  <a16:creationId xmlns:a16="http://schemas.microsoft.com/office/drawing/2014/main" id="{668D791C-4622-4EAD-9F75-96337355C1AC}"/>
                </a:ext>
              </a:extLst>
            </p:cNvPr>
            <p:cNvSpPr>
              <a:spLocks/>
            </p:cNvSpPr>
            <p:nvPr/>
          </p:nvSpPr>
          <p:spPr bwMode="auto">
            <a:xfrm>
              <a:off x="10956926" y="1339850"/>
              <a:ext cx="114300" cy="185738"/>
            </a:xfrm>
            <a:custGeom>
              <a:avLst/>
              <a:gdLst>
                <a:gd name="T0" fmla="*/ 41 w 41"/>
                <a:gd name="T1" fmla="*/ 0 h 66"/>
                <a:gd name="T2" fmla="*/ 0 w 41"/>
                <a:gd name="T3" fmla="*/ 41 h 66"/>
                <a:gd name="T4" fmla="*/ 0 w 41"/>
                <a:gd name="T5" fmla="*/ 66 h 66"/>
              </a:gdLst>
              <a:ahLst/>
              <a:cxnLst>
                <a:cxn ang="0">
                  <a:pos x="T0" y="T1"/>
                </a:cxn>
                <a:cxn ang="0">
                  <a:pos x="T2" y="T3"/>
                </a:cxn>
                <a:cxn ang="0">
                  <a:pos x="T4" y="T5"/>
                </a:cxn>
              </a:cxnLst>
              <a:rect l="0" t="0" r="r" b="b"/>
              <a:pathLst>
                <a:path w="41" h="66">
                  <a:moveTo>
                    <a:pt x="41" y="0"/>
                  </a:moveTo>
                  <a:cubicBezTo>
                    <a:pt x="19" y="0"/>
                    <a:pt x="0" y="19"/>
                    <a:pt x="0" y="41"/>
                  </a:cubicBezTo>
                  <a:cubicBezTo>
                    <a:pt x="0" y="66"/>
                    <a:pt x="0" y="66"/>
                    <a:pt x="0" y="66"/>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grpSp>
        <p:nvGrpSpPr>
          <p:cNvPr id="150" name="Group 149">
            <a:extLst>
              <a:ext uri="{FF2B5EF4-FFF2-40B4-BE49-F238E27FC236}">
                <a16:creationId xmlns:a16="http://schemas.microsoft.com/office/drawing/2014/main" id="{2BB0CC88-471A-40B9-A7EC-6732D7A51743}"/>
              </a:ext>
            </a:extLst>
          </p:cNvPr>
          <p:cNvGrpSpPr/>
          <p:nvPr/>
        </p:nvGrpSpPr>
        <p:grpSpPr>
          <a:xfrm>
            <a:off x="9102648" y="4144852"/>
            <a:ext cx="421744" cy="422932"/>
            <a:chOff x="5407025" y="5675313"/>
            <a:chExt cx="563562" cy="565150"/>
          </a:xfrm>
        </p:grpSpPr>
        <p:sp>
          <p:nvSpPr>
            <p:cNvPr id="167" name="Freeform 105">
              <a:extLst>
                <a:ext uri="{FF2B5EF4-FFF2-40B4-BE49-F238E27FC236}">
                  <a16:creationId xmlns:a16="http://schemas.microsoft.com/office/drawing/2014/main" id="{2CE4D299-E8C5-4430-96A0-27A8E1747F33}"/>
                </a:ext>
              </a:extLst>
            </p:cNvPr>
            <p:cNvSpPr>
              <a:spLocks/>
            </p:cNvSpPr>
            <p:nvPr/>
          </p:nvSpPr>
          <p:spPr bwMode="auto">
            <a:xfrm>
              <a:off x="5522913" y="5821363"/>
              <a:ext cx="333375" cy="273050"/>
            </a:xfrm>
            <a:custGeom>
              <a:avLst/>
              <a:gdLst>
                <a:gd name="T0" fmla="*/ 56 w 157"/>
                <a:gd name="T1" fmla="*/ 129 h 129"/>
                <a:gd name="T2" fmla="*/ 55 w 157"/>
                <a:gd name="T3" fmla="*/ 128 h 129"/>
                <a:gd name="T4" fmla="*/ 1 w 157"/>
                <a:gd name="T5" fmla="*/ 73 h 129"/>
                <a:gd name="T6" fmla="*/ 1 w 157"/>
                <a:gd name="T7" fmla="*/ 70 h 129"/>
                <a:gd name="T8" fmla="*/ 24 w 157"/>
                <a:gd name="T9" fmla="*/ 44 h 129"/>
                <a:gd name="T10" fmla="*/ 26 w 157"/>
                <a:gd name="T11" fmla="*/ 44 h 129"/>
                <a:gd name="T12" fmla="*/ 27 w 157"/>
                <a:gd name="T13" fmla="*/ 44 h 129"/>
                <a:gd name="T14" fmla="*/ 56 w 157"/>
                <a:gd name="T15" fmla="*/ 74 h 129"/>
                <a:gd name="T16" fmla="*/ 130 w 157"/>
                <a:gd name="T17" fmla="*/ 1 h 129"/>
                <a:gd name="T18" fmla="*/ 133 w 157"/>
                <a:gd name="T19" fmla="*/ 1 h 129"/>
                <a:gd name="T20" fmla="*/ 156 w 157"/>
                <a:gd name="T21" fmla="*/ 25 h 129"/>
                <a:gd name="T22" fmla="*/ 157 w 157"/>
                <a:gd name="T23" fmla="*/ 26 h 129"/>
                <a:gd name="T24" fmla="*/ 156 w 157"/>
                <a:gd name="T25" fmla="*/ 28 h 129"/>
                <a:gd name="T26" fmla="*/ 58 w 157"/>
                <a:gd name="T27" fmla="*/ 128 h 129"/>
                <a:gd name="T28" fmla="*/ 56 w 157"/>
                <a:gd name="T2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129">
                  <a:moveTo>
                    <a:pt x="56" y="129"/>
                  </a:moveTo>
                  <a:cubicBezTo>
                    <a:pt x="56" y="129"/>
                    <a:pt x="55" y="128"/>
                    <a:pt x="55" y="128"/>
                  </a:cubicBezTo>
                  <a:cubicBezTo>
                    <a:pt x="1" y="73"/>
                    <a:pt x="1" y="73"/>
                    <a:pt x="1" y="73"/>
                  </a:cubicBezTo>
                  <a:cubicBezTo>
                    <a:pt x="0" y="72"/>
                    <a:pt x="0" y="71"/>
                    <a:pt x="1" y="70"/>
                  </a:cubicBezTo>
                  <a:cubicBezTo>
                    <a:pt x="24" y="44"/>
                    <a:pt x="24" y="44"/>
                    <a:pt x="24" y="44"/>
                  </a:cubicBezTo>
                  <a:cubicBezTo>
                    <a:pt x="24" y="44"/>
                    <a:pt x="25" y="44"/>
                    <a:pt x="26" y="44"/>
                  </a:cubicBezTo>
                  <a:cubicBezTo>
                    <a:pt x="26" y="43"/>
                    <a:pt x="27" y="44"/>
                    <a:pt x="27" y="44"/>
                  </a:cubicBezTo>
                  <a:cubicBezTo>
                    <a:pt x="56" y="74"/>
                    <a:pt x="56" y="74"/>
                    <a:pt x="56" y="74"/>
                  </a:cubicBezTo>
                  <a:cubicBezTo>
                    <a:pt x="130" y="1"/>
                    <a:pt x="130" y="1"/>
                    <a:pt x="130" y="1"/>
                  </a:cubicBezTo>
                  <a:cubicBezTo>
                    <a:pt x="131" y="0"/>
                    <a:pt x="132" y="0"/>
                    <a:pt x="133" y="1"/>
                  </a:cubicBezTo>
                  <a:cubicBezTo>
                    <a:pt x="156" y="25"/>
                    <a:pt x="156" y="25"/>
                    <a:pt x="156" y="25"/>
                  </a:cubicBezTo>
                  <a:cubicBezTo>
                    <a:pt x="156" y="25"/>
                    <a:pt x="157" y="26"/>
                    <a:pt x="157" y="26"/>
                  </a:cubicBezTo>
                  <a:cubicBezTo>
                    <a:pt x="157" y="27"/>
                    <a:pt x="156" y="28"/>
                    <a:pt x="156" y="28"/>
                  </a:cubicBezTo>
                  <a:cubicBezTo>
                    <a:pt x="58" y="128"/>
                    <a:pt x="58" y="128"/>
                    <a:pt x="58" y="128"/>
                  </a:cubicBezTo>
                  <a:cubicBezTo>
                    <a:pt x="58" y="128"/>
                    <a:pt x="57" y="129"/>
                    <a:pt x="56" y="129"/>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8" name="Oval 106">
              <a:extLst>
                <a:ext uri="{FF2B5EF4-FFF2-40B4-BE49-F238E27FC236}">
                  <a16:creationId xmlns:a16="http://schemas.microsoft.com/office/drawing/2014/main" id="{68D960D3-C511-43A5-AA88-64B4C4ABAF32}"/>
                </a:ext>
              </a:extLst>
            </p:cNvPr>
            <p:cNvSpPr>
              <a:spLocks noChangeArrowheads="1"/>
            </p:cNvSpPr>
            <p:nvPr/>
          </p:nvSpPr>
          <p:spPr bwMode="auto">
            <a:xfrm>
              <a:off x="5407025" y="5675313"/>
              <a:ext cx="563562" cy="565150"/>
            </a:xfrm>
            <a:prstGeom prst="ellipse">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grpSp>
        <p:nvGrpSpPr>
          <p:cNvPr id="152" name="Group 151">
            <a:extLst>
              <a:ext uri="{FF2B5EF4-FFF2-40B4-BE49-F238E27FC236}">
                <a16:creationId xmlns:a16="http://schemas.microsoft.com/office/drawing/2014/main" id="{5F3C9B0D-FAA4-4095-89EF-4069B4911536}"/>
              </a:ext>
            </a:extLst>
          </p:cNvPr>
          <p:cNvGrpSpPr/>
          <p:nvPr/>
        </p:nvGrpSpPr>
        <p:grpSpPr>
          <a:xfrm>
            <a:off x="5824282" y="4107465"/>
            <a:ext cx="561640" cy="454471"/>
            <a:chOff x="4370388" y="5627687"/>
            <a:chExt cx="657225" cy="531814"/>
          </a:xfrm>
        </p:grpSpPr>
        <p:sp>
          <p:nvSpPr>
            <p:cNvPr id="158" name="Line 110">
              <a:extLst>
                <a:ext uri="{FF2B5EF4-FFF2-40B4-BE49-F238E27FC236}">
                  <a16:creationId xmlns:a16="http://schemas.microsoft.com/office/drawing/2014/main" id="{B8187F48-67E5-48DF-9E85-1EFD60468A09}"/>
                </a:ext>
              </a:extLst>
            </p:cNvPr>
            <p:cNvSpPr>
              <a:spLocks noChangeShapeType="1"/>
            </p:cNvSpPr>
            <p:nvPr/>
          </p:nvSpPr>
          <p:spPr bwMode="auto">
            <a:xfrm flipH="1" flipV="1">
              <a:off x="4829175" y="5843588"/>
              <a:ext cx="101600"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0" name="Line 111">
              <a:extLst>
                <a:ext uri="{FF2B5EF4-FFF2-40B4-BE49-F238E27FC236}">
                  <a16:creationId xmlns:a16="http://schemas.microsoft.com/office/drawing/2014/main" id="{374752A8-6450-4F20-8B05-DD87A5E4FA86}"/>
                </a:ext>
              </a:extLst>
            </p:cNvPr>
            <p:cNvSpPr>
              <a:spLocks noChangeShapeType="1"/>
            </p:cNvSpPr>
            <p:nvPr/>
          </p:nvSpPr>
          <p:spPr bwMode="auto">
            <a:xfrm flipV="1">
              <a:off x="4933950" y="5838825"/>
              <a:ext cx="93663" cy="1016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1" name="Freeform 112">
              <a:extLst>
                <a:ext uri="{FF2B5EF4-FFF2-40B4-BE49-F238E27FC236}">
                  <a16:creationId xmlns:a16="http://schemas.microsoft.com/office/drawing/2014/main" id="{763A9F96-E500-457E-9C4E-AF1196DD5699}"/>
                </a:ext>
              </a:extLst>
            </p:cNvPr>
            <p:cNvSpPr>
              <a:spLocks/>
            </p:cNvSpPr>
            <p:nvPr/>
          </p:nvSpPr>
          <p:spPr bwMode="auto">
            <a:xfrm>
              <a:off x="4505325" y="5627687"/>
              <a:ext cx="441325" cy="303213"/>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2" name="Freeform 113">
              <a:extLst>
                <a:ext uri="{FF2B5EF4-FFF2-40B4-BE49-F238E27FC236}">
                  <a16:creationId xmlns:a16="http://schemas.microsoft.com/office/drawing/2014/main" id="{7CB39738-A6F8-4750-A4CA-B41F66559004}"/>
                </a:ext>
              </a:extLst>
            </p:cNvPr>
            <p:cNvSpPr>
              <a:spLocks/>
            </p:cNvSpPr>
            <p:nvPr/>
          </p:nvSpPr>
          <p:spPr bwMode="auto">
            <a:xfrm>
              <a:off x="4452938" y="5862638"/>
              <a:ext cx="246063" cy="271463"/>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3" name="Line 114">
              <a:extLst>
                <a:ext uri="{FF2B5EF4-FFF2-40B4-BE49-F238E27FC236}">
                  <a16:creationId xmlns:a16="http://schemas.microsoft.com/office/drawing/2014/main" id="{E750214C-57F3-413B-B2DB-BF368E23D453}"/>
                </a:ext>
              </a:extLst>
            </p:cNvPr>
            <p:cNvSpPr>
              <a:spLocks noChangeShapeType="1"/>
            </p:cNvSpPr>
            <p:nvPr/>
          </p:nvSpPr>
          <p:spPr bwMode="auto">
            <a:xfrm>
              <a:off x="4465638" y="5848350"/>
              <a:ext cx="103188" cy="9683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4" name="Line 115">
              <a:extLst>
                <a:ext uri="{FF2B5EF4-FFF2-40B4-BE49-F238E27FC236}">
                  <a16:creationId xmlns:a16="http://schemas.microsoft.com/office/drawing/2014/main" id="{F2B8356E-F27F-449D-90F1-F0A429136C25}"/>
                </a:ext>
              </a:extLst>
            </p:cNvPr>
            <p:cNvSpPr>
              <a:spLocks noChangeShapeType="1"/>
            </p:cNvSpPr>
            <p:nvPr/>
          </p:nvSpPr>
          <p:spPr bwMode="auto">
            <a:xfrm flipH="1">
              <a:off x="4370388" y="5848350"/>
              <a:ext cx="93663" cy="103188"/>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5" name="Freeform 116">
              <a:extLst>
                <a:ext uri="{FF2B5EF4-FFF2-40B4-BE49-F238E27FC236}">
                  <a16:creationId xmlns:a16="http://schemas.microsoft.com/office/drawing/2014/main" id="{FDD70C22-4EB8-4050-B58D-3C87C4336C60}"/>
                </a:ext>
              </a:extLst>
            </p:cNvPr>
            <p:cNvSpPr>
              <a:spLocks/>
            </p:cNvSpPr>
            <p:nvPr/>
          </p:nvSpPr>
          <p:spPr bwMode="auto">
            <a:xfrm>
              <a:off x="4451350" y="5859463"/>
              <a:ext cx="433388" cy="300038"/>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66" name="Freeform 117">
              <a:extLst>
                <a:ext uri="{FF2B5EF4-FFF2-40B4-BE49-F238E27FC236}">
                  <a16:creationId xmlns:a16="http://schemas.microsoft.com/office/drawing/2014/main" id="{F3979F4D-DF3B-4A1E-AD74-EF278CC6EB1E}"/>
                </a:ext>
              </a:extLst>
            </p:cNvPr>
            <p:cNvSpPr>
              <a:spLocks/>
            </p:cNvSpPr>
            <p:nvPr/>
          </p:nvSpPr>
          <p:spPr bwMode="auto">
            <a:xfrm>
              <a:off x="4695825" y="5653088"/>
              <a:ext cx="247650" cy="273050"/>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54" name="Freeform 5">
            <a:extLst>
              <a:ext uri="{FF2B5EF4-FFF2-40B4-BE49-F238E27FC236}">
                <a16:creationId xmlns:a16="http://schemas.microsoft.com/office/drawing/2014/main" id="{76395203-3B6A-4DF6-84E8-FFE5A2F48B64}"/>
              </a:ext>
            </a:extLst>
          </p:cNvPr>
          <p:cNvSpPr>
            <a:spLocks/>
          </p:cNvSpPr>
          <p:nvPr/>
        </p:nvSpPr>
        <p:spPr bwMode="auto">
          <a:xfrm>
            <a:off x="7463837" y="4131249"/>
            <a:ext cx="502939" cy="405593"/>
          </a:xfrm>
          <a:custGeom>
            <a:avLst/>
            <a:gdLst>
              <a:gd name="T0" fmla="*/ 148 w 296"/>
              <a:gd name="T1" fmla="*/ 237 h 238"/>
              <a:gd name="T2" fmla="*/ 8 w 296"/>
              <a:gd name="T3" fmla="*/ 104 h 238"/>
              <a:gd name="T4" fmla="*/ 0 w 296"/>
              <a:gd name="T5" fmla="*/ 70 h 238"/>
              <a:gd name="T6" fmla="*/ 78 w 296"/>
              <a:gd name="T7" fmla="*/ 0 h 238"/>
              <a:gd name="T8" fmla="*/ 148 w 296"/>
              <a:gd name="T9" fmla="*/ 40 h 238"/>
              <a:gd name="T10" fmla="*/ 218 w 296"/>
              <a:gd name="T11" fmla="*/ 0 h 238"/>
              <a:gd name="T12" fmla="*/ 296 w 296"/>
              <a:gd name="T13" fmla="*/ 70 h 238"/>
              <a:gd name="T14" fmla="*/ 288 w 296"/>
              <a:gd name="T15" fmla="*/ 104 h 238"/>
              <a:gd name="T16" fmla="*/ 149 w 296"/>
              <a:gd name="T17" fmla="*/ 237 h 238"/>
              <a:gd name="T18" fmla="*/ 148 w 296"/>
              <a:gd name="T19" fmla="*/ 238 h 238"/>
              <a:gd name="T20" fmla="*/ 148 w 296"/>
              <a:gd name="T21" fmla="*/ 237 h 238"/>
              <a:gd name="T22" fmla="*/ 148 w 296"/>
              <a:gd name="T23" fmla="*/ 2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38">
                <a:moveTo>
                  <a:pt x="148" y="237"/>
                </a:moveTo>
                <a:cubicBezTo>
                  <a:pt x="137" y="230"/>
                  <a:pt x="30" y="155"/>
                  <a:pt x="8" y="104"/>
                </a:cubicBezTo>
                <a:cubicBezTo>
                  <a:pt x="4" y="94"/>
                  <a:pt x="0" y="81"/>
                  <a:pt x="0" y="70"/>
                </a:cubicBezTo>
                <a:cubicBezTo>
                  <a:pt x="0" y="31"/>
                  <a:pt x="35" y="0"/>
                  <a:pt x="78" y="0"/>
                </a:cubicBezTo>
                <a:cubicBezTo>
                  <a:pt x="109" y="0"/>
                  <a:pt x="136" y="17"/>
                  <a:pt x="148" y="40"/>
                </a:cubicBezTo>
                <a:cubicBezTo>
                  <a:pt x="161" y="17"/>
                  <a:pt x="188" y="0"/>
                  <a:pt x="218" y="0"/>
                </a:cubicBezTo>
                <a:cubicBezTo>
                  <a:pt x="261" y="0"/>
                  <a:pt x="296" y="31"/>
                  <a:pt x="296" y="70"/>
                </a:cubicBezTo>
                <a:cubicBezTo>
                  <a:pt x="296" y="81"/>
                  <a:pt x="292" y="94"/>
                  <a:pt x="288" y="104"/>
                </a:cubicBezTo>
                <a:cubicBezTo>
                  <a:pt x="266" y="155"/>
                  <a:pt x="159" y="230"/>
                  <a:pt x="149" y="237"/>
                </a:cubicBezTo>
                <a:cubicBezTo>
                  <a:pt x="148" y="238"/>
                  <a:pt x="148" y="238"/>
                  <a:pt x="148" y="238"/>
                </a:cubicBezTo>
                <a:cubicBezTo>
                  <a:pt x="148" y="237"/>
                  <a:pt x="148" y="237"/>
                  <a:pt x="148" y="237"/>
                </a:cubicBezTo>
                <a:cubicBezTo>
                  <a:pt x="148" y="237"/>
                  <a:pt x="148" y="237"/>
                  <a:pt x="148" y="237"/>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nvGrpSpPr>
          <p:cNvPr id="149" name="Group 148">
            <a:extLst>
              <a:ext uri="{FF2B5EF4-FFF2-40B4-BE49-F238E27FC236}">
                <a16:creationId xmlns:a16="http://schemas.microsoft.com/office/drawing/2014/main" id="{801B90A6-91B6-482E-AA6D-59C642FD7620}"/>
              </a:ext>
            </a:extLst>
          </p:cNvPr>
          <p:cNvGrpSpPr/>
          <p:nvPr/>
        </p:nvGrpSpPr>
        <p:grpSpPr>
          <a:xfrm>
            <a:off x="975938" y="4138047"/>
            <a:ext cx="459346" cy="455758"/>
            <a:chOff x="3400426" y="2743200"/>
            <a:chExt cx="812800" cy="806450"/>
          </a:xfrm>
        </p:grpSpPr>
        <p:sp>
          <p:nvSpPr>
            <p:cNvPr id="151" name="Freeform 37">
              <a:extLst>
                <a:ext uri="{FF2B5EF4-FFF2-40B4-BE49-F238E27FC236}">
                  <a16:creationId xmlns:a16="http://schemas.microsoft.com/office/drawing/2014/main" id="{9AEBF4E3-FFFB-4AC8-9C95-96E2B89043E1}"/>
                </a:ext>
              </a:extLst>
            </p:cNvPr>
            <p:cNvSpPr>
              <a:spLocks/>
            </p:cNvSpPr>
            <p:nvPr/>
          </p:nvSpPr>
          <p:spPr bwMode="auto">
            <a:xfrm>
              <a:off x="3400426" y="2743200"/>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53" name="Freeform 38">
              <a:extLst>
                <a:ext uri="{FF2B5EF4-FFF2-40B4-BE49-F238E27FC236}">
                  <a16:creationId xmlns:a16="http://schemas.microsoft.com/office/drawing/2014/main" id="{2CB30704-CB8E-4AB2-A743-6B12DE2FD61A}"/>
                </a:ext>
              </a:extLst>
            </p:cNvPr>
            <p:cNvSpPr>
              <a:spLocks/>
            </p:cNvSpPr>
            <p:nvPr/>
          </p:nvSpPr>
          <p:spPr bwMode="auto">
            <a:xfrm>
              <a:off x="3665538" y="3008313"/>
              <a:ext cx="282575" cy="277812"/>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59" name="Freeform 23">
            <a:extLst>
              <a:ext uri="{FF2B5EF4-FFF2-40B4-BE49-F238E27FC236}">
                <a16:creationId xmlns:a16="http://schemas.microsoft.com/office/drawing/2014/main" id="{3DEE6B72-78F0-4A15-B9C2-B4B17D57EA5B}"/>
              </a:ext>
            </a:extLst>
          </p:cNvPr>
          <p:cNvSpPr>
            <a:spLocks/>
          </p:cNvSpPr>
          <p:nvPr/>
        </p:nvSpPr>
        <p:spPr bwMode="auto">
          <a:xfrm>
            <a:off x="2629339" y="4099717"/>
            <a:ext cx="458504" cy="460243"/>
          </a:xfrm>
          <a:custGeom>
            <a:avLst/>
            <a:gdLst>
              <a:gd name="T0" fmla="*/ 284 w 296"/>
              <a:gd name="T1" fmla="*/ 242 h 297"/>
              <a:gd name="T2" fmla="*/ 154 w 296"/>
              <a:gd name="T3" fmla="*/ 112 h 297"/>
              <a:gd name="T4" fmla="*/ 137 w 296"/>
              <a:gd name="T5" fmla="*/ 29 h 297"/>
              <a:gd name="T6" fmla="*/ 54 w 296"/>
              <a:gd name="T7" fmla="*/ 11 h 297"/>
              <a:gd name="T8" fmla="*/ 88 w 296"/>
              <a:gd name="T9" fmla="*/ 45 h 297"/>
              <a:gd name="T10" fmla="*/ 76 w 296"/>
              <a:gd name="T11" fmla="*/ 77 h 297"/>
              <a:gd name="T12" fmla="*/ 45 w 296"/>
              <a:gd name="T13" fmla="*/ 88 h 297"/>
              <a:gd name="T14" fmla="*/ 11 w 296"/>
              <a:gd name="T15" fmla="*/ 54 h 297"/>
              <a:gd name="T16" fmla="*/ 28 w 296"/>
              <a:gd name="T17" fmla="*/ 137 h 297"/>
              <a:gd name="T18" fmla="*/ 111 w 296"/>
              <a:gd name="T19" fmla="*/ 155 h 297"/>
              <a:gd name="T20" fmla="*/ 241 w 296"/>
              <a:gd name="T21" fmla="*/ 285 h 297"/>
              <a:gd name="T22" fmla="*/ 284 w 296"/>
              <a:gd name="T23" fmla="*/ 285 h 297"/>
              <a:gd name="T24" fmla="*/ 284 w 296"/>
              <a:gd name="T25" fmla="*/ 242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297">
                <a:moveTo>
                  <a:pt x="284" y="242"/>
                </a:moveTo>
                <a:cubicBezTo>
                  <a:pt x="154" y="112"/>
                  <a:pt x="154" y="112"/>
                  <a:pt x="154" y="112"/>
                </a:cubicBezTo>
                <a:cubicBezTo>
                  <a:pt x="165" y="84"/>
                  <a:pt x="160" y="51"/>
                  <a:pt x="137" y="29"/>
                </a:cubicBezTo>
                <a:cubicBezTo>
                  <a:pt x="115" y="6"/>
                  <a:pt x="82" y="0"/>
                  <a:pt x="54" y="11"/>
                </a:cubicBezTo>
                <a:cubicBezTo>
                  <a:pt x="88" y="45"/>
                  <a:pt x="88" y="45"/>
                  <a:pt x="88" y="45"/>
                </a:cubicBezTo>
                <a:cubicBezTo>
                  <a:pt x="76" y="77"/>
                  <a:pt x="76" y="77"/>
                  <a:pt x="76" y="77"/>
                </a:cubicBezTo>
                <a:cubicBezTo>
                  <a:pt x="45" y="88"/>
                  <a:pt x="45" y="88"/>
                  <a:pt x="45" y="88"/>
                </a:cubicBezTo>
                <a:cubicBezTo>
                  <a:pt x="11" y="54"/>
                  <a:pt x="11" y="54"/>
                  <a:pt x="11" y="54"/>
                </a:cubicBezTo>
                <a:cubicBezTo>
                  <a:pt x="0" y="82"/>
                  <a:pt x="6" y="115"/>
                  <a:pt x="28" y="137"/>
                </a:cubicBezTo>
                <a:cubicBezTo>
                  <a:pt x="51" y="160"/>
                  <a:pt x="84" y="166"/>
                  <a:pt x="111" y="155"/>
                </a:cubicBezTo>
                <a:cubicBezTo>
                  <a:pt x="241" y="285"/>
                  <a:pt x="241" y="285"/>
                  <a:pt x="241" y="285"/>
                </a:cubicBezTo>
                <a:cubicBezTo>
                  <a:pt x="253" y="297"/>
                  <a:pt x="272" y="297"/>
                  <a:pt x="284" y="285"/>
                </a:cubicBezTo>
                <a:cubicBezTo>
                  <a:pt x="296" y="273"/>
                  <a:pt x="296" y="254"/>
                  <a:pt x="284" y="242"/>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34" name="Text Placeholder 21">
            <a:extLst>
              <a:ext uri="{FF2B5EF4-FFF2-40B4-BE49-F238E27FC236}">
                <a16:creationId xmlns:a16="http://schemas.microsoft.com/office/drawing/2014/main" id="{4447B48A-D92E-4119-B717-A83AD6C38318}"/>
              </a:ext>
            </a:extLst>
          </p:cNvPr>
          <p:cNvSpPr txBox="1">
            <a:spLocks/>
          </p:cNvSpPr>
          <p:nvPr/>
        </p:nvSpPr>
        <p:spPr>
          <a:xfrm>
            <a:off x="8481911" y="6258843"/>
            <a:ext cx="2624173" cy="374752"/>
          </a:xfrm>
          <a:prstGeom prst="rect">
            <a:avLst/>
          </a:prstGeom>
        </p:spPr>
        <p:txBody>
          <a:bodyPr lIns="89630"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defRPr/>
            </a:pPr>
            <a:r>
              <a:rPr lang="en-US" sz="1371">
                <a:solidFill>
                  <a:srgbClr val="505050"/>
                </a:solidFill>
              </a:rPr>
              <a:t>Azure</a:t>
            </a:r>
          </a:p>
        </p:txBody>
      </p:sp>
      <p:sp>
        <p:nvSpPr>
          <p:cNvPr id="136" name="Freeform 126">
            <a:extLst>
              <a:ext uri="{FF2B5EF4-FFF2-40B4-BE49-F238E27FC236}">
                <a16:creationId xmlns:a16="http://schemas.microsoft.com/office/drawing/2014/main" id="{6CAC7CA3-DA4D-4C1C-AB15-12FC1D94F907}"/>
              </a:ext>
            </a:extLst>
          </p:cNvPr>
          <p:cNvSpPr>
            <a:spLocks/>
          </p:cNvSpPr>
          <p:nvPr/>
        </p:nvSpPr>
        <p:spPr bwMode="auto">
          <a:xfrm>
            <a:off x="9586898" y="5723700"/>
            <a:ext cx="414199" cy="258169"/>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37" name="Oval 136">
            <a:extLst>
              <a:ext uri="{FF2B5EF4-FFF2-40B4-BE49-F238E27FC236}">
                <a16:creationId xmlns:a16="http://schemas.microsoft.com/office/drawing/2014/main" id="{7CFE22FD-0B2E-4EEC-870F-4EC3205B2745}"/>
              </a:ext>
            </a:extLst>
          </p:cNvPr>
          <p:cNvSpPr/>
          <p:nvPr/>
        </p:nvSpPr>
        <p:spPr bwMode="auto">
          <a:xfrm>
            <a:off x="9456636" y="5529783"/>
            <a:ext cx="648134" cy="648133"/>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Text Placeholder 21">
            <a:extLst>
              <a:ext uri="{FF2B5EF4-FFF2-40B4-BE49-F238E27FC236}">
                <a16:creationId xmlns:a16="http://schemas.microsoft.com/office/drawing/2014/main" id="{F7D18347-D790-44A8-A4E4-98CBC32AAE49}"/>
              </a:ext>
            </a:extLst>
          </p:cNvPr>
          <p:cNvSpPr txBox="1">
            <a:spLocks/>
          </p:cNvSpPr>
          <p:nvPr/>
        </p:nvSpPr>
        <p:spPr>
          <a:xfrm>
            <a:off x="6058419" y="6241673"/>
            <a:ext cx="2624173" cy="374752"/>
          </a:xfrm>
          <a:prstGeom prst="rect">
            <a:avLst/>
          </a:prstGeom>
        </p:spPr>
        <p:txBody>
          <a:bodyPr wrap="square" lIns="89630"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defRPr/>
            </a:pPr>
            <a:r>
              <a:rPr lang="en-US" sz="1371">
                <a:solidFill>
                  <a:srgbClr val="505050"/>
                </a:solidFill>
              </a:rPr>
              <a:t>On-premises infrastructure</a:t>
            </a:r>
          </a:p>
        </p:txBody>
      </p:sp>
      <p:grpSp>
        <p:nvGrpSpPr>
          <p:cNvPr id="128" name="Group 127">
            <a:extLst>
              <a:ext uri="{FF2B5EF4-FFF2-40B4-BE49-F238E27FC236}">
                <a16:creationId xmlns:a16="http://schemas.microsoft.com/office/drawing/2014/main" id="{3D116039-6964-4A4E-A0BE-AADD8F493735}"/>
              </a:ext>
            </a:extLst>
          </p:cNvPr>
          <p:cNvGrpSpPr/>
          <p:nvPr/>
        </p:nvGrpSpPr>
        <p:grpSpPr>
          <a:xfrm>
            <a:off x="7262467" y="5666596"/>
            <a:ext cx="263938" cy="338037"/>
            <a:chOff x="6654800" y="5372100"/>
            <a:chExt cx="593725" cy="760413"/>
          </a:xfrm>
        </p:grpSpPr>
        <p:sp>
          <p:nvSpPr>
            <p:cNvPr id="130" name="Freeform 130">
              <a:extLst>
                <a:ext uri="{FF2B5EF4-FFF2-40B4-BE49-F238E27FC236}">
                  <a16:creationId xmlns:a16="http://schemas.microsoft.com/office/drawing/2014/main" id="{03C63A95-B683-4D10-B8B6-AB9D6F5D1112}"/>
                </a:ext>
              </a:extLst>
            </p:cNvPr>
            <p:cNvSpPr>
              <a:spLocks/>
            </p:cNvSpPr>
            <p:nvPr/>
          </p:nvSpPr>
          <p:spPr bwMode="auto">
            <a:xfrm>
              <a:off x="6654800" y="5372100"/>
              <a:ext cx="433387" cy="760412"/>
            </a:xfrm>
            <a:custGeom>
              <a:avLst/>
              <a:gdLst>
                <a:gd name="T0" fmla="*/ 161 w 273"/>
                <a:gd name="T1" fmla="*/ 479 h 479"/>
                <a:gd name="T2" fmla="*/ 0 w 273"/>
                <a:gd name="T3" fmla="*/ 479 h 479"/>
                <a:gd name="T4" fmla="*/ 0 w 273"/>
                <a:gd name="T5" fmla="*/ 0 h 479"/>
                <a:gd name="T6" fmla="*/ 273 w 273"/>
                <a:gd name="T7" fmla="*/ 0 h 479"/>
                <a:gd name="T8" fmla="*/ 273 w 273"/>
                <a:gd name="T9" fmla="*/ 185 h 479"/>
              </a:gdLst>
              <a:ahLst/>
              <a:cxnLst>
                <a:cxn ang="0">
                  <a:pos x="T0" y="T1"/>
                </a:cxn>
                <a:cxn ang="0">
                  <a:pos x="T2" y="T3"/>
                </a:cxn>
                <a:cxn ang="0">
                  <a:pos x="T4" y="T5"/>
                </a:cxn>
                <a:cxn ang="0">
                  <a:pos x="T6" y="T7"/>
                </a:cxn>
                <a:cxn ang="0">
                  <a:pos x="T8" y="T9"/>
                </a:cxn>
              </a:cxnLst>
              <a:rect l="0" t="0" r="r" b="b"/>
              <a:pathLst>
                <a:path w="273" h="479">
                  <a:moveTo>
                    <a:pt x="161" y="479"/>
                  </a:moveTo>
                  <a:lnTo>
                    <a:pt x="0" y="479"/>
                  </a:lnTo>
                  <a:lnTo>
                    <a:pt x="0" y="0"/>
                  </a:lnTo>
                  <a:lnTo>
                    <a:pt x="273" y="0"/>
                  </a:lnTo>
                  <a:lnTo>
                    <a:pt x="273" y="185"/>
                  </a:ln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31" name="Rectangle 134">
              <a:extLst>
                <a:ext uri="{FF2B5EF4-FFF2-40B4-BE49-F238E27FC236}">
                  <a16:creationId xmlns:a16="http://schemas.microsoft.com/office/drawing/2014/main" id="{9414CE5F-CF53-41FC-BFC1-20F87EFFB927}"/>
                </a:ext>
              </a:extLst>
            </p:cNvPr>
            <p:cNvSpPr>
              <a:spLocks noChangeArrowheads="1"/>
            </p:cNvSpPr>
            <p:nvPr/>
          </p:nvSpPr>
          <p:spPr bwMode="auto">
            <a:xfrm>
              <a:off x="6910388" y="5665788"/>
              <a:ext cx="338137" cy="466725"/>
            </a:xfrm>
            <a:prstGeom prst="rect">
              <a:avLst/>
            </a:pr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32" name="Freeform 135">
              <a:extLst>
                <a:ext uri="{FF2B5EF4-FFF2-40B4-BE49-F238E27FC236}">
                  <a16:creationId xmlns:a16="http://schemas.microsoft.com/office/drawing/2014/main" id="{89BE6819-415B-4FFD-A499-F23EDFE10283}"/>
                </a:ext>
              </a:extLst>
            </p:cNvPr>
            <p:cNvSpPr>
              <a:spLocks/>
            </p:cNvSpPr>
            <p:nvPr/>
          </p:nvSpPr>
          <p:spPr bwMode="auto">
            <a:xfrm>
              <a:off x="7037388" y="6008688"/>
              <a:ext cx="79375" cy="123825"/>
            </a:xfrm>
            <a:custGeom>
              <a:avLst/>
              <a:gdLst>
                <a:gd name="T0" fmla="*/ 28 w 28"/>
                <a:gd name="T1" fmla="*/ 44 h 44"/>
                <a:gd name="T2" fmla="*/ 1 w 28"/>
                <a:gd name="T3" fmla="*/ 44 h 44"/>
                <a:gd name="T4" fmla="*/ 0 w 28"/>
                <a:gd name="T5" fmla="*/ 43 h 44"/>
                <a:gd name="T6" fmla="*/ 0 w 28"/>
                <a:gd name="T7" fmla="*/ 0 h 44"/>
                <a:gd name="T8" fmla="*/ 1 w 28"/>
                <a:gd name="T9" fmla="*/ 0 h 44"/>
                <a:gd name="T10" fmla="*/ 28 w 28"/>
                <a:gd name="T11" fmla="*/ 0 h 44"/>
                <a:gd name="T12" fmla="*/ 28 w 28"/>
                <a:gd name="T13" fmla="*/ 0 h 44"/>
                <a:gd name="T14" fmla="*/ 28 w 28"/>
                <a:gd name="T15" fmla="*/ 43 h 44"/>
                <a:gd name="T16" fmla="*/ 28 w 28"/>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44">
                  <a:moveTo>
                    <a:pt x="28" y="44"/>
                  </a:moveTo>
                  <a:cubicBezTo>
                    <a:pt x="1" y="44"/>
                    <a:pt x="1" y="44"/>
                    <a:pt x="1" y="44"/>
                  </a:cubicBezTo>
                  <a:cubicBezTo>
                    <a:pt x="1" y="44"/>
                    <a:pt x="0" y="44"/>
                    <a:pt x="0" y="43"/>
                  </a:cubicBezTo>
                  <a:cubicBezTo>
                    <a:pt x="0" y="0"/>
                    <a:pt x="0" y="0"/>
                    <a:pt x="0" y="0"/>
                  </a:cubicBezTo>
                  <a:cubicBezTo>
                    <a:pt x="0" y="0"/>
                    <a:pt x="1" y="0"/>
                    <a:pt x="1" y="0"/>
                  </a:cubicBezTo>
                  <a:cubicBezTo>
                    <a:pt x="28" y="0"/>
                    <a:pt x="28" y="0"/>
                    <a:pt x="28" y="0"/>
                  </a:cubicBezTo>
                  <a:cubicBezTo>
                    <a:pt x="28" y="0"/>
                    <a:pt x="28" y="0"/>
                    <a:pt x="28" y="0"/>
                  </a:cubicBezTo>
                  <a:cubicBezTo>
                    <a:pt x="28" y="43"/>
                    <a:pt x="28" y="43"/>
                    <a:pt x="28" y="43"/>
                  </a:cubicBezTo>
                  <a:cubicBezTo>
                    <a:pt x="28" y="44"/>
                    <a:pt x="28" y="44"/>
                    <a:pt x="28" y="44"/>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29" name="Oval 128">
            <a:extLst>
              <a:ext uri="{FF2B5EF4-FFF2-40B4-BE49-F238E27FC236}">
                <a16:creationId xmlns:a16="http://schemas.microsoft.com/office/drawing/2014/main" id="{0CA3D6D7-8FC9-47C7-9D1E-B38D4C1D7E1B}"/>
              </a:ext>
            </a:extLst>
          </p:cNvPr>
          <p:cNvSpPr/>
          <p:nvPr/>
        </p:nvSpPr>
        <p:spPr bwMode="auto">
          <a:xfrm>
            <a:off x="7046439" y="5512610"/>
            <a:ext cx="648134" cy="648134"/>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Text Placeholder 21">
            <a:extLst>
              <a:ext uri="{FF2B5EF4-FFF2-40B4-BE49-F238E27FC236}">
                <a16:creationId xmlns:a16="http://schemas.microsoft.com/office/drawing/2014/main" id="{3302CE2F-ECC0-41DA-BA65-046D7CDC72A0}"/>
              </a:ext>
            </a:extLst>
          </p:cNvPr>
          <p:cNvSpPr txBox="1">
            <a:spLocks/>
          </p:cNvSpPr>
          <p:nvPr/>
        </p:nvSpPr>
        <p:spPr>
          <a:xfrm>
            <a:off x="3391519" y="6268079"/>
            <a:ext cx="2624173" cy="374752"/>
          </a:xfrm>
          <a:prstGeom prst="rect">
            <a:avLst/>
          </a:prstGeom>
        </p:spPr>
        <p:txBody>
          <a:bodyPr lIns="89630"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defRPr/>
            </a:pPr>
            <a:r>
              <a:rPr lang="en-US" sz="1371">
                <a:solidFill>
                  <a:srgbClr val="505050"/>
                </a:solidFill>
              </a:rPr>
              <a:t>Any cloud</a:t>
            </a:r>
          </a:p>
        </p:txBody>
      </p:sp>
      <p:grpSp>
        <p:nvGrpSpPr>
          <p:cNvPr id="120" name="Group 119">
            <a:extLst>
              <a:ext uri="{FF2B5EF4-FFF2-40B4-BE49-F238E27FC236}">
                <a16:creationId xmlns:a16="http://schemas.microsoft.com/office/drawing/2014/main" id="{DC0605F3-6FA0-49C6-87EE-1F10A7B399AC}"/>
              </a:ext>
            </a:extLst>
          </p:cNvPr>
          <p:cNvGrpSpPr/>
          <p:nvPr/>
        </p:nvGrpSpPr>
        <p:grpSpPr>
          <a:xfrm>
            <a:off x="4503172" y="5788009"/>
            <a:ext cx="411409" cy="192302"/>
            <a:chOff x="8529638" y="5526088"/>
            <a:chExt cx="1120775" cy="523875"/>
          </a:xfrm>
        </p:grpSpPr>
        <p:sp>
          <p:nvSpPr>
            <p:cNvPr id="122" name="Freeform 139">
              <a:extLst>
                <a:ext uri="{FF2B5EF4-FFF2-40B4-BE49-F238E27FC236}">
                  <a16:creationId xmlns:a16="http://schemas.microsoft.com/office/drawing/2014/main" id="{5B355329-DDF9-4836-A46A-18019DB6D3A2}"/>
                </a:ext>
              </a:extLst>
            </p:cNvPr>
            <p:cNvSpPr>
              <a:spLocks/>
            </p:cNvSpPr>
            <p:nvPr/>
          </p:nvSpPr>
          <p:spPr bwMode="auto">
            <a:xfrm>
              <a:off x="9199563" y="5526088"/>
              <a:ext cx="450850" cy="415925"/>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23" name="Freeform 140">
              <a:extLst>
                <a:ext uri="{FF2B5EF4-FFF2-40B4-BE49-F238E27FC236}">
                  <a16:creationId xmlns:a16="http://schemas.microsoft.com/office/drawing/2014/main" id="{CE18E9E0-C7D5-4933-BCF5-E58E7CCA0570}"/>
                </a:ext>
              </a:extLst>
            </p:cNvPr>
            <p:cNvSpPr>
              <a:spLocks/>
            </p:cNvSpPr>
            <p:nvPr/>
          </p:nvSpPr>
          <p:spPr bwMode="auto">
            <a:xfrm>
              <a:off x="8529638" y="5529263"/>
              <a:ext cx="825500" cy="520700"/>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21" name="Oval 120">
            <a:extLst>
              <a:ext uri="{FF2B5EF4-FFF2-40B4-BE49-F238E27FC236}">
                <a16:creationId xmlns:a16="http://schemas.microsoft.com/office/drawing/2014/main" id="{293EE638-68E3-4FAF-9A27-E2F3BF5495B2}"/>
              </a:ext>
            </a:extLst>
          </p:cNvPr>
          <p:cNvSpPr/>
          <p:nvPr/>
        </p:nvSpPr>
        <p:spPr bwMode="auto">
          <a:xfrm>
            <a:off x="4384816" y="5539019"/>
            <a:ext cx="648134" cy="648133"/>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ext Placeholder 21">
            <a:extLst>
              <a:ext uri="{FF2B5EF4-FFF2-40B4-BE49-F238E27FC236}">
                <a16:creationId xmlns:a16="http://schemas.microsoft.com/office/drawing/2014/main" id="{984A9BF6-16BB-4135-B850-4F5D7C8EDD0A}"/>
              </a:ext>
            </a:extLst>
          </p:cNvPr>
          <p:cNvSpPr txBox="1">
            <a:spLocks/>
          </p:cNvSpPr>
          <p:nvPr/>
        </p:nvSpPr>
        <p:spPr>
          <a:xfrm>
            <a:off x="932394" y="6241671"/>
            <a:ext cx="2624173" cy="374752"/>
          </a:xfrm>
          <a:prstGeom prst="rect">
            <a:avLst/>
          </a:prstGeom>
        </p:spPr>
        <p:txBody>
          <a:bodyPr lIns="89630" tIns="89630" rIns="89630" bIns="89630">
            <a:spAutoFit/>
          </a:bodyPr>
          <a:lstStyle>
            <a:lvl1pPr marL="0" indent="0" algn="l" defTabSz="913505" rtl="0" fontAlgn="base">
              <a:lnSpc>
                <a:spcPct val="90000"/>
              </a:lnSpc>
              <a:spcBef>
                <a:spcPct val="20000"/>
              </a:spcBef>
              <a:spcAft>
                <a:spcPct val="0"/>
              </a:spcAft>
              <a:buSzPct val="90000"/>
              <a:buFontTx/>
              <a:buNone/>
              <a:defRPr sz="1400" kern="1200" baseline="0">
                <a:solidFill>
                  <a:schemeClr val="bg1"/>
                </a:solidFill>
                <a:latin typeface="Segoe UI Semibold" panose="020B0702040204020203" pitchFamily="34" charset="0"/>
                <a:ea typeface="ＭＳ Ｐゴシック" charset="0"/>
                <a:cs typeface="Segoe UI Semibold" panose="020B0702040204020203" pitchFamily="34" charset="0"/>
              </a:defRPr>
            </a:lvl1pPr>
            <a:lvl2pPr marL="336145"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Tx/>
              <a:buNone/>
              <a:defRPr sz="1400" kern="1200">
                <a:solidFill>
                  <a:schemeClr val="tx2"/>
                </a:solidFill>
                <a:latin typeface="+mn-lt"/>
                <a:ea typeface="ＭＳ Ｐゴシック" charset="0"/>
                <a:cs typeface="+mn-cs"/>
              </a:defRPr>
            </a:lvl5pPr>
            <a:lvl6pPr marL="2514931"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2195"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9454"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6718" indent="-228632" algn="l" defTabSz="91452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lgn="ctr" defTabSz="913330">
              <a:defRPr/>
            </a:pPr>
            <a:r>
              <a:rPr lang="en-US" sz="1371">
                <a:solidFill>
                  <a:srgbClr val="505050"/>
                </a:solidFill>
              </a:rPr>
              <a:t>Dev machine</a:t>
            </a:r>
          </a:p>
        </p:txBody>
      </p:sp>
      <p:grpSp>
        <p:nvGrpSpPr>
          <p:cNvPr id="113" name="Group 112">
            <a:extLst>
              <a:ext uri="{FF2B5EF4-FFF2-40B4-BE49-F238E27FC236}">
                <a16:creationId xmlns:a16="http://schemas.microsoft.com/office/drawing/2014/main" id="{29E8876B-08D2-4A60-81E7-95DB800155D2}"/>
              </a:ext>
            </a:extLst>
          </p:cNvPr>
          <p:cNvGrpSpPr/>
          <p:nvPr/>
        </p:nvGrpSpPr>
        <p:grpSpPr>
          <a:xfrm>
            <a:off x="2014124" y="5703255"/>
            <a:ext cx="479386" cy="280683"/>
            <a:chOff x="2324101" y="5397500"/>
            <a:chExt cx="1336675" cy="782637"/>
          </a:xfrm>
        </p:grpSpPr>
        <p:sp>
          <p:nvSpPr>
            <p:cNvPr id="115" name="Freeform 121">
              <a:extLst>
                <a:ext uri="{FF2B5EF4-FFF2-40B4-BE49-F238E27FC236}">
                  <a16:creationId xmlns:a16="http://schemas.microsoft.com/office/drawing/2014/main" id="{186FE1A2-D71E-4E5D-ADEA-0CD10702E1F1}"/>
                </a:ext>
              </a:extLst>
            </p:cNvPr>
            <p:cNvSpPr>
              <a:spLocks/>
            </p:cNvSpPr>
            <p:nvPr/>
          </p:nvSpPr>
          <p:spPr bwMode="auto">
            <a:xfrm>
              <a:off x="2324101" y="5397500"/>
              <a:ext cx="1011238" cy="666750"/>
            </a:xfrm>
            <a:custGeom>
              <a:avLst/>
              <a:gdLst>
                <a:gd name="T0" fmla="*/ 355 w 359"/>
                <a:gd name="T1" fmla="*/ 188 h 236"/>
                <a:gd name="T2" fmla="*/ 113 w 359"/>
                <a:gd name="T3" fmla="*/ 236 h 236"/>
                <a:gd name="T4" fmla="*/ 109 w 359"/>
                <a:gd name="T5" fmla="*/ 234 h 236"/>
                <a:gd name="T6" fmla="*/ 1 w 359"/>
                <a:gd name="T7" fmla="*/ 5 h 236"/>
                <a:gd name="T8" fmla="*/ 4 w 359"/>
                <a:gd name="T9" fmla="*/ 0 h 236"/>
                <a:gd name="T10" fmla="*/ 250 w 359"/>
                <a:gd name="T11" fmla="*/ 0 h 236"/>
                <a:gd name="T12" fmla="*/ 253 w 359"/>
                <a:gd name="T13" fmla="*/ 2 h 236"/>
                <a:gd name="T14" fmla="*/ 357 w 359"/>
                <a:gd name="T15" fmla="*/ 183 h 236"/>
                <a:gd name="T16" fmla="*/ 355 w 359"/>
                <a:gd name="T17" fmla="*/ 18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236">
                  <a:moveTo>
                    <a:pt x="355" y="188"/>
                  </a:moveTo>
                  <a:cubicBezTo>
                    <a:pt x="113" y="236"/>
                    <a:pt x="113" y="236"/>
                    <a:pt x="113" y="236"/>
                  </a:cubicBezTo>
                  <a:cubicBezTo>
                    <a:pt x="111" y="236"/>
                    <a:pt x="110" y="236"/>
                    <a:pt x="109" y="234"/>
                  </a:cubicBezTo>
                  <a:cubicBezTo>
                    <a:pt x="1" y="5"/>
                    <a:pt x="1" y="5"/>
                    <a:pt x="1" y="5"/>
                  </a:cubicBezTo>
                  <a:cubicBezTo>
                    <a:pt x="0" y="3"/>
                    <a:pt x="1" y="0"/>
                    <a:pt x="4" y="0"/>
                  </a:cubicBezTo>
                  <a:cubicBezTo>
                    <a:pt x="250" y="0"/>
                    <a:pt x="250" y="0"/>
                    <a:pt x="250" y="0"/>
                  </a:cubicBezTo>
                  <a:cubicBezTo>
                    <a:pt x="251" y="0"/>
                    <a:pt x="252" y="1"/>
                    <a:pt x="253" y="2"/>
                  </a:cubicBezTo>
                  <a:cubicBezTo>
                    <a:pt x="357" y="183"/>
                    <a:pt x="357" y="183"/>
                    <a:pt x="357" y="183"/>
                  </a:cubicBezTo>
                  <a:cubicBezTo>
                    <a:pt x="359" y="185"/>
                    <a:pt x="357" y="188"/>
                    <a:pt x="355" y="188"/>
                  </a:cubicBezTo>
                  <a:close/>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sp>
          <p:nvSpPr>
            <p:cNvPr id="116" name="Freeform 122">
              <a:extLst>
                <a:ext uri="{FF2B5EF4-FFF2-40B4-BE49-F238E27FC236}">
                  <a16:creationId xmlns:a16="http://schemas.microsoft.com/office/drawing/2014/main" id="{317147FB-16EB-47E8-83CC-C7583A1192FF}"/>
                </a:ext>
              </a:extLst>
            </p:cNvPr>
            <p:cNvSpPr>
              <a:spLocks/>
            </p:cNvSpPr>
            <p:nvPr/>
          </p:nvSpPr>
          <p:spPr bwMode="auto">
            <a:xfrm>
              <a:off x="2455863" y="5730875"/>
              <a:ext cx="1204913" cy="449262"/>
            </a:xfrm>
            <a:custGeom>
              <a:avLst/>
              <a:gdLst>
                <a:gd name="T0" fmla="*/ 7 w 428"/>
                <a:gd name="T1" fmla="*/ 0 h 159"/>
                <a:gd name="T2" fmla="*/ 0 w 428"/>
                <a:gd name="T3" fmla="*/ 100 h 159"/>
                <a:gd name="T4" fmla="*/ 3 w 428"/>
                <a:gd name="T5" fmla="*/ 104 h 159"/>
                <a:gd name="T6" fmla="*/ 195 w 428"/>
                <a:gd name="T7" fmla="*/ 158 h 159"/>
                <a:gd name="T8" fmla="*/ 210 w 428"/>
                <a:gd name="T9" fmla="*/ 158 h 159"/>
                <a:gd name="T10" fmla="*/ 424 w 428"/>
                <a:gd name="T11" fmla="*/ 106 h 159"/>
                <a:gd name="T12" fmla="*/ 425 w 428"/>
                <a:gd name="T13" fmla="*/ 99 h 159"/>
                <a:gd name="T14" fmla="*/ 313 w 428"/>
                <a:gd name="T15" fmla="*/ 69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8" h="159">
                  <a:moveTo>
                    <a:pt x="7" y="0"/>
                  </a:moveTo>
                  <a:cubicBezTo>
                    <a:pt x="0" y="100"/>
                    <a:pt x="0" y="100"/>
                    <a:pt x="0" y="100"/>
                  </a:cubicBezTo>
                  <a:cubicBezTo>
                    <a:pt x="0" y="102"/>
                    <a:pt x="1" y="104"/>
                    <a:pt x="3" y="104"/>
                  </a:cubicBezTo>
                  <a:cubicBezTo>
                    <a:pt x="195" y="158"/>
                    <a:pt x="195" y="158"/>
                    <a:pt x="195" y="158"/>
                  </a:cubicBezTo>
                  <a:cubicBezTo>
                    <a:pt x="200" y="159"/>
                    <a:pt x="205" y="159"/>
                    <a:pt x="210" y="158"/>
                  </a:cubicBezTo>
                  <a:cubicBezTo>
                    <a:pt x="424" y="106"/>
                    <a:pt x="424" y="106"/>
                    <a:pt x="424" y="106"/>
                  </a:cubicBezTo>
                  <a:cubicBezTo>
                    <a:pt x="428" y="105"/>
                    <a:pt x="428" y="100"/>
                    <a:pt x="425" y="99"/>
                  </a:cubicBezTo>
                  <a:cubicBezTo>
                    <a:pt x="313" y="69"/>
                    <a:pt x="313" y="69"/>
                    <a:pt x="313" y="69"/>
                  </a:cubicBezTo>
                </a:path>
              </a:pathLst>
            </a:custGeom>
            <a:noFill/>
            <a:ln w="19050" cap="rnd">
              <a:solidFill>
                <a:schemeClr val="accent5">
                  <a:lumMod val="75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29">
                <a:solidFill>
                  <a:srgbClr val="1A1A1A"/>
                </a:solidFill>
                <a:latin typeface="Segoe UI"/>
              </a:endParaRPr>
            </a:p>
          </p:txBody>
        </p:sp>
      </p:grpSp>
      <p:sp>
        <p:nvSpPr>
          <p:cNvPr id="114" name="Oval 113">
            <a:extLst>
              <a:ext uri="{FF2B5EF4-FFF2-40B4-BE49-F238E27FC236}">
                <a16:creationId xmlns:a16="http://schemas.microsoft.com/office/drawing/2014/main" id="{B7D8AA3B-3DD5-41F3-95B8-969F68EB12D3}"/>
              </a:ext>
            </a:extLst>
          </p:cNvPr>
          <p:cNvSpPr/>
          <p:nvPr/>
        </p:nvSpPr>
        <p:spPr bwMode="auto">
          <a:xfrm>
            <a:off x="1920412" y="5512608"/>
            <a:ext cx="648134" cy="648134"/>
          </a:xfrm>
          <a:prstGeom prst="ellipse">
            <a:avLst/>
          </a:prstGeom>
          <a:no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Title 1">
            <a:extLst>
              <a:ext uri="{FF2B5EF4-FFF2-40B4-BE49-F238E27FC236}">
                <a16:creationId xmlns:a16="http://schemas.microsoft.com/office/drawing/2014/main" id="{4A64CDCF-65CE-49B7-BA5E-7211F3A12F57}"/>
              </a:ext>
            </a:extLst>
          </p:cNvPr>
          <p:cNvSpPr>
            <a:spLocks noGrp="1"/>
          </p:cNvSpPr>
          <p:nvPr>
            <p:ph type="title"/>
          </p:nvPr>
        </p:nvSpPr>
        <p:spPr>
          <a:xfrm>
            <a:off x="292407" y="171591"/>
            <a:ext cx="11458512" cy="553920"/>
          </a:xfrm>
        </p:spPr>
        <p:txBody>
          <a:bodyPr/>
          <a:lstStyle/>
          <a:p>
            <a:r>
              <a:rPr lang="en-US" dirty="0">
                <a:solidFill>
                  <a:sysClr val="windowText" lastClr="000000"/>
                </a:solidFill>
                <a:ea typeface="Segoe UI" pitchFamily="34" charset="0"/>
              </a:rPr>
              <a:t>Service Fabric: One Integrated Platform</a:t>
            </a:r>
          </a:p>
        </p:txBody>
      </p:sp>
      <p:sp>
        <p:nvSpPr>
          <p:cNvPr id="155" name="Rectangle 154">
            <a:extLst>
              <a:ext uri="{FF2B5EF4-FFF2-40B4-BE49-F238E27FC236}">
                <a16:creationId xmlns:a16="http://schemas.microsoft.com/office/drawing/2014/main" id="{D9FE7C03-0C0D-4D28-BE63-B4BDB307CEE9}"/>
              </a:ext>
            </a:extLst>
          </p:cNvPr>
          <p:cNvSpPr/>
          <p:nvPr/>
        </p:nvSpPr>
        <p:spPr bwMode="auto">
          <a:xfrm>
            <a:off x="8973208" y="2624223"/>
            <a:ext cx="2818140" cy="569101"/>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Executables</a:t>
            </a:r>
          </a:p>
        </p:txBody>
      </p:sp>
      <p:sp>
        <p:nvSpPr>
          <p:cNvPr id="156" name="Rectangle 155">
            <a:extLst>
              <a:ext uri="{FF2B5EF4-FFF2-40B4-BE49-F238E27FC236}">
                <a16:creationId xmlns:a16="http://schemas.microsoft.com/office/drawing/2014/main" id="{67378B39-B4F6-4B00-9A41-839F47B61ED6}"/>
              </a:ext>
            </a:extLst>
          </p:cNvPr>
          <p:cNvSpPr/>
          <p:nvPr/>
        </p:nvSpPr>
        <p:spPr bwMode="auto">
          <a:xfrm>
            <a:off x="288580" y="2624223"/>
            <a:ext cx="5430280" cy="569398"/>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Reliable Services (.NET, Java)</a:t>
            </a:r>
          </a:p>
        </p:txBody>
      </p:sp>
      <p:sp>
        <p:nvSpPr>
          <p:cNvPr id="157" name="Rectangle 156">
            <a:extLst>
              <a:ext uri="{FF2B5EF4-FFF2-40B4-BE49-F238E27FC236}">
                <a16:creationId xmlns:a16="http://schemas.microsoft.com/office/drawing/2014/main" id="{CCD798CC-F630-4FFE-BDE3-651A996EC54E}"/>
              </a:ext>
            </a:extLst>
          </p:cNvPr>
          <p:cNvSpPr/>
          <p:nvPr/>
        </p:nvSpPr>
        <p:spPr bwMode="auto">
          <a:xfrm>
            <a:off x="3080153" y="1963286"/>
            <a:ext cx="2638706" cy="532748"/>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Reliable Actors (.NET, Java)</a:t>
            </a:r>
          </a:p>
        </p:txBody>
      </p:sp>
      <p:sp>
        <p:nvSpPr>
          <p:cNvPr id="181" name="Rectangle 180">
            <a:extLst>
              <a:ext uri="{FF2B5EF4-FFF2-40B4-BE49-F238E27FC236}">
                <a16:creationId xmlns:a16="http://schemas.microsoft.com/office/drawing/2014/main" id="{44018DCA-6027-462D-8631-D8DEB517F20A}"/>
              </a:ext>
            </a:extLst>
          </p:cNvPr>
          <p:cNvSpPr/>
          <p:nvPr/>
        </p:nvSpPr>
        <p:spPr bwMode="auto">
          <a:xfrm>
            <a:off x="288580" y="1963286"/>
            <a:ext cx="2636870" cy="532748"/>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r>
              <a:rPr lang="en-US" sz="1400" kern="0">
                <a:solidFill>
                  <a:srgbClr val="2139B5">
                    <a:lumMod val="75000"/>
                  </a:srgbClr>
                </a:solidFill>
                <a:latin typeface="Segoe UI"/>
                <a:ea typeface="Segoe UI" pitchFamily="34" charset="0"/>
                <a:cs typeface="Segoe UI" pitchFamily="34" charset="0"/>
              </a:rPr>
              <a:t> </a:t>
            </a:r>
          </a:p>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ASP.NET Core</a:t>
            </a:r>
          </a:p>
          <a:p>
            <a:pPr algn="ctr" defTabSz="913862">
              <a:defRPr/>
            </a:pPr>
            <a:endParaRPr lang="en-US" sz="1400" kern="0">
              <a:solidFill>
                <a:srgbClr val="2139B5">
                  <a:lumMod val="75000"/>
                </a:srgbClr>
              </a:solidFill>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CC2FEF00-C778-4FB4-A496-805CA59698C2}"/>
              </a:ext>
            </a:extLst>
          </p:cNvPr>
          <p:cNvSpPr/>
          <p:nvPr/>
        </p:nvSpPr>
        <p:spPr bwMode="auto">
          <a:xfrm>
            <a:off x="5912297" y="2624223"/>
            <a:ext cx="2865064" cy="569101"/>
          </a:xfrm>
          <a:prstGeom prst="rect">
            <a:avLst/>
          </a:prstGeom>
          <a:noFill/>
          <a:ln w="19050" cap="flat" cmpd="sng" algn="ctr">
            <a:solidFill>
              <a:schemeClr val="accent1">
                <a:lumMod val="40000"/>
                <a:lumOff val="60000"/>
              </a:schemeClr>
            </a:solidFill>
            <a:prstDash val="solid"/>
            <a:miter lim="800000"/>
            <a:headEnd type="none" w="med" len="med"/>
            <a:tailEnd type="none" w="med" len="med"/>
          </a:ln>
          <a:effectLst/>
        </p:spPr>
        <p:txBody>
          <a:bodyPr tIns="89630" rIns="33615" bIns="33615" anchor="ctr"/>
          <a:lstStyle/>
          <a:p>
            <a:pPr algn="ctr" defTabSz="913862">
              <a:defRPr/>
            </a:pPr>
            <a:endParaRPr lang="en-US" sz="1400" kern="0">
              <a:solidFill>
                <a:srgbClr val="2139B5">
                  <a:lumMod val="75000"/>
                </a:srgbClr>
              </a:solidFill>
              <a:latin typeface="Segoe UI"/>
              <a:ea typeface="Segoe UI" pitchFamily="34" charset="0"/>
              <a:cs typeface="Segoe UI" pitchFamily="34" charset="0"/>
            </a:endParaRPr>
          </a:p>
          <a:p>
            <a:pPr algn="ctr" defTabSz="913862">
              <a:defRPr/>
            </a:pPr>
            <a:r>
              <a:rPr lang="en-US" sz="1400">
                <a:solidFill>
                  <a:srgbClr val="2139B5">
                    <a:lumMod val="75000"/>
                  </a:srgbClr>
                </a:solidFill>
                <a:latin typeface="Segoe UI"/>
                <a:ea typeface="ＭＳ Ｐゴシック" charset="0"/>
                <a:cs typeface="Segoe UI Semibold" panose="020B0702040204020203" pitchFamily="34" charset="0"/>
              </a:rPr>
              <a:t>Containers</a:t>
            </a:r>
          </a:p>
          <a:p>
            <a:pPr algn="ctr" defTabSz="913862">
              <a:defRPr/>
            </a:pPr>
            <a:endParaRPr lang="en-US" sz="1400" kern="0">
              <a:solidFill>
                <a:srgbClr val="2139B5">
                  <a:lumMod val="75000"/>
                </a:srgbClr>
              </a:solidFill>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3E15B3FC-DAF8-4F71-B31B-18E33AFD332A}"/>
              </a:ext>
            </a:extLst>
          </p:cNvPr>
          <p:cNvGrpSpPr/>
          <p:nvPr/>
        </p:nvGrpSpPr>
        <p:grpSpPr>
          <a:xfrm>
            <a:off x="7156106" y="2162033"/>
            <a:ext cx="1118401" cy="457135"/>
            <a:chOff x="352863" y="5757157"/>
            <a:chExt cx="1118559" cy="457200"/>
          </a:xfrm>
        </p:grpSpPr>
        <p:pic>
          <p:nvPicPr>
            <p:cNvPr id="188" name="Graphic 187" descr="Checkmark">
              <a:extLst>
                <a:ext uri="{FF2B5EF4-FFF2-40B4-BE49-F238E27FC236}">
                  <a16:creationId xmlns:a16="http://schemas.microsoft.com/office/drawing/2014/main" id="{F562BAF3-4FE6-4E78-B76A-E4DAB57814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89" name="TextBox 188">
              <a:extLst>
                <a:ext uri="{FF2B5EF4-FFF2-40B4-BE49-F238E27FC236}">
                  <a16:creationId xmlns:a16="http://schemas.microsoft.com/office/drawing/2014/main" id="{EF051913-8D14-492D-AC70-964471DBD676}"/>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grpSp>
        <p:nvGrpSpPr>
          <p:cNvPr id="184" name="Group 183">
            <a:extLst>
              <a:ext uri="{FF2B5EF4-FFF2-40B4-BE49-F238E27FC236}">
                <a16:creationId xmlns:a16="http://schemas.microsoft.com/office/drawing/2014/main" id="{18C66757-207F-45C9-9A43-4A8C18B20C62}"/>
              </a:ext>
            </a:extLst>
          </p:cNvPr>
          <p:cNvGrpSpPr/>
          <p:nvPr/>
        </p:nvGrpSpPr>
        <p:grpSpPr>
          <a:xfrm>
            <a:off x="4325845" y="2612123"/>
            <a:ext cx="1118401" cy="457135"/>
            <a:chOff x="352863" y="5757157"/>
            <a:chExt cx="1118559" cy="457200"/>
          </a:xfrm>
        </p:grpSpPr>
        <p:pic>
          <p:nvPicPr>
            <p:cNvPr id="185" name="Graphic 184" descr="Checkmark">
              <a:extLst>
                <a:ext uri="{FF2B5EF4-FFF2-40B4-BE49-F238E27FC236}">
                  <a16:creationId xmlns:a16="http://schemas.microsoft.com/office/drawing/2014/main" id="{637DCBA3-EF67-48DC-919E-FBC1DCABE9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86" name="TextBox 185">
              <a:extLst>
                <a:ext uri="{FF2B5EF4-FFF2-40B4-BE49-F238E27FC236}">
                  <a16:creationId xmlns:a16="http://schemas.microsoft.com/office/drawing/2014/main" id="{6A175D8E-10C8-42A6-A22F-A627D5E59BDF}"/>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grpSp>
        <p:nvGrpSpPr>
          <p:cNvPr id="183" name="Group 182">
            <a:extLst>
              <a:ext uri="{FF2B5EF4-FFF2-40B4-BE49-F238E27FC236}">
                <a16:creationId xmlns:a16="http://schemas.microsoft.com/office/drawing/2014/main" id="{D15FCC39-A49C-40AC-A463-A71483E205EF}"/>
              </a:ext>
            </a:extLst>
          </p:cNvPr>
          <p:cNvGrpSpPr/>
          <p:nvPr/>
        </p:nvGrpSpPr>
        <p:grpSpPr>
          <a:xfrm>
            <a:off x="1325202" y="1510495"/>
            <a:ext cx="1118401" cy="457135"/>
            <a:chOff x="352863" y="5757157"/>
            <a:chExt cx="1118559" cy="457200"/>
          </a:xfrm>
        </p:grpSpPr>
        <p:pic>
          <p:nvPicPr>
            <p:cNvPr id="190" name="Graphic 189" descr="Checkmark">
              <a:extLst>
                <a:ext uri="{FF2B5EF4-FFF2-40B4-BE49-F238E27FC236}">
                  <a16:creationId xmlns:a16="http://schemas.microsoft.com/office/drawing/2014/main" id="{F3BA8E4C-B603-4D30-B509-F97D187B13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91" name="TextBox 190">
              <a:extLst>
                <a:ext uri="{FF2B5EF4-FFF2-40B4-BE49-F238E27FC236}">
                  <a16:creationId xmlns:a16="http://schemas.microsoft.com/office/drawing/2014/main" id="{29D8BE10-E7A1-4B72-AC07-D03827E9A243}"/>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grpSp>
        <p:nvGrpSpPr>
          <p:cNvPr id="192" name="Group 191">
            <a:extLst>
              <a:ext uri="{FF2B5EF4-FFF2-40B4-BE49-F238E27FC236}">
                <a16:creationId xmlns:a16="http://schemas.microsoft.com/office/drawing/2014/main" id="{99327108-0CEE-4176-9FDC-DBEC352F8DDB}"/>
              </a:ext>
            </a:extLst>
          </p:cNvPr>
          <p:cNvGrpSpPr/>
          <p:nvPr/>
        </p:nvGrpSpPr>
        <p:grpSpPr>
          <a:xfrm>
            <a:off x="4185327" y="1501679"/>
            <a:ext cx="1118401" cy="457135"/>
            <a:chOff x="352863" y="5757157"/>
            <a:chExt cx="1118559" cy="457200"/>
          </a:xfrm>
        </p:grpSpPr>
        <p:pic>
          <p:nvPicPr>
            <p:cNvPr id="193" name="Graphic 192" descr="Checkmark">
              <a:extLst>
                <a:ext uri="{FF2B5EF4-FFF2-40B4-BE49-F238E27FC236}">
                  <a16:creationId xmlns:a16="http://schemas.microsoft.com/office/drawing/2014/main" id="{FA9CBB80-232F-42F9-8BEF-FFF04F4901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94" name="TextBox 193">
              <a:extLst>
                <a:ext uri="{FF2B5EF4-FFF2-40B4-BE49-F238E27FC236}">
                  <a16:creationId xmlns:a16="http://schemas.microsoft.com/office/drawing/2014/main" id="{C7EAD076-5FAA-432D-84C9-5AC9A155C06E}"/>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grpSp>
        <p:nvGrpSpPr>
          <p:cNvPr id="195" name="Group 194">
            <a:extLst>
              <a:ext uri="{FF2B5EF4-FFF2-40B4-BE49-F238E27FC236}">
                <a16:creationId xmlns:a16="http://schemas.microsoft.com/office/drawing/2014/main" id="{14763B9A-52BA-4BA3-986B-F1DDF9C0224E}"/>
              </a:ext>
            </a:extLst>
          </p:cNvPr>
          <p:cNvGrpSpPr/>
          <p:nvPr/>
        </p:nvGrpSpPr>
        <p:grpSpPr>
          <a:xfrm>
            <a:off x="10235329" y="2162894"/>
            <a:ext cx="1118401" cy="457135"/>
            <a:chOff x="352863" y="5757157"/>
            <a:chExt cx="1118559" cy="457200"/>
          </a:xfrm>
        </p:grpSpPr>
        <p:pic>
          <p:nvPicPr>
            <p:cNvPr id="196" name="Graphic 195" descr="Checkmark">
              <a:extLst>
                <a:ext uri="{FF2B5EF4-FFF2-40B4-BE49-F238E27FC236}">
                  <a16:creationId xmlns:a16="http://schemas.microsoft.com/office/drawing/2014/main" id="{F6617B41-1BAA-4959-ABF7-64D2232C4C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863" y="5757157"/>
              <a:ext cx="457200" cy="457200"/>
            </a:xfrm>
            <a:prstGeom prst="rect">
              <a:avLst/>
            </a:prstGeom>
          </p:spPr>
        </p:pic>
        <p:sp>
          <p:nvSpPr>
            <p:cNvPr id="197" name="TextBox 196">
              <a:extLst>
                <a:ext uri="{FF2B5EF4-FFF2-40B4-BE49-F238E27FC236}">
                  <a16:creationId xmlns:a16="http://schemas.microsoft.com/office/drawing/2014/main" id="{6F0C8581-36DD-483D-B39B-8B5F6096C2EB}"/>
                </a:ext>
              </a:extLst>
            </p:cNvPr>
            <p:cNvSpPr txBox="1"/>
            <p:nvPr/>
          </p:nvSpPr>
          <p:spPr>
            <a:xfrm>
              <a:off x="769987" y="5902112"/>
              <a:ext cx="701435" cy="307821"/>
            </a:xfrm>
            <a:prstGeom prst="rect">
              <a:avLst/>
            </a:prstGeom>
            <a:noFill/>
          </p:spPr>
          <p:txBody>
            <a:bodyPr wrap="square" lIns="0" tIns="0" rIns="0" bIns="0" rtlCol="0">
              <a:spAutoFit/>
            </a:bodyPr>
            <a:lstStyle/>
            <a:p>
              <a:pPr defTabSz="914192">
                <a:defRPr/>
              </a:pPr>
              <a:r>
                <a:rPr lang="en-US" sz="2000">
                  <a:gradFill>
                    <a:gsLst>
                      <a:gs pos="2917">
                        <a:srgbClr val="1A1A1A"/>
                      </a:gs>
                      <a:gs pos="30000">
                        <a:srgbClr val="1A1A1A"/>
                      </a:gs>
                    </a:gsLst>
                    <a:lin ang="5400000" scaled="0"/>
                  </a:gradFill>
                  <a:latin typeface="Segoe UI"/>
                </a:rPr>
                <a:t>GA</a:t>
              </a:r>
            </a:p>
          </p:txBody>
        </p:sp>
      </p:grpSp>
    </p:spTree>
    <p:extLst>
      <p:ext uri="{BB962C8B-B14F-4D97-AF65-F5344CB8AC3E}">
        <p14:creationId xmlns:p14="http://schemas.microsoft.com/office/powerpoint/2010/main" val="291717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7"/>
                                        </p:tgtEl>
                                        <p:attrNameLst>
                                          <p:attrName>style.visibility</p:attrName>
                                        </p:attrNameLst>
                                      </p:cBhvr>
                                      <p:to>
                                        <p:strVal val="visible"/>
                                      </p:to>
                                    </p:set>
                                    <p:animEffect transition="in" filter="fade">
                                      <p:cBhvr>
                                        <p:cTn id="11" dur="500"/>
                                        <p:tgtEl>
                                          <p:spTgt spid="15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1"/>
                                        </p:tgtEl>
                                        <p:attrNameLst>
                                          <p:attrName>style.visibility</p:attrName>
                                        </p:attrNameLst>
                                      </p:cBhvr>
                                      <p:to>
                                        <p:strVal val="visible"/>
                                      </p:to>
                                    </p:set>
                                    <p:animEffect transition="in" filter="fade">
                                      <p:cBhvr>
                                        <p:cTn id="14" dur="500"/>
                                        <p:tgtEl>
                                          <p:spTgt spid="18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fade">
                                      <p:cBhvr>
                                        <p:cTn id="17" dur="500"/>
                                        <p:tgtEl>
                                          <p:spTgt spid="15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2"/>
                                        </p:tgtEl>
                                        <p:attrNameLst>
                                          <p:attrName>style.visibility</p:attrName>
                                        </p:attrNameLst>
                                      </p:cBhvr>
                                      <p:to>
                                        <p:strVal val="visible"/>
                                      </p:to>
                                    </p:set>
                                    <p:animEffect transition="in" filter="fade">
                                      <p:cBhvr>
                                        <p:cTn id="20" dur="500"/>
                                        <p:tgtEl>
                                          <p:spTgt spid="18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fade">
                                      <p:cBhvr>
                                        <p:cTn id="23" dur="500"/>
                                        <p:tgtEl>
                                          <p:spTgt spid="15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3"/>
                                        </p:tgtEl>
                                        <p:attrNameLst>
                                          <p:attrName>style.visibility</p:attrName>
                                        </p:attrNameLst>
                                      </p:cBhvr>
                                      <p:to>
                                        <p:strVal val="visible"/>
                                      </p:to>
                                    </p:set>
                                    <p:animEffect transition="in" filter="fade">
                                      <p:cBhvr>
                                        <p:cTn id="28" dur="500"/>
                                        <p:tgtEl>
                                          <p:spTgt spid="183"/>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nodeType="withEffect">
                                  <p:stCondLst>
                                    <p:cond delay="0"/>
                                  </p:stCondLst>
                                  <p:childTnLst>
                                    <p:set>
                                      <p:cBhvr>
                                        <p:cTn id="33" dur="1" fill="hold">
                                          <p:stCondLst>
                                            <p:cond delay="0"/>
                                          </p:stCondLst>
                                        </p:cTn>
                                        <p:tgtEl>
                                          <p:spTgt spid="184"/>
                                        </p:tgtEl>
                                        <p:attrNameLst>
                                          <p:attrName>style.visibility</p:attrName>
                                        </p:attrNameLst>
                                      </p:cBhvr>
                                      <p:to>
                                        <p:strVal val="visible"/>
                                      </p:to>
                                    </p:set>
                                    <p:animEffect transition="in" filter="fade">
                                      <p:cBhvr>
                                        <p:cTn id="34" dur="500"/>
                                        <p:tgtEl>
                                          <p:spTgt spid="184"/>
                                        </p:tgtEl>
                                      </p:cBhvr>
                                    </p:animEffect>
                                  </p:childTnLst>
                                </p:cTn>
                              </p:par>
                              <p:par>
                                <p:cTn id="35" presetID="10" presetClass="entr" presetSubtype="0" fill="hold" nodeType="withEffect">
                                  <p:stCondLst>
                                    <p:cond delay="0"/>
                                  </p:stCondLst>
                                  <p:childTnLst>
                                    <p:set>
                                      <p:cBhvr>
                                        <p:cTn id="36" dur="1" fill="hold">
                                          <p:stCondLst>
                                            <p:cond delay="0"/>
                                          </p:stCondLst>
                                        </p:cTn>
                                        <p:tgtEl>
                                          <p:spTgt spid="187"/>
                                        </p:tgtEl>
                                        <p:attrNameLst>
                                          <p:attrName>style.visibility</p:attrName>
                                        </p:attrNameLst>
                                      </p:cBhvr>
                                      <p:to>
                                        <p:strVal val="visible"/>
                                      </p:to>
                                    </p:set>
                                    <p:animEffect transition="in" filter="fade">
                                      <p:cBhvr>
                                        <p:cTn id="37" dur="500"/>
                                        <p:tgtEl>
                                          <p:spTgt spid="187"/>
                                        </p:tgtEl>
                                      </p:cBhvr>
                                    </p:animEffect>
                                  </p:childTnLst>
                                </p:cTn>
                              </p:par>
                              <p:par>
                                <p:cTn id="38" presetID="10" presetClass="entr" presetSubtype="0" fill="hold" nodeType="withEffect">
                                  <p:stCondLst>
                                    <p:cond delay="0"/>
                                  </p:stCondLst>
                                  <p:childTnLst>
                                    <p:set>
                                      <p:cBhvr>
                                        <p:cTn id="39" dur="1" fill="hold">
                                          <p:stCondLst>
                                            <p:cond delay="0"/>
                                          </p:stCondLst>
                                        </p:cTn>
                                        <p:tgtEl>
                                          <p:spTgt spid="195"/>
                                        </p:tgtEl>
                                        <p:attrNameLst>
                                          <p:attrName>style.visibility</p:attrName>
                                        </p:attrNameLst>
                                      </p:cBhvr>
                                      <p:to>
                                        <p:strVal val="visible"/>
                                      </p:to>
                                    </p:set>
                                    <p:animEffect transition="in" filter="fade">
                                      <p:cBhvr>
                                        <p:cTn id="40"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5" grpId="0" animBg="1"/>
      <p:bldP spid="156" grpId="0" animBg="1"/>
      <p:bldP spid="157" grpId="0" animBg="1"/>
      <p:bldP spid="181" grpId="0" animBg="1"/>
      <p:bldP spid="18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2392293" y="2648433"/>
            <a:ext cx="7407412" cy="1107996"/>
          </a:xfrm>
        </p:spPr>
        <p:txBody>
          <a:bodyPr/>
          <a:lstStyle/>
          <a:p>
            <a:pPr lvl="0" algn="ctr">
              <a:defRPr/>
            </a:pPr>
            <a:r>
              <a:rPr lang="en-US" dirty="0">
                <a:gradFill>
                  <a:gsLst>
                    <a:gs pos="2917">
                      <a:srgbClr val="000000"/>
                    </a:gs>
                    <a:gs pos="30000">
                      <a:srgbClr val="000000"/>
                    </a:gs>
                  </a:gsLst>
                  <a:lin ang="5400000" scaled="0"/>
                </a:gradFill>
              </a:rPr>
              <a:t>Azure Application Platform &amp; Architecture</a:t>
            </a:r>
          </a:p>
        </p:txBody>
      </p:sp>
    </p:spTree>
    <p:extLst>
      <p:ext uri="{BB962C8B-B14F-4D97-AF65-F5344CB8AC3E}">
        <p14:creationId xmlns:p14="http://schemas.microsoft.com/office/powerpoint/2010/main" val="210969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descr="C:\Users\Jeffrey\AppData\Local\Microsoft\Windows\Temporary Internet Files\Content.IE5\Z5GQZJYD\MC900432569[1].png">
            <a:extLst>
              <a:ext uri="{FF2B5EF4-FFF2-40B4-BE49-F238E27FC236}">
                <a16:creationId xmlns:a16="http://schemas.microsoft.com/office/drawing/2014/main" id="{A248CD64-333A-4BDE-B193-E2DCD6F689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5271" y="3810057"/>
            <a:ext cx="1662926" cy="166292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568453FB-BA86-4F5E-9DA7-3F472A043185}"/>
              </a:ext>
            </a:extLst>
          </p:cNvPr>
          <p:cNvCxnSpPr>
            <a:cxnSpLocks/>
            <a:stCxn id="25" idx="3"/>
          </p:cNvCxnSpPr>
          <p:nvPr/>
        </p:nvCxnSpPr>
        <p:spPr>
          <a:xfrm>
            <a:off x="2218197" y="4641521"/>
            <a:ext cx="1555635"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A75CE41-1075-45A5-8EE8-40890872E2A4}"/>
              </a:ext>
            </a:extLst>
          </p:cNvPr>
          <p:cNvSpPr txBox="1"/>
          <p:nvPr/>
        </p:nvSpPr>
        <p:spPr>
          <a:xfrm>
            <a:off x="5994273" y="1949358"/>
            <a:ext cx="5378549" cy="1045482"/>
          </a:xfrm>
          <a:prstGeom prst="rect">
            <a:avLst/>
          </a:prstGeom>
          <a:noFill/>
        </p:spPr>
        <p:txBody>
          <a:bodyPr wrap="square" rtlCol="0">
            <a:spAutoFit/>
          </a:bodyPr>
          <a:lstStyle/>
          <a:p>
            <a:pPr algn="ctr" defTabSz="856961">
              <a:defRPr/>
            </a:pPr>
            <a:r>
              <a:rPr lang="en-US" sz="2353" dirty="0">
                <a:gradFill>
                  <a:gsLst>
                    <a:gs pos="12097">
                      <a:schemeClr val="tx1"/>
                    </a:gs>
                    <a:gs pos="34000">
                      <a:schemeClr val="tx1"/>
                    </a:gs>
                  </a:gsLst>
                  <a:lin ang="5400000" scaled="0"/>
                </a:gradFill>
              </a:rPr>
              <a:t>A Cluster supports 1,000s of nodes is self repairing, and scales-in and out</a:t>
            </a:r>
          </a:p>
          <a:p>
            <a:pPr algn="ctr" defTabSz="856961">
              <a:defRPr/>
            </a:pPr>
            <a:endParaRPr lang="en-US" sz="1500" kern="0" dirty="0">
              <a:gradFill>
                <a:gsLst>
                  <a:gs pos="12097">
                    <a:schemeClr val="tx1"/>
                  </a:gs>
                  <a:gs pos="34000">
                    <a:schemeClr val="tx1"/>
                  </a:gs>
                </a:gsLst>
                <a:lin ang="5400000" scaled="0"/>
              </a:gradFill>
              <a:latin typeface="Segoe UI" panose="020B0502040204020203" pitchFamily="34" charset="0"/>
              <a:cs typeface="Segoe UI" panose="020B0502040204020203" pitchFamily="34" charset="0"/>
            </a:endParaRPr>
          </a:p>
        </p:txBody>
      </p:sp>
      <p:cxnSp>
        <p:nvCxnSpPr>
          <p:cNvPr id="28" name="Straight Arrow Connector 27">
            <a:extLst>
              <a:ext uri="{FF2B5EF4-FFF2-40B4-BE49-F238E27FC236}">
                <a16:creationId xmlns:a16="http://schemas.microsoft.com/office/drawing/2014/main" id="{3FAD9E11-29A3-4363-9DAD-C0844578005E}"/>
              </a:ext>
            </a:extLst>
          </p:cNvPr>
          <p:cNvCxnSpPr>
            <a:cxnSpLocks/>
          </p:cNvCxnSpPr>
          <p:nvPr/>
        </p:nvCxnSpPr>
        <p:spPr>
          <a:xfrm>
            <a:off x="5124873" y="4641520"/>
            <a:ext cx="747021"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1072E70-6E24-432E-A177-E9EB6A086353}"/>
              </a:ext>
            </a:extLst>
          </p:cNvPr>
          <p:cNvGrpSpPr/>
          <p:nvPr/>
        </p:nvGrpSpPr>
        <p:grpSpPr>
          <a:xfrm>
            <a:off x="5994273" y="3971459"/>
            <a:ext cx="1670702" cy="1970034"/>
            <a:chOff x="6114470" y="4050598"/>
            <a:chExt cx="1704203" cy="2009537"/>
          </a:xfrm>
        </p:grpSpPr>
        <p:pic>
          <p:nvPicPr>
            <p:cNvPr id="30" name="Graphic 29">
              <a:extLst>
                <a:ext uri="{FF2B5EF4-FFF2-40B4-BE49-F238E27FC236}">
                  <a16:creationId xmlns:a16="http://schemas.microsoft.com/office/drawing/2014/main" id="{8BB1EF8D-44EB-4CA9-BE08-FB9565140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4470" y="4050598"/>
              <a:ext cx="1452716" cy="1452716"/>
            </a:xfrm>
            <a:prstGeom prst="rect">
              <a:avLst/>
            </a:prstGeom>
          </p:spPr>
        </p:pic>
        <p:sp>
          <p:nvSpPr>
            <p:cNvPr id="31" name="TextBox 30">
              <a:extLst>
                <a:ext uri="{FF2B5EF4-FFF2-40B4-BE49-F238E27FC236}">
                  <a16:creationId xmlns:a16="http://schemas.microsoft.com/office/drawing/2014/main" id="{4CD54EB0-F78A-43B3-B79B-A179DE9D5A5C}"/>
                </a:ext>
              </a:extLst>
            </p:cNvPr>
            <p:cNvSpPr txBox="1"/>
            <p:nvPr/>
          </p:nvSpPr>
          <p:spPr>
            <a:xfrm>
              <a:off x="6218473" y="5543070"/>
              <a:ext cx="16002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VM Scale set</a:t>
              </a:r>
            </a:p>
          </p:txBody>
        </p:sp>
      </p:grpSp>
      <p:grpSp>
        <p:nvGrpSpPr>
          <p:cNvPr id="32" name="Group 31">
            <a:extLst>
              <a:ext uri="{FF2B5EF4-FFF2-40B4-BE49-F238E27FC236}">
                <a16:creationId xmlns:a16="http://schemas.microsoft.com/office/drawing/2014/main" id="{C926D479-E09E-43C0-8A23-FC0F2C331695}"/>
              </a:ext>
            </a:extLst>
          </p:cNvPr>
          <p:cNvGrpSpPr/>
          <p:nvPr/>
        </p:nvGrpSpPr>
        <p:grpSpPr>
          <a:xfrm>
            <a:off x="7835990" y="4010433"/>
            <a:ext cx="1796668" cy="1969450"/>
            <a:chOff x="7993117" y="4090354"/>
            <a:chExt cx="1832695" cy="2008942"/>
          </a:xfrm>
        </p:grpSpPr>
        <p:pic>
          <p:nvPicPr>
            <p:cNvPr id="33" name="Graphic 32">
              <a:extLst>
                <a:ext uri="{FF2B5EF4-FFF2-40B4-BE49-F238E27FC236}">
                  <a16:creationId xmlns:a16="http://schemas.microsoft.com/office/drawing/2014/main" id="{DB2417C2-8E85-4650-8E1F-3FDB881908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93117" y="4090354"/>
              <a:ext cx="1452716" cy="1452716"/>
            </a:xfrm>
            <a:prstGeom prst="rect">
              <a:avLst/>
            </a:prstGeom>
          </p:spPr>
        </p:pic>
        <p:sp>
          <p:nvSpPr>
            <p:cNvPr id="34" name="TextBox 33">
              <a:extLst>
                <a:ext uri="{FF2B5EF4-FFF2-40B4-BE49-F238E27FC236}">
                  <a16:creationId xmlns:a16="http://schemas.microsoft.com/office/drawing/2014/main" id="{56FB0A40-0832-4F26-9E77-01C98FF4A50C}"/>
                </a:ext>
              </a:extLst>
            </p:cNvPr>
            <p:cNvSpPr txBox="1"/>
            <p:nvPr/>
          </p:nvSpPr>
          <p:spPr>
            <a:xfrm>
              <a:off x="8225612" y="5582231"/>
              <a:ext cx="16002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VM Scale set</a:t>
              </a:r>
            </a:p>
          </p:txBody>
        </p:sp>
      </p:grpSp>
      <p:grpSp>
        <p:nvGrpSpPr>
          <p:cNvPr id="35" name="Group 34">
            <a:extLst>
              <a:ext uri="{FF2B5EF4-FFF2-40B4-BE49-F238E27FC236}">
                <a16:creationId xmlns:a16="http://schemas.microsoft.com/office/drawing/2014/main" id="{B3C84E1A-7603-4446-B449-7CEE64AD0437}"/>
              </a:ext>
            </a:extLst>
          </p:cNvPr>
          <p:cNvGrpSpPr/>
          <p:nvPr/>
        </p:nvGrpSpPr>
        <p:grpSpPr>
          <a:xfrm>
            <a:off x="9602178" y="4010434"/>
            <a:ext cx="1798692" cy="1969449"/>
            <a:chOff x="9794721" y="4090354"/>
            <a:chExt cx="1834760" cy="2008941"/>
          </a:xfrm>
        </p:grpSpPr>
        <p:pic>
          <p:nvPicPr>
            <p:cNvPr id="36" name="Graphic 35">
              <a:extLst>
                <a:ext uri="{FF2B5EF4-FFF2-40B4-BE49-F238E27FC236}">
                  <a16:creationId xmlns:a16="http://schemas.microsoft.com/office/drawing/2014/main" id="{D078C03D-B69B-46CE-A968-329358C7F8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94721" y="4090354"/>
              <a:ext cx="1452716" cy="1452716"/>
            </a:xfrm>
            <a:prstGeom prst="rect">
              <a:avLst/>
            </a:prstGeom>
          </p:spPr>
        </p:pic>
        <p:sp>
          <p:nvSpPr>
            <p:cNvPr id="37" name="TextBox 36">
              <a:extLst>
                <a:ext uri="{FF2B5EF4-FFF2-40B4-BE49-F238E27FC236}">
                  <a16:creationId xmlns:a16="http://schemas.microsoft.com/office/drawing/2014/main" id="{860D6D99-78F9-430F-83EB-2729B93D979A}"/>
                </a:ext>
              </a:extLst>
            </p:cNvPr>
            <p:cNvSpPr txBox="1"/>
            <p:nvPr/>
          </p:nvSpPr>
          <p:spPr>
            <a:xfrm>
              <a:off x="10029281" y="5582230"/>
              <a:ext cx="1600200"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VM Scale set</a:t>
              </a:r>
            </a:p>
          </p:txBody>
        </p:sp>
      </p:grpSp>
      <p:grpSp>
        <p:nvGrpSpPr>
          <p:cNvPr id="38" name="Group 37">
            <a:extLst>
              <a:ext uri="{FF2B5EF4-FFF2-40B4-BE49-F238E27FC236}">
                <a16:creationId xmlns:a16="http://schemas.microsoft.com/office/drawing/2014/main" id="{621B7411-0612-4768-8E82-B4FE8D0281BC}"/>
              </a:ext>
            </a:extLst>
          </p:cNvPr>
          <p:cNvGrpSpPr/>
          <p:nvPr/>
        </p:nvGrpSpPr>
        <p:grpSpPr>
          <a:xfrm>
            <a:off x="3684766" y="4079263"/>
            <a:ext cx="1735503" cy="1754319"/>
            <a:chOff x="3758652" y="4160564"/>
            <a:chExt cx="1770303" cy="1789497"/>
          </a:xfrm>
        </p:grpSpPr>
        <p:pic>
          <p:nvPicPr>
            <p:cNvPr id="39" name="Picture 38">
              <a:extLst>
                <a:ext uri="{FF2B5EF4-FFF2-40B4-BE49-F238E27FC236}">
                  <a16:creationId xmlns:a16="http://schemas.microsoft.com/office/drawing/2014/main" id="{AB8AD684-9184-4504-A38C-AA8319A70A6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28176" y="4160564"/>
              <a:ext cx="1147061" cy="1147061"/>
            </a:xfrm>
            <a:prstGeom prst="rect">
              <a:avLst/>
            </a:prstGeom>
          </p:spPr>
        </p:pic>
        <p:sp>
          <p:nvSpPr>
            <p:cNvPr id="40" name="TextBox 39">
              <a:extLst>
                <a:ext uri="{FF2B5EF4-FFF2-40B4-BE49-F238E27FC236}">
                  <a16:creationId xmlns:a16="http://schemas.microsoft.com/office/drawing/2014/main" id="{563486E5-203E-4624-BE4D-A6F1319DEF24}"/>
                </a:ext>
              </a:extLst>
            </p:cNvPr>
            <p:cNvSpPr txBox="1"/>
            <p:nvPr/>
          </p:nvSpPr>
          <p:spPr>
            <a:xfrm>
              <a:off x="3758652" y="5432996"/>
              <a:ext cx="1770303"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Load Balancer</a:t>
              </a:r>
            </a:p>
          </p:txBody>
        </p:sp>
      </p:grpSp>
      <p:grpSp>
        <p:nvGrpSpPr>
          <p:cNvPr id="41" name="Group 40">
            <a:extLst>
              <a:ext uri="{FF2B5EF4-FFF2-40B4-BE49-F238E27FC236}">
                <a16:creationId xmlns:a16="http://schemas.microsoft.com/office/drawing/2014/main" id="{D59949C2-9EC8-4052-A739-C4EA0D54ED19}"/>
              </a:ext>
            </a:extLst>
          </p:cNvPr>
          <p:cNvGrpSpPr/>
          <p:nvPr/>
        </p:nvGrpSpPr>
        <p:grpSpPr>
          <a:xfrm>
            <a:off x="7193372" y="1120894"/>
            <a:ext cx="3309828" cy="615522"/>
            <a:chOff x="5688232" y="1634949"/>
            <a:chExt cx="3376197" cy="627864"/>
          </a:xfrm>
        </p:grpSpPr>
        <p:pic>
          <p:nvPicPr>
            <p:cNvPr id="42" name="Picture 41">
              <a:extLst>
                <a:ext uri="{FF2B5EF4-FFF2-40B4-BE49-F238E27FC236}">
                  <a16:creationId xmlns:a16="http://schemas.microsoft.com/office/drawing/2014/main" id="{B4E4663D-468D-42D4-A322-E063B2BC8E4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88232" y="1729841"/>
              <a:ext cx="355516" cy="355516"/>
            </a:xfrm>
            <a:prstGeom prst="rect">
              <a:avLst/>
            </a:prstGeom>
          </p:spPr>
        </p:pic>
        <p:sp>
          <p:nvSpPr>
            <p:cNvPr id="43" name="TextBox 42">
              <a:extLst>
                <a:ext uri="{FF2B5EF4-FFF2-40B4-BE49-F238E27FC236}">
                  <a16:creationId xmlns:a16="http://schemas.microsoft.com/office/drawing/2014/main" id="{3DEF5F88-0547-4666-9291-1D11164ABAE8}"/>
                </a:ext>
              </a:extLst>
            </p:cNvPr>
            <p:cNvSpPr txBox="1"/>
            <p:nvPr/>
          </p:nvSpPr>
          <p:spPr>
            <a:xfrm>
              <a:off x="5941073" y="1634949"/>
              <a:ext cx="3123356" cy="627864"/>
            </a:xfrm>
            <a:prstGeom prst="rect">
              <a:avLst/>
            </a:prstGeom>
            <a:noFill/>
            <a:effectLst/>
          </p:spPr>
          <p:txBody>
            <a:bodyPr wrap="none" lIns="179285" tIns="143428" rIns="179285" bIns="143428" rtlCol="0">
              <a:spAutoFit/>
            </a:bodyPr>
            <a:lstStyle/>
            <a:p>
              <a:pPr>
                <a:lnSpc>
                  <a:spcPct val="90000"/>
                </a:lnSpc>
                <a:spcAft>
                  <a:spcPts val="588"/>
                </a:spcAft>
                <a:defRPr/>
              </a:pPr>
              <a:r>
                <a:rPr lang="en-US" sz="2353" dirty="0">
                  <a:gradFill>
                    <a:gsLst>
                      <a:gs pos="1250">
                        <a:schemeClr val="accent5"/>
                      </a:gs>
                      <a:gs pos="100000">
                        <a:schemeClr val="accent5"/>
                      </a:gs>
                    </a:gsLst>
                    <a:lin ang="5400000" scaled="0"/>
                  </a:gradFill>
                  <a:latin typeface="Segoe UI Semilight"/>
                </a:rPr>
                <a:t>Service Fabric cluster</a:t>
              </a:r>
            </a:p>
          </p:txBody>
        </p:sp>
      </p:grpSp>
      <p:sp>
        <p:nvSpPr>
          <p:cNvPr id="44" name="Rectangle 43">
            <a:extLst>
              <a:ext uri="{FF2B5EF4-FFF2-40B4-BE49-F238E27FC236}">
                <a16:creationId xmlns:a16="http://schemas.microsoft.com/office/drawing/2014/main" id="{6312E48A-CDA8-4799-BA9B-3AF0F1EF4ABA}"/>
              </a:ext>
            </a:extLst>
          </p:cNvPr>
          <p:cNvSpPr/>
          <p:nvPr/>
        </p:nvSpPr>
        <p:spPr bwMode="auto">
          <a:xfrm>
            <a:off x="5445523" y="1775390"/>
            <a:ext cx="6154817" cy="4688000"/>
          </a:xfrm>
          <a:prstGeom prst="rect">
            <a:avLst/>
          </a:prstGeom>
          <a:noFill/>
          <a:ln w="38100" cap="flat" cmpd="sng" algn="ctr">
            <a:solidFill>
              <a:srgbClr val="FF8C00"/>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FF8C00"/>
              </a:soli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E9B2F95D-1375-4DE6-A543-A8EF2143DD33}"/>
              </a:ext>
            </a:extLst>
          </p:cNvPr>
          <p:cNvSpPr>
            <a:spLocks noGrp="1"/>
          </p:cNvSpPr>
          <p:nvPr>
            <p:ph type="title"/>
          </p:nvPr>
        </p:nvSpPr>
        <p:spPr/>
        <p:txBody>
          <a:bodyPr/>
          <a:lstStyle/>
          <a:p>
            <a:r>
              <a:rPr lang="en-US" dirty="0"/>
              <a:t>Service Fabric Managed Clusters in Azure</a:t>
            </a:r>
          </a:p>
        </p:txBody>
      </p:sp>
    </p:spTree>
    <p:extLst>
      <p:ext uri="{BB962C8B-B14F-4D97-AF65-F5344CB8AC3E}">
        <p14:creationId xmlns:p14="http://schemas.microsoft.com/office/powerpoint/2010/main" val="177446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par>
                          <p:cTn id="21" fill="hold">
                            <p:stCondLst>
                              <p:cond delay="0"/>
                            </p:stCondLst>
                            <p:childTnLst>
                              <p:par>
                                <p:cTn id="22" presetID="10" presetClass="entr" presetSubtype="0" fill="hold" nodeType="after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wipe(left)">
                                      <p:cBhvr>
                                        <p:cTn id="38" dur="500"/>
                                        <p:tgtEl>
                                          <p:spTgt spid="26"/>
                                        </p:tgtEl>
                                      </p:cBhvr>
                                    </p:animEffect>
                                  </p:childTnLst>
                                </p:cTn>
                              </p:par>
                            </p:childTnLst>
                          </p:cTn>
                        </p:par>
                        <p:par>
                          <p:cTn id="39" fill="hold">
                            <p:stCondLst>
                              <p:cond delay="500"/>
                            </p:stCondLst>
                            <p:childTnLst>
                              <p:par>
                                <p:cTn id="40" presetID="22" presetClass="entr" presetSubtype="8" fill="hold"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5542922" y="3552707"/>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#1</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26" name="Rectangle 25"/>
          <p:cNvSpPr/>
          <p:nvPr/>
        </p:nvSpPr>
        <p:spPr>
          <a:xfrm>
            <a:off x="5701441" y="3946089"/>
            <a:ext cx="1659237"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28" name="Rectangle 27"/>
          <p:cNvSpPr/>
          <p:nvPr/>
        </p:nvSpPr>
        <p:spPr>
          <a:xfrm>
            <a:off x="5695148" y="4368941"/>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sp>
        <p:nvSpPr>
          <p:cNvPr id="42" name="Rectangle 41"/>
          <p:cNvSpPr/>
          <p:nvPr/>
        </p:nvSpPr>
        <p:spPr bwMode="auto">
          <a:xfrm>
            <a:off x="6798474" y="1961781"/>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#2</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44" name="Rectangle 43"/>
          <p:cNvSpPr/>
          <p:nvPr/>
        </p:nvSpPr>
        <p:spPr>
          <a:xfrm>
            <a:off x="6956993" y="2355163"/>
            <a:ext cx="1656862"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46" name="Rectangle 45"/>
          <p:cNvSpPr/>
          <p:nvPr/>
        </p:nvSpPr>
        <p:spPr>
          <a:xfrm>
            <a:off x="6950698" y="2764092"/>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sp>
        <p:nvSpPr>
          <p:cNvPr id="50" name="Rectangle 49"/>
          <p:cNvSpPr/>
          <p:nvPr/>
        </p:nvSpPr>
        <p:spPr bwMode="auto">
          <a:xfrm>
            <a:off x="9246366" y="2684749"/>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#3</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52" name="Rectangle 51"/>
          <p:cNvSpPr/>
          <p:nvPr/>
        </p:nvSpPr>
        <p:spPr>
          <a:xfrm>
            <a:off x="9419943" y="3088063"/>
            <a:ext cx="1644179"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53" name="Rectangle 52"/>
          <p:cNvSpPr/>
          <p:nvPr/>
        </p:nvSpPr>
        <p:spPr>
          <a:xfrm>
            <a:off x="9398591" y="3500984"/>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sp>
        <p:nvSpPr>
          <p:cNvPr id="57" name="Rectangle 56"/>
          <p:cNvSpPr/>
          <p:nvPr/>
        </p:nvSpPr>
        <p:spPr bwMode="auto">
          <a:xfrm>
            <a:off x="9261424" y="4154713"/>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#4</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58" name="Rectangle 57"/>
          <p:cNvSpPr/>
          <p:nvPr/>
        </p:nvSpPr>
        <p:spPr>
          <a:xfrm>
            <a:off x="9419943" y="4544848"/>
            <a:ext cx="1659237"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60" name="Rectangle 59"/>
          <p:cNvSpPr/>
          <p:nvPr/>
        </p:nvSpPr>
        <p:spPr>
          <a:xfrm>
            <a:off x="9413650" y="4970949"/>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sp>
        <p:nvSpPr>
          <p:cNvPr id="64" name="Rectangle 63"/>
          <p:cNvSpPr/>
          <p:nvPr/>
        </p:nvSpPr>
        <p:spPr bwMode="auto">
          <a:xfrm>
            <a:off x="6796100" y="5095317"/>
            <a:ext cx="1962767" cy="1221361"/>
          </a:xfrm>
          <a:prstGeom prst="rect">
            <a:avLst/>
          </a:prstGeom>
          <a:solidFill>
            <a:srgbClr val="0070C0"/>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t" anchorCtr="1" compatLnSpc="1">
            <a:prstTxWarp prst="textNoShape">
              <a:avLst/>
            </a:prstTxWarp>
            <a:noAutofit/>
          </a:bodyPr>
          <a:lstStyle/>
          <a:p>
            <a:pPr defTabSz="856961">
              <a:defRPr/>
            </a:pPr>
            <a: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VM #5</a:t>
            </a:r>
            <a:br>
              <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endParaRPr lang="en-US" sz="1874"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endParaRPr>
          </a:p>
        </p:txBody>
      </p:sp>
      <p:sp>
        <p:nvSpPr>
          <p:cNvPr id="65" name="Rectangle 64"/>
          <p:cNvSpPr/>
          <p:nvPr/>
        </p:nvSpPr>
        <p:spPr>
          <a:xfrm>
            <a:off x="6954619" y="5488699"/>
            <a:ext cx="1659235" cy="323971"/>
          </a:xfrm>
          <a:prstGeom prst="rect">
            <a:avLst/>
          </a:prstGeom>
          <a:solidFill>
            <a:schemeClr val="accent2"/>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Service Fabric</a:t>
            </a:r>
          </a:p>
        </p:txBody>
      </p:sp>
      <p:sp>
        <p:nvSpPr>
          <p:cNvPr id="67" name="Rectangle 66"/>
          <p:cNvSpPr/>
          <p:nvPr/>
        </p:nvSpPr>
        <p:spPr>
          <a:xfrm>
            <a:off x="6948326" y="5911550"/>
            <a:ext cx="1665531" cy="323971"/>
          </a:xfrm>
          <a:prstGeom prst="rect">
            <a:avLst/>
          </a:prstGeom>
          <a:solidFill>
            <a:schemeClr val="accent4"/>
          </a:soli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p>
        </p:txBody>
      </p:sp>
      <p:cxnSp>
        <p:nvCxnSpPr>
          <p:cNvPr id="97" name="Elbow Connector 96"/>
          <p:cNvCxnSpPr>
            <a:stCxn id="44" idx="3"/>
            <a:endCxn id="52" idx="1"/>
          </p:cNvCxnSpPr>
          <p:nvPr/>
        </p:nvCxnSpPr>
        <p:spPr>
          <a:xfrm>
            <a:off x="8613856" y="2517149"/>
            <a:ext cx="806088" cy="732900"/>
          </a:xfrm>
          <a:prstGeom prst="bentConnector3">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52" idx="3"/>
            <a:endCxn id="58" idx="3"/>
          </p:cNvCxnSpPr>
          <p:nvPr/>
        </p:nvCxnSpPr>
        <p:spPr>
          <a:xfrm>
            <a:off x="11064120" y="3250049"/>
            <a:ext cx="15060" cy="1456785"/>
          </a:xfrm>
          <a:prstGeom prst="bentConnector3">
            <a:avLst>
              <a:gd name="adj1" fmla="val 2139208"/>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65" idx="3"/>
            <a:endCxn id="58" idx="1"/>
          </p:cNvCxnSpPr>
          <p:nvPr/>
        </p:nvCxnSpPr>
        <p:spPr>
          <a:xfrm flipV="1">
            <a:off x="8613854" y="4706834"/>
            <a:ext cx="806089" cy="943851"/>
          </a:xfrm>
          <a:prstGeom prst="bentConnector3">
            <a:avLst>
              <a:gd name="adj1" fmla="val 50000"/>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Elbow Connector 111"/>
          <p:cNvCxnSpPr>
            <a:stCxn id="26" idx="3"/>
            <a:endCxn id="65" idx="1"/>
          </p:cNvCxnSpPr>
          <p:nvPr/>
        </p:nvCxnSpPr>
        <p:spPr>
          <a:xfrm flipH="1">
            <a:off x="6954619" y="4108075"/>
            <a:ext cx="406059" cy="1542610"/>
          </a:xfrm>
          <a:prstGeom prst="bentConnector5">
            <a:avLst>
              <a:gd name="adj1" fmla="val -55191"/>
              <a:gd name="adj2" fmla="val 50000"/>
              <a:gd name="adj3" fmla="val 155191"/>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Elbow Connector 115"/>
          <p:cNvCxnSpPr>
            <a:stCxn id="26" idx="3"/>
            <a:endCxn id="44" idx="1"/>
          </p:cNvCxnSpPr>
          <p:nvPr/>
        </p:nvCxnSpPr>
        <p:spPr>
          <a:xfrm flipH="1" flipV="1">
            <a:off x="6956992" y="2517149"/>
            <a:ext cx="403685" cy="1590926"/>
          </a:xfrm>
          <a:prstGeom prst="bentConnector5">
            <a:avLst>
              <a:gd name="adj1" fmla="val -55515"/>
              <a:gd name="adj2" fmla="val 50000"/>
              <a:gd name="adj3" fmla="val 155515"/>
            </a:avLst>
          </a:prstGeom>
          <a:ln w="57150" cap="sq" cmpd="sng">
            <a:solidFill>
              <a:schemeClr val="accent1">
                <a:lumMod val="60000"/>
                <a:lumOff val="40000"/>
              </a:schemeClr>
            </a:solidFill>
            <a:round/>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endCxn id="26" idx="1"/>
          </p:cNvCxnSpPr>
          <p:nvPr/>
        </p:nvCxnSpPr>
        <p:spPr>
          <a:xfrm flipV="1">
            <a:off x="4975469" y="4108074"/>
            <a:ext cx="725972" cy="42285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5271" y="3810057"/>
            <a:ext cx="1662926" cy="1662926"/>
          </a:xfrm>
          <a:prstGeom prst="rect">
            <a:avLst/>
          </a:prstGeom>
          <a:noFill/>
          <a:extLst>
            <a:ext uri="{909E8E84-426E-40DD-AFC4-6F175D3DCCD1}">
              <a14:hiddenFill xmlns:a14="http://schemas.microsoft.com/office/drawing/2010/main">
                <a:solidFill>
                  <a:srgbClr val="FFFFFF"/>
                </a:solidFill>
              </a14:hiddenFill>
            </a:ext>
          </a:extLst>
        </p:spPr>
      </p:pic>
      <p:cxnSp>
        <p:nvCxnSpPr>
          <p:cNvPr id="128" name="Straight Arrow Connector 127"/>
          <p:cNvCxnSpPr>
            <a:cxnSpLocks/>
            <a:stCxn id="127" idx="3"/>
          </p:cNvCxnSpPr>
          <p:nvPr/>
        </p:nvCxnSpPr>
        <p:spPr>
          <a:xfrm>
            <a:off x="2218197" y="4641521"/>
            <a:ext cx="1555635" cy="1"/>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1" name="Rectangle 130"/>
          <p:cNvSpPr/>
          <p:nvPr/>
        </p:nvSpPr>
        <p:spPr>
          <a:xfrm>
            <a:off x="1786705" y="3442525"/>
            <a:ext cx="1665531" cy="530492"/>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Your code, etc.</a:t>
            </a:r>
            <a:b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r>
              <a:rPr lang="en-US" sz="1594"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(Port: 19080)</a:t>
            </a:r>
          </a:p>
        </p:txBody>
      </p:sp>
      <p:sp>
        <p:nvSpPr>
          <p:cNvPr id="134" name="Rectangle 133"/>
          <p:cNvSpPr/>
          <p:nvPr/>
        </p:nvSpPr>
        <p:spPr>
          <a:xfrm>
            <a:off x="1786705" y="5277248"/>
            <a:ext cx="1665531" cy="535423"/>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2850" tIns="42850" rIns="42850" bIns="42850" numCol="1" rtlCol="0" anchor="ctr" anchorCtr="1" compatLnSpc="1">
            <a:prstTxWarp prst="textNoShape">
              <a:avLst/>
            </a:prstTxWarp>
            <a:noAutofit/>
          </a:bodyPr>
          <a:lstStyle/>
          <a:p>
            <a:pPr algn="ctr" defTabSz="856961">
              <a:defRPr/>
            </a:pPr>
            <a: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Web Request</a:t>
            </a:r>
            <a:br>
              <a:rPr lang="en-US" sz="1687" b="1"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br>
            <a:r>
              <a:rPr lang="en-US" sz="1594" kern="0" dirty="0">
                <a:gradFill>
                  <a:gsLst>
                    <a:gs pos="0">
                      <a:schemeClr val="bg1"/>
                    </a:gs>
                    <a:gs pos="97000">
                      <a:schemeClr val="bg1"/>
                    </a:gs>
                  </a:gsLst>
                  <a:path path="circle">
                    <a:fillToRect l="50000" t="50000" r="50000" b="50000"/>
                  </a:path>
                </a:gradFill>
                <a:latin typeface="Segoe UI" panose="020B0502040204020203" pitchFamily="34" charset="0"/>
                <a:cs typeface="Segoe UI" panose="020B0502040204020203" pitchFamily="34" charset="0"/>
              </a:rPr>
              <a:t>Port: 80</a:t>
            </a:r>
          </a:p>
        </p:txBody>
      </p:sp>
      <p:cxnSp>
        <p:nvCxnSpPr>
          <p:cNvPr id="135" name="Straight Arrow Connector 134"/>
          <p:cNvCxnSpPr>
            <a:cxnSpLocks/>
            <a:endCxn id="67" idx="1"/>
          </p:cNvCxnSpPr>
          <p:nvPr/>
        </p:nvCxnSpPr>
        <p:spPr>
          <a:xfrm>
            <a:off x="4975470" y="4774068"/>
            <a:ext cx="1972857" cy="1299468"/>
          </a:xfrm>
          <a:prstGeom prst="straightConnector1">
            <a:avLst/>
          </a:prstGeom>
          <a:ln w="571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01EF38B-FFFA-482A-92A0-BD6E29436AF9}"/>
              </a:ext>
            </a:extLst>
          </p:cNvPr>
          <p:cNvSpPr/>
          <p:nvPr/>
        </p:nvSpPr>
        <p:spPr bwMode="auto">
          <a:xfrm>
            <a:off x="5445523" y="1775390"/>
            <a:ext cx="6154817" cy="4688000"/>
          </a:xfrm>
          <a:prstGeom prst="rect">
            <a:avLst/>
          </a:prstGeom>
          <a:noFill/>
          <a:ln w="381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FF8C00"/>
              </a:solidFill>
              <a:latin typeface="Segoe UI Semilight"/>
              <a:ea typeface="Segoe UI" pitchFamily="34" charset="0"/>
              <a:cs typeface="Segoe UI" pitchFamily="34" charset="0"/>
            </a:endParaRPr>
          </a:p>
        </p:txBody>
      </p:sp>
      <p:grpSp>
        <p:nvGrpSpPr>
          <p:cNvPr id="41" name="Group 40">
            <a:extLst>
              <a:ext uri="{FF2B5EF4-FFF2-40B4-BE49-F238E27FC236}">
                <a16:creationId xmlns:a16="http://schemas.microsoft.com/office/drawing/2014/main" id="{A6CDCC04-37FD-4003-BB0C-AD66835C5044}"/>
              </a:ext>
            </a:extLst>
          </p:cNvPr>
          <p:cNvGrpSpPr/>
          <p:nvPr/>
        </p:nvGrpSpPr>
        <p:grpSpPr>
          <a:xfrm>
            <a:off x="3684766" y="4079263"/>
            <a:ext cx="1735503" cy="1754319"/>
            <a:chOff x="3758652" y="4160564"/>
            <a:chExt cx="1770303" cy="1789497"/>
          </a:xfrm>
        </p:grpSpPr>
        <p:pic>
          <p:nvPicPr>
            <p:cNvPr id="43" name="Picture 42">
              <a:extLst>
                <a:ext uri="{FF2B5EF4-FFF2-40B4-BE49-F238E27FC236}">
                  <a16:creationId xmlns:a16="http://schemas.microsoft.com/office/drawing/2014/main" id="{3ED24B7A-523C-4AA1-97BE-CDAA5487263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8176" y="4160564"/>
              <a:ext cx="1147061" cy="1147061"/>
            </a:xfrm>
            <a:prstGeom prst="rect">
              <a:avLst/>
            </a:prstGeom>
          </p:spPr>
        </p:pic>
        <p:sp>
          <p:nvSpPr>
            <p:cNvPr id="45" name="TextBox 44">
              <a:extLst>
                <a:ext uri="{FF2B5EF4-FFF2-40B4-BE49-F238E27FC236}">
                  <a16:creationId xmlns:a16="http://schemas.microsoft.com/office/drawing/2014/main" id="{4D5DA140-A3FE-413D-A89B-B7D5F23479AC}"/>
                </a:ext>
              </a:extLst>
            </p:cNvPr>
            <p:cNvSpPr txBox="1"/>
            <p:nvPr/>
          </p:nvSpPr>
          <p:spPr>
            <a:xfrm>
              <a:off x="3758652" y="5432996"/>
              <a:ext cx="1770303" cy="517065"/>
            </a:xfrm>
            <a:prstGeom prst="rect">
              <a:avLst/>
            </a:prstGeom>
            <a:noFill/>
          </p:spPr>
          <p:txBody>
            <a:bodyPr wrap="square" lIns="179285" tIns="143428" rIns="179285" bIns="143428" rtlCol="0">
              <a:spAutoFit/>
            </a:bodyPr>
            <a:lstStyle/>
            <a:p>
              <a:pPr>
                <a:lnSpc>
                  <a:spcPct val="90000"/>
                </a:lnSpc>
                <a:spcAft>
                  <a:spcPts val="588"/>
                </a:spcAft>
              </a:pPr>
              <a:r>
                <a:rPr lang="en-US" sz="1568" dirty="0">
                  <a:gradFill>
                    <a:gsLst>
                      <a:gs pos="2917">
                        <a:schemeClr val="tx1"/>
                      </a:gs>
                      <a:gs pos="30000">
                        <a:schemeClr val="tx1"/>
                      </a:gs>
                    </a:gsLst>
                    <a:lin ang="5400000" scaled="0"/>
                  </a:gradFill>
                </a:rPr>
                <a:t>Load Balancer</a:t>
              </a:r>
            </a:p>
          </p:txBody>
        </p:sp>
      </p:grpSp>
      <p:grpSp>
        <p:nvGrpSpPr>
          <p:cNvPr id="36" name="Group 35">
            <a:extLst>
              <a:ext uri="{FF2B5EF4-FFF2-40B4-BE49-F238E27FC236}">
                <a16:creationId xmlns:a16="http://schemas.microsoft.com/office/drawing/2014/main" id="{65250FC0-C80F-4F85-8854-203E49626F55}"/>
              </a:ext>
            </a:extLst>
          </p:cNvPr>
          <p:cNvGrpSpPr/>
          <p:nvPr/>
        </p:nvGrpSpPr>
        <p:grpSpPr>
          <a:xfrm>
            <a:off x="7193372" y="1120894"/>
            <a:ext cx="3309828" cy="615522"/>
            <a:chOff x="5688232" y="1634949"/>
            <a:chExt cx="3376197" cy="627864"/>
          </a:xfrm>
        </p:grpSpPr>
        <p:pic>
          <p:nvPicPr>
            <p:cNvPr id="47" name="Picture 46">
              <a:extLst>
                <a:ext uri="{FF2B5EF4-FFF2-40B4-BE49-F238E27FC236}">
                  <a16:creationId xmlns:a16="http://schemas.microsoft.com/office/drawing/2014/main" id="{28B95AC6-B3D2-48D8-9BB7-A947F5853A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88232" y="1729841"/>
              <a:ext cx="355516" cy="355516"/>
            </a:xfrm>
            <a:prstGeom prst="rect">
              <a:avLst/>
            </a:prstGeom>
          </p:spPr>
        </p:pic>
        <p:sp>
          <p:nvSpPr>
            <p:cNvPr id="48" name="TextBox 47">
              <a:extLst>
                <a:ext uri="{FF2B5EF4-FFF2-40B4-BE49-F238E27FC236}">
                  <a16:creationId xmlns:a16="http://schemas.microsoft.com/office/drawing/2014/main" id="{77DE5267-1EBE-4B3F-8F42-D9C7C9509530}"/>
                </a:ext>
              </a:extLst>
            </p:cNvPr>
            <p:cNvSpPr txBox="1"/>
            <p:nvPr/>
          </p:nvSpPr>
          <p:spPr>
            <a:xfrm>
              <a:off x="5941073" y="1634949"/>
              <a:ext cx="3123356" cy="627864"/>
            </a:xfrm>
            <a:prstGeom prst="rect">
              <a:avLst/>
            </a:prstGeom>
            <a:noFill/>
            <a:effectLst/>
          </p:spPr>
          <p:txBody>
            <a:bodyPr wrap="none" lIns="179285" tIns="143428" rIns="179285" bIns="143428" rtlCol="0">
              <a:spAutoFit/>
            </a:bodyPr>
            <a:lstStyle/>
            <a:p>
              <a:pPr>
                <a:lnSpc>
                  <a:spcPct val="90000"/>
                </a:lnSpc>
                <a:spcAft>
                  <a:spcPts val="588"/>
                </a:spcAft>
                <a:defRPr/>
              </a:pPr>
              <a:r>
                <a:rPr lang="en-US" sz="2353" dirty="0">
                  <a:gradFill>
                    <a:gsLst>
                      <a:gs pos="1250">
                        <a:schemeClr val="accent5"/>
                      </a:gs>
                      <a:gs pos="100000">
                        <a:schemeClr val="accent5"/>
                      </a:gs>
                    </a:gsLst>
                    <a:lin ang="5400000" scaled="0"/>
                  </a:gradFill>
                  <a:latin typeface="Segoe UI Semilight"/>
                </a:rPr>
                <a:t>Service Fabric cluster</a:t>
              </a:r>
            </a:p>
          </p:txBody>
        </p:sp>
      </p:grpSp>
      <p:sp>
        <p:nvSpPr>
          <p:cNvPr id="4" name="Title 3">
            <a:extLst>
              <a:ext uri="{FF2B5EF4-FFF2-40B4-BE49-F238E27FC236}">
                <a16:creationId xmlns:a16="http://schemas.microsoft.com/office/drawing/2014/main" id="{0D82C443-6DB7-4EA1-AA03-16C7B19F78F4}"/>
              </a:ext>
            </a:extLst>
          </p:cNvPr>
          <p:cNvSpPr>
            <a:spLocks noGrp="1"/>
          </p:cNvSpPr>
          <p:nvPr>
            <p:ph type="title"/>
          </p:nvPr>
        </p:nvSpPr>
        <p:spPr/>
        <p:txBody>
          <a:bodyPr/>
          <a:lstStyle/>
          <a:p>
            <a:r>
              <a:rPr lang="en-US" dirty="0"/>
              <a:t>Service Fabric Managed Clusters in Azure</a:t>
            </a:r>
          </a:p>
        </p:txBody>
      </p:sp>
    </p:spTree>
    <p:extLst>
      <p:ext uri="{BB962C8B-B14F-4D97-AF65-F5344CB8AC3E}">
        <p14:creationId xmlns:p14="http://schemas.microsoft.com/office/powerpoint/2010/main" val="221527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fade">
                                      <p:cBhvr>
                                        <p:cTn id="48" dur="500"/>
                                        <p:tgtEl>
                                          <p:spTgt spid="65"/>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116"/>
                                        </p:tgtEl>
                                        <p:attrNameLst>
                                          <p:attrName>style.visibility</p:attrName>
                                        </p:attrNameLst>
                                      </p:cBhvr>
                                      <p:to>
                                        <p:strVal val="visible"/>
                                      </p:to>
                                    </p:set>
                                    <p:animEffect transition="in" filter="dissolve">
                                      <p:cBhvr>
                                        <p:cTn id="53" dur="500"/>
                                        <p:tgtEl>
                                          <p:spTgt spid="116"/>
                                        </p:tgtEl>
                                      </p:cBhvr>
                                    </p:animEffect>
                                  </p:childTnLst>
                                </p:cTn>
                              </p:par>
                            </p:childTnLst>
                          </p:cTn>
                        </p:par>
                        <p:par>
                          <p:cTn id="54" fill="hold">
                            <p:stCondLst>
                              <p:cond delay="500"/>
                            </p:stCondLst>
                            <p:childTnLst>
                              <p:par>
                                <p:cTn id="55" presetID="9" presetClass="entr" presetSubtype="0" fill="hold"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dissolve">
                                      <p:cBhvr>
                                        <p:cTn id="57" dur="500"/>
                                        <p:tgtEl>
                                          <p:spTgt spid="97"/>
                                        </p:tgtEl>
                                      </p:cBhvr>
                                    </p:animEffect>
                                  </p:childTnLst>
                                </p:cTn>
                              </p:par>
                            </p:childTnLst>
                          </p:cTn>
                        </p:par>
                        <p:par>
                          <p:cTn id="58" fill="hold">
                            <p:stCondLst>
                              <p:cond delay="1000"/>
                            </p:stCondLst>
                            <p:childTnLst>
                              <p:par>
                                <p:cTn id="59" presetID="9" presetClass="entr" presetSubtype="0" fill="hold" nodeType="afterEffect">
                                  <p:stCondLst>
                                    <p:cond delay="0"/>
                                  </p:stCondLst>
                                  <p:childTnLst>
                                    <p:set>
                                      <p:cBhvr>
                                        <p:cTn id="60" dur="1" fill="hold">
                                          <p:stCondLst>
                                            <p:cond delay="0"/>
                                          </p:stCondLst>
                                        </p:cTn>
                                        <p:tgtEl>
                                          <p:spTgt spid="106"/>
                                        </p:tgtEl>
                                        <p:attrNameLst>
                                          <p:attrName>style.visibility</p:attrName>
                                        </p:attrNameLst>
                                      </p:cBhvr>
                                      <p:to>
                                        <p:strVal val="visible"/>
                                      </p:to>
                                    </p:set>
                                    <p:animEffect transition="in" filter="dissolve">
                                      <p:cBhvr>
                                        <p:cTn id="61" dur="500"/>
                                        <p:tgtEl>
                                          <p:spTgt spid="106"/>
                                        </p:tgtEl>
                                      </p:cBhvr>
                                    </p:animEffect>
                                  </p:childTnLst>
                                </p:cTn>
                              </p:par>
                            </p:childTnLst>
                          </p:cTn>
                        </p:par>
                        <p:par>
                          <p:cTn id="62" fill="hold">
                            <p:stCondLst>
                              <p:cond delay="1500"/>
                            </p:stCondLst>
                            <p:childTnLst>
                              <p:par>
                                <p:cTn id="63" presetID="9" presetClass="entr" presetSubtype="0" fill="hold" nodeType="afterEffect">
                                  <p:stCondLst>
                                    <p:cond delay="0"/>
                                  </p:stCondLst>
                                  <p:childTnLst>
                                    <p:set>
                                      <p:cBhvr>
                                        <p:cTn id="64" dur="1" fill="hold">
                                          <p:stCondLst>
                                            <p:cond delay="0"/>
                                          </p:stCondLst>
                                        </p:cTn>
                                        <p:tgtEl>
                                          <p:spTgt spid="109"/>
                                        </p:tgtEl>
                                        <p:attrNameLst>
                                          <p:attrName>style.visibility</p:attrName>
                                        </p:attrNameLst>
                                      </p:cBhvr>
                                      <p:to>
                                        <p:strVal val="visible"/>
                                      </p:to>
                                    </p:set>
                                    <p:animEffect transition="in" filter="dissolve">
                                      <p:cBhvr>
                                        <p:cTn id="65" dur="500"/>
                                        <p:tgtEl>
                                          <p:spTgt spid="109"/>
                                        </p:tgtEl>
                                      </p:cBhvr>
                                    </p:animEffect>
                                  </p:childTnLst>
                                </p:cTn>
                              </p:par>
                            </p:childTnLst>
                          </p:cTn>
                        </p:par>
                        <p:par>
                          <p:cTn id="66" fill="hold">
                            <p:stCondLst>
                              <p:cond delay="2000"/>
                            </p:stCondLst>
                            <p:childTnLst>
                              <p:par>
                                <p:cTn id="67" presetID="9" presetClass="entr" presetSubtype="0" fill="hold" nodeType="afterEffect">
                                  <p:stCondLst>
                                    <p:cond delay="0"/>
                                  </p:stCondLst>
                                  <p:childTnLst>
                                    <p:set>
                                      <p:cBhvr>
                                        <p:cTn id="68" dur="1" fill="hold">
                                          <p:stCondLst>
                                            <p:cond delay="0"/>
                                          </p:stCondLst>
                                        </p:cTn>
                                        <p:tgtEl>
                                          <p:spTgt spid="112"/>
                                        </p:tgtEl>
                                        <p:attrNameLst>
                                          <p:attrName>style.visibility</p:attrName>
                                        </p:attrNameLst>
                                      </p:cBhvr>
                                      <p:to>
                                        <p:strVal val="visible"/>
                                      </p:to>
                                    </p:set>
                                    <p:animEffect transition="in" filter="dissolve">
                                      <p:cBhvr>
                                        <p:cTn id="69" dur="500"/>
                                        <p:tgtEl>
                                          <p:spTgt spid="11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27"/>
                                        </p:tgtEl>
                                        <p:attrNameLst>
                                          <p:attrName>style.visibility</p:attrName>
                                        </p:attrNameLst>
                                      </p:cBhvr>
                                      <p:to>
                                        <p:strVal val="visible"/>
                                      </p:to>
                                    </p:set>
                                    <p:animEffect transition="in" filter="fade">
                                      <p:cBhvr>
                                        <p:cTn id="74" dur="500"/>
                                        <p:tgtEl>
                                          <p:spTgt spid="127"/>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31"/>
                                        </p:tgtEl>
                                        <p:attrNameLst>
                                          <p:attrName>style.visibility</p:attrName>
                                        </p:attrNameLst>
                                      </p:cBhvr>
                                      <p:to>
                                        <p:strVal val="visible"/>
                                      </p:to>
                                    </p:set>
                                    <p:animEffect transition="in" filter="dissolve">
                                      <p:cBhvr>
                                        <p:cTn id="83" dur="500"/>
                                        <p:tgtEl>
                                          <p:spTgt spid="131"/>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28"/>
                                        </p:tgtEl>
                                        <p:attrNameLst>
                                          <p:attrName>style.visibility</p:attrName>
                                        </p:attrNameLst>
                                      </p:cBhvr>
                                      <p:to>
                                        <p:strVal val="visible"/>
                                      </p:to>
                                    </p:set>
                                    <p:animEffect transition="in" filter="wipe(left)">
                                      <p:cBhvr>
                                        <p:cTn id="88" dur="500"/>
                                        <p:tgtEl>
                                          <p:spTgt spid="128"/>
                                        </p:tgtEl>
                                      </p:cBhvr>
                                    </p:animEffect>
                                  </p:childTnLst>
                                </p:cTn>
                              </p:par>
                            </p:childTnLst>
                          </p:cTn>
                        </p:par>
                        <p:par>
                          <p:cTn id="89" fill="hold">
                            <p:stCondLst>
                              <p:cond delay="500"/>
                            </p:stCondLst>
                            <p:childTnLst>
                              <p:par>
                                <p:cTn id="90" presetID="22" presetClass="entr" presetSubtype="8" fill="hold"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childTnLst>
                          </p:cTn>
                        </p:par>
                        <p:par>
                          <p:cTn id="93" fill="hold">
                            <p:stCondLst>
                              <p:cond delay="1000"/>
                            </p:stCondLst>
                            <p:childTnLst>
                              <p:par>
                                <p:cTn id="94" presetID="10" presetClass="entr" presetSubtype="0" fill="hold" grpId="0" nodeType="after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cTn>
                              </p:par>
                            </p:childTnLst>
                          </p:cTn>
                        </p:par>
                        <p:par>
                          <p:cTn id="97" fill="hold">
                            <p:stCondLst>
                              <p:cond delay="1500"/>
                            </p:stCondLst>
                            <p:childTnLst>
                              <p:par>
                                <p:cTn id="98" presetID="10" presetClass="entr" presetSubtype="0" fill="hold" grpId="0" nodeType="after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fade">
                                      <p:cBhvr>
                                        <p:cTn id="100" dur="500"/>
                                        <p:tgtEl>
                                          <p:spTgt spid="46"/>
                                        </p:tgtEl>
                                      </p:cBhvr>
                                    </p:animEffect>
                                  </p:childTnLst>
                                </p:cTn>
                              </p:par>
                            </p:childTnLst>
                          </p:cTn>
                        </p:par>
                        <p:par>
                          <p:cTn id="101" fill="hold">
                            <p:stCondLst>
                              <p:cond delay="2000"/>
                            </p:stCondLst>
                            <p:childTnLst>
                              <p:par>
                                <p:cTn id="102" presetID="10" presetClass="entr" presetSubtype="0" fill="hold" grpId="0" nodeType="after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par>
                          <p:cTn id="105" fill="hold">
                            <p:stCondLst>
                              <p:cond delay="2500"/>
                            </p:stCondLst>
                            <p:childTnLst>
                              <p:par>
                                <p:cTn id="106" presetID="10" presetClass="entr" presetSubtype="0" fill="hold" grpId="0" nodeType="afterEffect">
                                  <p:stCondLst>
                                    <p:cond delay="0"/>
                                  </p:stCondLst>
                                  <p:childTnLst>
                                    <p:set>
                                      <p:cBhvr>
                                        <p:cTn id="107" dur="1" fill="hold">
                                          <p:stCondLst>
                                            <p:cond delay="0"/>
                                          </p:stCondLst>
                                        </p:cTn>
                                        <p:tgtEl>
                                          <p:spTgt spid="60"/>
                                        </p:tgtEl>
                                        <p:attrNameLst>
                                          <p:attrName>style.visibility</p:attrName>
                                        </p:attrNameLst>
                                      </p:cBhvr>
                                      <p:to>
                                        <p:strVal val="visible"/>
                                      </p:to>
                                    </p:set>
                                    <p:animEffect transition="in" filter="fade">
                                      <p:cBhvr>
                                        <p:cTn id="108" dur="500"/>
                                        <p:tgtEl>
                                          <p:spTgt spid="60"/>
                                        </p:tgtEl>
                                      </p:cBhvr>
                                    </p:animEffect>
                                  </p:childTnLst>
                                </p:cTn>
                              </p:par>
                            </p:childTnLst>
                          </p:cTn>
                        </p:par>
                        <p:par>
                          <p:cTn id="109" fill="hold">
                            <p:stCondLst>
                              <p:cond delay="3000"/>
                            </p:stCondLst>
                            <p:childTnLst>
                              <p:par>
                                <p:cTn id="110" presetID="10" presetClass="entr" presetSubtype="0" fill="hold" grpId="0" nodeType="afterEffect">
                                  <p:stCondLst>
                                    <p:cond delay="0"/>
                                  </p:stCondLst>
                                  <p:childTnLst>
                                    <p:set>
                                      <p:cBhvr>
                                        <p:cTn id="111" dur="1" fill="hold">
                                          <p:stCondLst>
                                            <p:cond delay="0"/>
                                          </p:stCondLst>
                                        </p:cTn>
                                        <p:tgtEl>
                                          <p:spTgt spid="67"/>
                                        </p:tgtEl>
                                        <p:attrNameLst>
                                          <p:attrName>style.visibility</p:attrName>
                                        </p:attrNameLst>
                                      </p:cBhvr>
                                      <p:to>
                                        <p:strVal val="visible"/>
                                      </p:to>
                                    </p:set>
                                    <p:animEffect transition="in" filter="fade">
                                      <p:cBhvr>
                                        <p:cTn id="112" dur="500"/>
                                        <p:tgtEl>
                                          <p:spTgt spid="6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31"/>
                                        </p:tgtEl>
                                      </p:cBhvr>
                                    </p:animEffect>
                                    <p:set>
                                      <p:cBhvr>
                                        <p:cTn id="117" dur="1" fill="hold">
                                          <p:stCondLst>
                                            <p:cond delay="499"/>
                                          </p:stCondLst>
                                        </p:cTn>
                                        <p:tgtEl>
                                          <p:spTgt spid="131"/>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28"/>
                                        </p:tgtEl>
                                      </p:cBhvr>
                                    </p:animEffect>
                                    <p:set>
                                      <p:cBhvr>
                                        <p:cTn id="120" dur="1" fill="hold">
                                          <p:stCondLst>
                                            <p:cond delay="499"/>
                                          </p:stCondLst>
                                        </p:cTn>
                                        <p:tgtEl>
                                          <p:spTgt spid="128"/>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30"/>
                                        </p:tgtEl>
                                      </p:cBhvr>
                                    </p:animEffect>
                                    <p:set>
                                      <p:cBhvr>
                                        <p:cTn id="123" dur="1" fill="hold">
                                          <p:stCondLst>
                                            <p:cond delay="499"/>
                                          </p:stCondLst>
                                        </p:cTn>
                                        <p:tgtEl>
                                          <p:spTgt spid="30"/>
                                        </p:tgtEl>
                                        <p:attrNameLst>
                                          <p:attrName>style.visibility</p:attrName>
                                        </p:attrNameLst>
                                      </p:cBhvr>
                                      <p:to>
                                        <p:strVal val="hidden"/>
                                      </p:to>
                                    </p:set>
                                  </p:childTnLst>
                                </p:cTn>
                              </p:par>
                            </p:childTnLst>
                          </p:cTn>
                        </p:par>
                        <p:par>
                          <p:cTn id="124" fill="hold">
                            <p:stCondLst>
                              <p:cond delay="500"/>
                            </p:stCondLst>
                            <p:childTnLst>
                              <p:par>
                                <p:cTn id="125" presetID="9" presetClass="entr" presetSubtype="0" fill="hold" grpId="0" nodeType="afterEffect">
                                  <p:stCondLst>
                                    <p:cond delay="0"/>
                                  </p:stCondLst>
                                  <p:childTnLst>
                                    <p:set>
                                      <p:cBhvr>
                                        <p:cTn id="126" dur="1" fill="hold">
                                          <p:stCondLst>
                                            <p:cond delay="0"/>
                                          </p:stCondLst>
                                        </p:cTn>
                                        <p:tgtEl>
                                          <p:spTgt spid="134"/>
                                        </p:tgtEl>
                                        <p:attrNameLst>
                                          <p:attrName>style.visibility</p:attrName>
                                        </p:attrNameLst>
                                      </p:cBhvr>
                                      <p:to>
                                        <p:strVal val="visible"/>
                                      </p:to>
                                    </p:set>
                                    <p:animEffect transition="in" filter="dissolve">
                                      <p:cBhvr>
                                        <p:cTn id="127" dur="500"/>
                                        <p:tgtEl>
                                          <p:spTgt spid="13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nodeType="clickEffect">
                                  <p:stCondLst>
                                    <p:cond delay="0"/>
                                  </p:stCondLst>
                                  <p:childTnLst>
                                    <p:set>
                                      <p:cBhvr>
                                        <p:cTn id="131" dur="1" fill="hold">
                                          <p:stCondLst>
                                            <p:cond delay="0"/>
                                          </p:stCondLst>
                                        </p:cTn>
                                        <p:tgtEl>
                                          <p:spTgt spid="128"/>
                                        </p:tgtEl>
                                        <p:attrNameLst>
                                          <p:attrName>style.visibility</p:attrName>
                                        </p:attrNameLst>
                                      </p:cBhvr>
                                      <p:to>
                                        <p:strVal val="visible"/>
                                      </p:to>
                                    </p:set>
                                    <p:animEffect transition="in" filter="wipe(down)">
                                      <p:cBhvr>
                                        <p:cTn id="132" dur="500"/>
                                        <p:tgtEl>
                                          <p:spTgt spid="128"/>
                                        </p:tgtEl>
                                      </p:cBhvr>
                                    </p:animEffect>
                                  </p:childTnLst>
                                </p:cTn>
                              </p:par>
                            </p:childTnLst>
                          </p:cTn>
                        </p:par>
                        <p:par>
                          <p:cTn id="133" fill="hold">
                            <p:stCondLst>
                              <p:cond delay="500"/>
                            </p:stCondLst>
                            <p:childTnLst>
                              <p:par>
                                <p:cTn id="134" presetID="22" presetClass="entr" presetSubtype="8" fill="hold" nodeType="afterEffect">
                                  <p:stCondLst>
                                    <p:cond delay="0"/>
                                  </p:stCondLst>
                                  <p:childTnLst>
                                    <p:set>
                                      <p:cBhvr>
                                        <p:cTn id="135" dur="1" fill="hold">
                                          <p:stCondLst>
                                            <p:cond delay="0"/>
                                          </p:stCondLst>
                                        </p:cTn>
                                        <p:tgtEl>
                                          <p:spTgt spid="135"/>
                                        </p:tgtEl>
                                        <p:attrNameLst>
                                          <p:attrName>style.visibility</p:attrName>
                                        </p:attrNameLst>
                                      </p:cBhvr>
                                      <p:to>
                                        <p:strVal val="visible"/>
                                      </p:to>
                                    </p:set>
                                    <p:animEffect transition="in" filter="wipe(left)">
                                      <p:cBhvr>
                                        <p:cTn id="136" dur="500"/>
                                        <p:tgtEl>
                                          <p:spTgt spid="135"/>
                                        </p:tgtEl>
                                      </p:cBhvr>
                                    </p:animEffect>
                                  </p:childTnLst>
                                </p:cTn>
                              </p:par>
                            </p:childTnLst>
                          </p:cTn>
                        </p:par>
                        <p:par>
                          <p:cTn id="137" fill="hold">
                            <p:stCondLst>
                              <p:cond delay="1000"/>
                            </p:stCondLst>
                            <p:childTnLst>
                              <p:par>
                                <p:cTn id="138" presetID="10" presetClass="entr" presetSubtype="0" fill="hold" nodeType="after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fade">
                                      <p:cBhvr>
                                        <p:cTn id="1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8" grpId="0" animBg="1"/>
      <p:bldP spid="42" grpId="0" animBg="1"/>
      <p:bldP spid="44" grpId="0" animBg="1"/>
      <p:bldP spid="46" grpId="0" animBg="1"/>
      <p:bldP spid="50" grpId="0" animBg="1"/>
      <p:bldP spid="52" grpId="0" animBg="1"/>
      <p:bldP spid="53" grpId="0" animBg="1"/>
      <p:bldP spid="57" grpId="0" animBg="1"/>
      <p:bldP spid="58" grpId="0" animBg="1"/>
      <p:bldP spid="60" grpId="0" animBg="1"/>
      <p:bldP spid="64" grpId="0" animBg="1"/>
      <p:bldP spid="65" grpId="0" animBg="1"/>
      <p:bldP spid="67" grpId="0" animBg="1"/>
      <p:bldP spid="131" grpId="0" animBg="1"/>
      <p:bldP spid="131" grpId="1" animBg="1"/>
      <p:bldP spid="134" grpId="0"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728065" y="4361845"/>
            <a:ext cx="1215224" cy="400053"/>
          </a:xfrm>
          <a:prstGeom prst="rect">
            <a:avLst/>
          </a:prstGeom>
        </p:spPr>
        <p:txBody>
          <a:bodyPr wrap="none">
            <a:spAutoFit/>
          </a:bodyPr>
          <a:lstStyle/>
          <a:p>
            <a:pPr algn="ctr" defTabSz="913697">
              <a:defRPr/>
            </a:pPr>
            <a:r>
              <a:rPr lang="en-US" sz="1961">
                <a:solidFill>
                  <a:srgbClr val="0078D7"/>
                </a:solidFill>
                <a:latin typeface="Segoe UI Semilight" panose="020B0402040204020203" pitchFamily="34" charset="0"/>
                <a:cs typeface="Segoe UI Semilight" panose="020B0402040204020203" pitchFamily="34" charset="0"/>
              </a:rPr>
              <a:t>c</a:t>
            </a:r>
            <a:r>
              <a:rPr lang="en-US" sz="1961" err="1">
                <a:solidFill>
                  <a:srgbClr val="0078D7"/>
                </a:solidFill>
                <a:latin typeface="Segoe UI Semilight" panose="020B0402040204020203" pitchFamily="34" charset="0"/>
                <a:cs typeface="Segoe UI Semilight" panose="020B0402040204020203" pitchFamily="34" charset="0"/>
              </a:rPr>
              <a:t>ontainer</a:t>
            </a:r>
            <a:endParaRPr lang="en-US" sz="1961">
              <a:solidFill>
                <a:srgbClr val="0078D7"/>
              </a:solidFill>
              <a:latin typeface="Segoe UI Semilight" panose="020B0402040204020203" pitchFamily="34" charset="0"/>
              <a:cs typeface="Segoe UI Semilight" panose="020B0402040204020203" pitchFamily="34" charset="0"/>
            </a:endParaRPr>
          </a:p>
        </p:txBody>
      </p:sp>
      <p:grpSp>
        <p:nvGrpSpPr>
          <p:cNvPr id="23" name="Group 22"/>
          <p:cNvGrpSpPr/>
          <p:nvPr/>
        </p:nvGrpSpPr>
        <p:grpSpPr>
          <a:xfrm>
            <a:off x="3817335" y="2771385"/>
            <a:ext cx="3034251" cy="1584903"/>
            <a:chOff x="1951037" y="4049747"/>
            <a:chExt cx="2689850" cy="1409630"/>
          </a:xfrm>
        </p:grpSpPr>
        <p:sp>
          <p:nvSpPr>
            <p:cNvPr id="24" name="Rectangle 2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Right Bracket 2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92">
                <a:defRPr/>
              </a:pPr>
              <a:endParaRPr lang="en-US" sz="1765">
                <a:solidFill>
                  <a:srgbClr val="505050"/>
                </a:solidFill>
                <a:latin typeface="Segoe UI Semilight"/>
              </a:endParaRPr>
            </a:p>
          </p:txBody>
        </p:sp>
        <p:sp>
          <p:nvSpPr>
            <p:cNvPr id="26" name="Left Bracket 2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192">
                <a:defRPr/>
              </a:pPr>
              <a:endParaRPr lang="en-US" sz="1765">
                <a:solidFill>
                  <a:srgbClr val="505050"/>
                </a:solidFill>
                <a:latin typeface="Segoe UI Semilight"/>
              </a:endParaRPr>
            </a:p>
          </p:txBody>
        </p:sp>
      </p:grpSp>
      <p:cxnSp>
        <p:nvCxnSpPr>
          <p:cNvPr id="40" name="Straight Arrow Connector 39"/>
          <p:cNvCxnSpPr>
            <a:stCxn id="29" idx="3"/>
            <a:endCxn id="26" idx="1"/>
          </p:cNvCxnSpPr>
          <p:nvPr/>
        </p:nvCxnSpPr>
        <p:spPr>
          <a:xfrm>
            <a:off x="2137352" y="3561464"/>
            <a:ext cx="1679982" cy="2372"/>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bwMode="auto">
          <a:xfrm>
            <a:off x="2958958" y="1860703"/>
            <a:ext cx="4780254" cy="3435584"/>
          </a:xfrm>
          <a:prstGeom prst="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solidFill>
                <a:srgbClr val="FF8C00"/>
              </a:solidFill>
              <a:latin typeface="Segoe UI Semilight"/>
              <a:ea typeface="Segoe UI" pitchFamily="34" charset="0"/>
              <a:cs typeface="Segoe UI" pitchFamily="34" charset="0"/>
            </a:endParaRPr>
          </a:p>
        </p:txBody>
      </p:sp>
      <p:grpSp>
        <p:nvGrpSpPr>
          <p:cNvPr id="61" name="Group 60"/>
          <p:cNvGrpSpPr/>
          <p:nvPr/>
        </p:nvGrpSpPr>
        <p:grpSpPr>
          <a:xfrm>
            <a:off x="3914246" y="1263984"/>
            <a:ext cx="3363489" cy="621968"/>
            <a:chOff x="5688232" y="1634949"/>
            <a:chExt cx="3431421" cy="634529"/>
          </a:xfrm>
        </p:grpSpPr>
        <p:pic>
          <p:nvPicPr>
            <p:cNvPr id="54" name="Picture 53"/>
            <p:cNvPicPr>
              <a:picLocks noChangeAspect="1"/>
            </p:cNvPicPr>
            <p:nvPr/>
          </p:nvPicPr>
          <p:blipFill>
            <a:blip r:embed="rId3"/>
            <a:stretch>
              <a:fillRect/>
            </a:stretch>
          </p:blipFill>
          <p:spPr>
            <a:xfrm>
              <a:off x="5688232" y="1729841"/>
              <a:ext cx="355516" cy="355516"/>
            </a:xfrm>
            <a:prstGeom prst="rect">
              <a:avLst/>
            </a:prstGeom>
          </p:spPr>
        </p:pic>
        <p:sp>
          <p:nvSpPr>
            <p:cNvPr id="56" name="TextBox 55"/>
            <p:cNvSpPr txBox="1"/>
            <p:nvPr/>
          </p:nvSpPr>
          <p:spPr>
            <a:xfrm>
              <a:off x="5941073" y="1634949"/>
              <a:ext cx="3178580" cy="634529"/>
            </a:xfrm>
            <a:prstGeom prst="rect">
              <a:avLst/>
            </a:prstGeom>
            <a:noFill/>
            <a:effectLst/>
          </p:spPr>
          <p:txBody>
            <a:bodyPr wrap="none" lIns="179259" tIns="143407" rIns="179259" bIns="143407" rtlCol="0">
              <a:spAutoFit/>
            </a:bodyPr>
            <a:lstStyle/>
            <a:p>
              <a:pPr defTabSz="914192">
                <a:lnSpc>
                  <a:spcPct val="90000"/>
                </a:lnSpc>
                <a:spcAft>
                  <a:spcPts val="588"/>
                </a:spcAft>
                <a:defRPr/>
              </a:pPr>
              <a:r>
                <a:rPr lang="en-US" sz="2353">
                  <a:solidFill>
                    <a:srgbClr val="FF8C00"/>
                  </a:solidFill>
                  <a:latin typeface="Segoe UI Semilight"/>
                </a:rPr>
                <a:t>Service Fabric cluster</a:t>
              </a:r>
            </a:p>
          </p:txBody>
        </p:sp>
      </p:grpSp>
      <p:sp>
        <p:nvSpPr>
          <p:cNvPr id="57" name="Title 1"/>
          <p:cNvSpPr>
            <a:spLocks noGrp="1"/>
          </p:cNvSpPr>
          <p:nvPr>
            <p:ph type="title"/>
          </p:nvPr>
        </p:nvSpPr>
        <p:spPr>
          <a:xfrm>
            <a:off x="269755" y="291993"/>
            <a:ext cx="11921381" cy="1447832"/>
          </a:xfrm>
        </p:spPr>
        <p:txBody>
          <a:bodyPr/>
          <a:lstStyle/>
          <a:p>
            <a:r>
              <a:rPr lang="en-US" sz="4704"/>
              <a:t>“Lift and Shift” existing applications to containers</a:t>
            </a:r>
          </a:p>
        </p:txBody>
      </p:sp>
      <p:grpSp>
        <p:nvGrpSpPr>
          <p:cNvPr id="9" name="Group 8"/>
          <p:cNvGrpSpPr/>
          <p:nvPr/>
        </p:nvGrpSpPr>
        <p:grpSpPr>
          <a:xfrm>
            <a:off x="867597" y="2926585"/>
            <a:ext cx="1269755" cy="1269755"/>
            <a:chOff x="539750" y="2603113"/>
            <a:chExt cx="1295400" cy="1295400"/>
          </a:xfrm>
        </p:grpSpPr>
        <p:pic>
          <p:nvPicPr>
            <p:cNvPr id="8" name="Picture 7"/>
            <p:cNvPicPr>
              <a:picLocks noChangeAspect="1"/>
            </p:cNvPicPr>
            <p:nvPr/>
          </p:nvPicPr>
          <p:blipFill>
            <a:blip r:embed="rId4"/>
            <a:stretch>
              <a:fillRect/>
            </a:stretch>
          </p:blipFill>
          <p:spPr>
            <a:xfrm>
              <a:off x="698040" y="2865700"/>
              <a:ext cx="970079" cy="683787"/>
            </a:xfrm>
            <a:prstGeom prst="rect">
              <a:avLst/>
            </a:prstGeom>
          </p:spPr>
        </p:pic>
        <p:pic>
          <p:nvPicPr>
            <p:cNvPr id="29" name="Graphic 11" descr="Monito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750" y="2603113"/>
              <a:ext cx="1295400" cy="1295400"/>
            </a:xfrm>
            <a:prstGeom prst="rect">
              <a:avLst/>
            </a:prstGeom>
          </p:spPr>
        </p:pic>
      </p:grpSp>
      <p:grpSp>
        <p:nvGrpSpPr>
          <p:cNvPr id="6" name="Group 5">
            <a:extLst>
              <a:ext uri="{FF2B5EF4-FFF2-40B4-BE49-F238E27FC236}">
                <a16:creationId xmlns:a16="http://schemas.microsoft.com/office/drawing/2014/main" id="{9982D353-2995-4316-85E9-4CD02614870B}"/>
              </a:ext>
            </a:extLst>
          </p:cNvPr>
          <p:cNvGrpSpPr/>
          <p:nvPr/>
        </p:nvGrpSpPr>
        <p:grpSpPr>
          <a:xfrm>
            <a:off x="3928272" y="2929767"/>
            <a:ext cx="2730715" cy="1349443"/>
            <a:chOff x="4006726" y="2987947"/>
            <a:chExt cx="2785867" cy="1376697"/>
          </a:xfrm>
        </p:grpSpPr>
        <p:pic>
          <p:nvPicPr>
            <p:cNvPr id="17" name="Picture 16"/>
            <p:cNvPicPr>
              <a:picLocks noChangeAspect="1"/>
            </p:cNvPicPr>
            <p:nvPr/>
          </p:nvPicPr>
          <p:blipFill>
            <a:blip r:embed="rId7"/>
            <a:stretch>
              <a:fillRect/>
            </a:stretch>
          </p:blipFill>
          <p:spPr>
            <a:xfrm>
              <a:off x="5369145" y="2987947"/>
              <a:ext cx="1048442" cy="1047229"/>
            </a:xfrm>
            <a:prstGeom prst="rect">
              <a:avLst/>
            </a:prstGeom>
          </p:spPr>
        </p:pic>
        <p:sp>
          <p:nvSpPr>
            <p:cNvPr id="42" name="Rectangle 41"/>
            <p:cNvSpPr/>
            <p:nvPr/>
          </p:nvSpPr>
          <p:spPr>
            <a:xfrm>
              <a:off x="4006726" y="3956511"/>
              <a:ext cx="2785867" cy="408133"/>
            </a:xfrm>
            <a:prstGeom prst="rect">
              <a:avLst/>
            </a:prstGeom>
          </p:spPr>
          <p:txBody>
            <a:bodyPr wrap="square">
              <a:spAutoFit/>
            </a:bodyPr>
            <a:lstStyle/>
            <a:p>
              <a:pPr algn="ctr" defTabSz="913697">
                <a:defRPr/>
              </a:pPr>
              <a:r>
                <a:rPr lang="en-US" sz="1961">
                  <a:solidFill>
                    <a:srgbClr val="FFFFFF"/>
                  </a:solidFill>
                  <a:latin typeface="Segoe UI Semilight" panose="020B0402040204020203" pitchFamily="34" charset="0"/>
                  <a:cs typeface="Segoe UI Semilight" panose="020B0402040204020203" pitchFamily="34" charset="0"/>
                </a:rPr>
                <a:t>Front-end web service</a:t>
              </a:r>
            </a:p>
          </p:txBody>
        </p:sp>
      </p:grpSp>
      <p:cxnSp>
        <p:nvCxnSpPr>
          <p:cNvPr id="43" name="Straight Arrow Connector 42"/>
          <p:cNvCxnSpPr>
            <a:stCxn id="25" idx="2"/>
          </p:cNvCxnSpPr>
          <p:nvPr/>
        </p:nvCxnSpPr>
        <p:spPr>
          <a:xfrm flipV="1">
            <a:off x="6851585" y="3563497"/>
            <a:ext cx="2157383" cy="339"/>
          </a:xfrm>
          <a:prstGeom prst="straightConnector1">
            <a:avLst/>
          </a:prstGeom>
          <a:ln w="5715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631182" y="1875864"/>
            <a:ext cx="3553280" cy="648511"/>
          </a:xfrm>
          <a:prstGeom prst="rect">
            <a:avLst/>
          </a:prstGeom>
        </p:spPr>
        <p:txBody>
          <a:bodyPr wrap="none">
            <a:spAutoFit/>
          </a:bodyPr>
          <a:lstStyle/>
          <a:p>
            <a:pPr defTabSz="914192">
              <a:lnSpc>
                <a:spcPct val="90000"/>
              </a:lnSpc>
              <a:spcAft>
                <a:spcPts val="588"/>
              </a:spcAft>
              <a:defRPr/>
            </a:pPr>
            <a:r>
              <a:rPr lang="en-US" sz="1730">
                <a:solidFill>
                  <a:srgbClr val="505050"/>
                </a:solidFill>
                <a:latin typeface="Segoe UI Semilight"/>
              </a:rPr>
              <a:t>Service Fabric Application Model or</a:t>
            </a:r>
          </a:p>
          <a:p>
            <a:pPr defTabSz="914192">
              <a:lnSpc>
                <a:spcPct val="90000"/>
              </a:lnSpc>
              <a:spcAft>
                <a:spcPts val="588"/>
              </a:spcAft>
              <a:defRPr/>
            </a:pPr>
            <a:r>
              <a:rPr lang="en-US" sz="1730">
                <a:solidFill>
                  <a:srgbClr val="505050"/>
                </a:solidFill>
                <a:latin typeface="Segoe UI Semilight"/>
              </a:rPr>
              <a:t>Docker Compose</a:t>
            </a:r>
          </a:p>
        </p:txBody>
      </p:sp>
      <p:pic>
        <p:nvPicPr>
          <p:cNvPr id="14" name="Picture 13"/>
          <p:cNvPicPr>
            <a:picLocks noChangeAspect="1"/>
          </p:cNvPicPr>
          <p:nvPr/>
        </p:nvPicPr>
        <p:blipFill>
          <a:blip r:embed="rId8"/>
          <a:stretch>
            <a:fillRect/>
          </a:stretch>
        </p:blipFill>
        <p:spPr>
          <a:xfrm>
            <a:off x="9024344" y="2836555"/>
            <a:ext cx="1519733" cy="1519733"/>
          </a:xfrm>
          <a:prstGeom prst="rect">
            <a:avLst/>
          </a:prstGeom>
        </p:spPr>
      </p:pic>
      <p:grpSp>
        <p:nvGrpSpPr>
          <p:cNvPr id="18" name="Group 17"/>
          <p:cNvGrpSpPr/>
          <p:nvPr/>
        </p:nvGrpSpPr>
        <p:grpSpPr>
          <a:xfrm>
            <a:off x="7993492" y="3498788"/>
            <a:ext cx="3222396" cy="3045645"/>
            <a:chOff x="8264759" y="3568458"/>
            <a:chExt cx="3287478" cy="3107157"/>
          </a:xfrm>
        </p:grpSpPr>
        <p:pic>
          <p:nvPicPr>
            <p:cNvPr id="50" name="Picture 49"/>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206479" y="5027754"/>
              <a:ext cx="1306810" cy="1306810"/>
            </a:xfrm>
            <a:prstGeom prst="rect">
              <a:avLst/>
            </a:prstGeom>
          </p:spPr>
        </p:pic>
        <p:sp>
          <p:nvSpPr>
            <p:cNvPr id="51" name="Rectangle 50"/>
            <p:cNvSpPr/>
            <p:nvPr/>
          </p:nvSpPr>
          <p:spPr>
            <a:xfrm>
              <a:off x="9020027" y="6309813"/>
              <a:ext cx="1908893" cy="365802"/>
            </a:xfrm>
            <a:prstGeom prst="rect">
              <a:avLst/>
            </a:prstGeom>
          </p:spPr>
          <p:txBody>
            <a:bodyPr wrap="square">
              <a:spAutoFit/>
            </a:bodyPr>
            <a:lstStyle/>
            <a:p>
              <a:pPr algn="ctr" defTabSz="913665">
                <a:defRPr/>
              </a:pPr>
              <a:r>
                <a:rPr lang="en-US" sz="1730">
                  <a:solidFill>
                    <a:srgbClr val="353535"/>
                  </a:solidFill>
                  <a:latin typeface="Segoe UI"/>
                  <a:ea typeface="Segoe UI" pitchFamily="34" charset="0"/>
                  <a:cs typeface="Segoe UI" pitchFamily="34" charset="0"/>
                </a:rPr>
                <a:t>SQL Server</a:t>
              </a:r>
              <a:endParaRPr lang="en-US" sz="1730">
                <a:solidFill>
                  <a:srgbClr val="353535"/>
                </a:solidFill>
                <a:latin typeface="Segoe UI"/>
              </a:endParaRPr>
            </a:p>
          </p:txBody>
        </p:sp>
        <p:sp>
          <p:nvSpPr>
            <p:cNvPr id="15" name="Arc 14"/>
            <p:cNvSpPr/>
            <p:nvPr/>
          </p:nvSpPr>
          <p:spPr>
            <a:xfrm>
              <a:off x="10180637" y="3568458"/>
              <a:ext cx="1371600" cy="2214804"/>
            </a:xfrm>
            <a:prstGeom prst="arc">
              <a:avLst>
                <a:gd name="adj1" fmla="val 16200000"/>
                <a:gd name="adj2" fmla="val 4936354"/>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52" name="Rectangle 51"/>
            <p:cNvSpPr/>
            <p:nvPr/>
          </p:nvSpPr>
          <p:spPr>
            <a:xfrm>
              <a:off x="8264759" y="4442932"/>
              <a:ext cx="3072623" cy="365802"/>
            </a:xfrm>
            <a:prstGeom prst="rect">
              <a:avLst/>
            </a:prstGeom>
          </p:spPr>
          <p:txBody>
            <a:bodyPr wrap="square">
              <a:spAutoFit/>
            </a:bodyPr>
            <a:lstStyle/>
            <a:p>
              <a:pPr algn="ctr" defTabSz="913665">
                <a:defRPr/>
              </a:pPr>
              <a:r>
                <a:rPr lang="en-US" sz="1730">
                  <a:solidFill>
                    <a:srgbClr val="353535"/>
                  </a:solidFill>
                  <a:latin typeface="Segoe UI"/>
                  <a:ea typeface="Segoe UI" pitchFamily="34" charset="0"/>
                  <a:cs typeface="Segoe UI" pitchFamily="34" charset="0"/>
                </a:rPr>
                <a:t>Database Migration Service</a:t>
              </a:r>
              <a:endParaRPr lang="en-US" sz="1730">
                <a:solidFill>
                  <a:srgbClr val="353535"/>
                </a:solidFill>
                <a:latin typeface="Segoe UI"/>
              </a:endParaRPr>
            </a:p>
          </p:txBody>
        </p:sp>
      </p:grpSp>
      <p:grpSp>
        <p:nvGrpSpPr>
          <p:cNvPr id="34" name="Group 33"/>
          <p:cNvGrpSpPr/>
          <p:nvPr/>
        </p:nvGrpSpPr>
        <p:grpSpPr>
          <a:xfrm>
            <a:off x="-129883" y="5039879"/>
            <a:ext cx="1716973" cy="1559894"/>
            <a:chOff x="-133389" y="5140675"/>
            <a:chExt cx="1751651" cy="1591399"/>
          </a:xfrm>
        </p:grpSpPr>
        <p:pic>
          <p:nvPicPr>
            <p:cNvPr id="20" name="Picture 19"/>
            <p:cNvPicPr>
              <a:picLocks noChangeAspect="1"/>
            </p:cNvPicPr>
            <p:nvPr/>
          </p:nvPicPr>
          <p:blipFill>
            <a:blip r:embed="rId10"/>
            <a:stretch>
              <a:fillRect/>
            </a:stretch>
          </p:blipFill>
          <p:spPr>
            <a:xfrm>
              <a:off x="468423" y="5140675"/>
              <a:ext cx="780290" cy="780290"/>
            </a:xfrm>
            <a:prstGeom prst="rect">
              <a:avLst/>
            </a:prstGeom>
          </p:spPr>
        </p:pic>
        <p:sp>
          <p:nvSpPr>
            <p:cNvPr id="59" name="Rectangle 58"/>
            <p:cNvSpPr/>
            <p:nvPr/>
          </p:nvSpPr>
          <p:spPr>
            <a:xfrm>
              <a:off x="-133389" y="6085651"/>
              <a:ext cx="1751651" cy="646423"/>
            </a:xfrm>
            <a:prstGeom prst="rect">
              <a:avLst/>
            </a:prstGeom>
          </p:spPr>
          <p:txBody>
            <a:bodyPr wrap="square">
              <a:spAutoFit/>
            </a:bodyPr>
            <a:lstStyle/>
            <a:p>
              <a:pPr algn="ctr" defTabSz="913665">
                <a:defRPr/>
              </a:pPr>
              <a:r>
                <a:rPr lang="en-US" sz="1730" dirty="0">
                  <a:solidFill>
                    <a:srgbClr val="353535"/>
                  </a:solidFill>
                  <a:latin typeface="Segoe UI"/>
                  <a:ea typeface="Segoe UI" pitchFamily="34" charset="0"/>
                  <a:cs typeface="Segoe UI" pitchFamily="34" charset="0"/>
                </a:rPr>
                <a:t>Azure Repos Git Repository</a:t>
              </a:r>
              <a:endParaRPr lang="en-US" sz="1730" dirty="0">
                <a:solidFill>
                  <a:srgbClr val="353535"/>
                </a:solidFill>
                <a:latin typeface="Segoe UI"/>
              </a:endParaRPr>
            </a:p>
          </p:txBody>
        </p:sp>
      </p:grpSp>
      <p:grpSp>
        <p:nvGrpSpPr>
          <p:cNvPr id="35" name="Group 34"/>
          <p:cNvGrpSpPr/>
          <p:nvPr/>
        </p:nvGrpSpPr>
        <p:grpSpPr>
          <a:xfrm>
            <a:off x="1562535" y="5039879"/>
            <a:ext cx="1871102" cy="1551054"/>
            <a:chOff x="1593209" y="5140675"/>
            <a:chExt cx="1908893" cy="1582381"/>
          </a:xfrm>
        </p:grpSpPr>
        <p:pic>
          <p:nvPicPr>
            <p:cNvPr id="22" name="Picture 21"/>
            <p:cNvPicPr>
              <a:picLocks noChangeAspect="1"/>
            </p:cNvPicPr>
            <p:nvPr/>
          </p:nvPicPr>
          <p:blipFill>
            <a:blip r:embed="rId11"/>
            <a:stretch>
              <a:fillRect/>
            </a:stretch>
          </p:blipFill>
          <p:spPr>
            <a:xfrm>
              <a:off x="1978132" y="5140675"/>
              <a:ext cx="780290" cy="780290"/>
            </a:xfrm>
            <a:prstGeom prst="rect">
              <a:avLst/>
            </a:prstGeom>
          </p:spPr>
        </p:pic>
        <p:sp>
          <p:nvSpPr>
            <p:cNvPr id="60" name="Rectangle 59"/>
            <p:cNvSpPr/>
            <p:nvPr/>
          </p:nvSpPr>
          <p:spPr>
            <a:xfrm>
              <a:off x="1593209" y="6085651"/>
              <a:ext cx="1908893" cy="637405"/>
            </a:xfrm>
            <a:prstGeom prst="rect">
              <a:avLst/>
            </a:prstGeom>
          </p:spPr>
          <p:txBody>
            <a:bodyPr wrap="square">
              <a:spAutoFit/>
            </a:bodyPr>
            <a:lstStyle/>
            <a:p>
              <a:pPr algn="ctr" defTabSz="913665">
                <a:defRPr/>
              </a:pPr>
              <a:r>
                <a:rPr lang="en-US" sz="1730">
                  <a:solidFill>
                    <a:srgbClr val="353535"/>
                  </a:solidFill>
                  <a:latin typeface="Segoe UI"/>
                  <a:ea typeface="Segoe UI" pitchFamily="34" charset="0"/>
                  <a:cs typeface="Segoe UI" pitchFamily="34" charset="0"/>
                </a:rPr>
                <a:t>Azure Container Registry</a:t>
              </a:r>
              <a:endParaRPr lang="en-US" sz="1730">
                <a:solidFill>
                  <a:srgbClr val="353535"/>
                </a:solidFill>
                <a:latin typeface="Segoe UI"/>
              </a:endParaRPr>
            </a:p>
          </p:txBody>
        </p:sp>
      </p:grpSp>
    </p:spTree>
    <p:extLst>
      <p:ext uri="{BB962C8B-B14F-4D97-AF65-F5344CB8AC3E}">
        <p14:creationId xmlns:p14="http://schemas.microsoft.com/office/powerpoint/2010/main" val="18903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left)">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wipe(left)">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5" grpId="0" animBg="1"/>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333924" y="5349472"/>
            <a:ext cx="5379846" cy="93644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Queues                                                Storage</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39327" y="5447188"/>
            <a:ext cx="717040" cy="717040"/>
          </a:xfrm>
          <a:prstGeom prst="rect">
            <a:avLst/>
          </a:prstGeom>
        </p:spPr>
      </p:pic>
      <p:grpSp>
        <p:nvGrpSpPr>
          <p:cNvPr id="8" name="Group 7"/>
          <p:cNvGrpSpPr/>
          <p:nvPr/>
        </p:nvGrpSpPr>
        <p:grpSpPr>
          <a:xfrm>
            <a:off x="4333924" y="2054124"/>
            <a:ext cx="5379846" cy="805091"/>
            <a:chOff x="3246437" y="2183594"/>
            <a:chExt cx="5854401" cy="876108"/>
          </a:xfrm>
        </p:grpSpPr>
        <p:sp>
          <p:nvSpPr>
            <p:cNvPr id="11" name="Rectangle 10"/>
            <p:cNvSpPr/>
            <p:nvPr/>
          </p:nvSpPr>
          <p:spPr bwMode="auto">
            <a:xfrm>
              <a:off x="3246437" y="2183594"/>
              <a:ext cx="5854401" cy="876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Front End</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Gateway</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5819932" y="1793040"/>
            <a:ext cx="1127489" cy="2960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82155" y="5467024"/>
            <a:ext cx="717040" cy="717040"/>
          </a:xfrm>
          <a:prstGeom prst="rect">
            <a:avLst/>
          </a:prstGeom>
        </p:spPr>
      </p:pic>
      <p:grpSp>
        <p:nvGrpSpPr>
          <p:cNvPr id="9" name="Group 8"/>
          <p:cNvGrpSpPr/>
          <p:nvPr/>
        </p:nvGrpSpPr>
        <p:grpSpPr>
          <a:xfrm>
            <a:off x="4333924" y="3603519"/>
            <a:ext cx="5379846" cy="805091"/>
            <a:chOff x="3246437" y="3869660"/>
            <a:chExt cx="5854401" cy="876108"/>
          </a:xfrm>
        </p:grpSpPr>
        <p:sp>
          <p:nvSpPr>
            <p:cNvPr id="19" name="Rectangle 18"/>
            <p:cNvSpPr/>
            <p:nvPr/>
          </p:nvSpPr>
          <p:spPr bwMode="auto">
            <a:xfrm>
              <a:off x="3246437" y="3869660"/>
              <a:ext cx="5854401" cy="876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Stateless</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Middle-tier</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Compute</a:t>
              </a:r>
            </a:p>
          </p:txBody>
        </p:sp>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7305939" y="1793040"/>
            <a:ext cx="1010905" cy="2960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63477" y="1807881"/>
            <a:ext cx="4883" cy="32171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804411" y="2771145"/>
            <a:ext cx="2520837" cy="911112"/>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5550905" y="4727513"/>
            <a:ext cx="1102441" cy="376582"/>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5818331" y="4644179"/>
            <a:ext cx="1460961" cy="184731"/>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5039328" y="2447592"/>
            <a:ext cx="422084" cy="3358116"/>
          </a:xfrm>
          <a:prstGeom prst="curvedConnector3">
            <a:avLst>
              <a:gd name="adj1" fmla="val 268972"/>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4985326" y="4740022"/>
            <a:ext cx="1119689" cy="294647"/>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328115" y="5467024"/>
            <a:ext cx="717040" cy="717040"/>
          </a:xfrm>
          <a:prstGeom prst="rect">
            <a:avLst/>
          </a:prstGeom>
        </p:spPr>
      </p:pic>
      <p:pic>
        <p:nvPicPr>
          <p:cNvPr id="77" name="Picture 76"/>
          <p:cNvPicPr>
            <a:picLocks noChangeAspect="1"/>
          </p:cNvPicPr>
          <p:nvPr/>
        </p:nvPicPr>
        <p:blipFill>
          <a:blip r:embed="rId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176799" y="5467024"/>
            <a:ext cx="717040" cy="717040"/>
          </a:xfrm>
          <a:prstGeom prst="rect">
            <a:avLst/>
          </a:prstGeom>
        </p:spPr>
      </p:pic>
      <p:pic>
        <p:nvPicPr>
          <p:cNvPr id="78" name="Picture 77"/>
          <p:cNvPicPr>
            <a:picLocks noChangeAspect="1"/>
          </p:cNvPicPr>
          <p:nvPr/>
        </p:nvPicPr>
        <p:blipFill>
          <a:blip r:embed="rId7"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989811" y="5460994"/>
            <a:ext cx="717040" cy="717040"/>
          </a:xfrm>
          <a:prstGeom prst="rect">
            <a:avLst/>
          </a:prstGeom>
        </p:spPr>
      </p:pic>
      <p:cxnSp>
        <p:nvCxnSpPr>
          <p:cNvPr id="79" name="Straight Arrow Connector 78"/>
          <p:cNvCxnSpPr/>
          <p:nvPr/>
        </p:nvCxnSpPr>
        <p:spPr>
          <a:xfrm>
            <a:off x="6148022" y="4280989"/>
            <a:ext cx="1339231" cy="118603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7108054" y="4331330"/>
            <a:ext cx="1247268" cy="1129665"/>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8885435" y="4500355"/>
            <a:ext cx="1330442" cy="805091"/>
            <a:chOff x="8439044" y="4841586"/>
            <a:chExt cx="1447800" cy="876108"/>
          </a:xfrm>
        </p:grpSpPr>
        <p:sp>
          <p:nvSpPr>
            <p:cNvPr id="97" name="Rectangle 96"/>
            <p:cNvSpPr/>
            <p:nvPr/>
          </p:nvSpPr>
          <p:spPr bwMode="auto">
            <a:xfrm>
              <a:off x="8439044" y="4841586"/>
              <a:ext cx="1447800" cy="876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Cache</a:t>
              </a:r>
            </a:p>
          </p:txBody>
        </p:sp>
        <p:pic>
          <p:nvPicPr>
            <p:cNvPr id="4" name="Picture 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690995" y="2147787"/>
            <a:ext cx="3607256" cy="44556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097" indent="-224097" defTabSz="914367">
              <a:defRPr/>
            </a:pPr>
            <a:r>
              <a:rPr lang="en-US" sz="1655" dirty="0">
                <a:gradFill>
                  <a:gsLst>
                    <a:gs pos="2917">
                      <a:schemeClr val="tx1"/>
                    </a:gs>
                    <a:gs pos="30000">
                      <a:schemeClr val="tx1"/>
                    </a:gs>
                  </a:gsLst>
                  <a:lin ang="5400000" scaled="0"/>
                </a:gradFill>
                <a:latin typeface="Segoe UI"/>
              </a:rPr>
              <a:t>Scale stateless services backed by partitioned storage</a:t>
            </a:r>
          </a:p>
          <a:p>
            <a:pPr marL="224097" indent="-224097" defTabSz="914367">
              <a:defRPr/>
            </a:pPr>
            <a:endParaRPr lang="en-US" sz="1655" dirty="0">
              <a:gradFill>
                <a:gsLst>
                  <a:gs pos="2917">
                    <a:schemeClr val="tx1"/>
                  </a:gs>
                  <a:gs pos="30000">
                    <a:schemeClr val="tx1"/>
                  </a:gs>
                </a:gsLst>
                <a:lin ang="5400000" scaled="0"/>
              </a:gradFill>
              <a:latin typeface="Segoe UI"/>
            </a:endParaRPr>
          </a:p>
          <a:p>
            <a:pPr marL="224097" indent="-224097" defTabSz="914367">
              <a:defRPr/>
            </a:pPr>
            <a:r>
              <a:rPr lang="en-US" sz="1655" dirty="0">
                <a:gradFill>
                  <a:gsLst>
                    <a:gs pos="2917">
                      <a:schemeClr val="tx1"/>
                    </a:gs>
                    <a:gs pos="30000">
                      <a:schemeClr val="tx1"/>
                    </a:gs>
                  </a:gsLst>
                  <a:lin ang="5400000" scaled="0"/>
                </a:gradFill>
                <a:latin typeface="Segoe UI"/>
              </a:rPr>
              <a:t>Increase reliability and ordering with queues</a:t>
            </a:r>
          </a:p>
          <a:p>
            <a:pPr marL="224097" indent="-224097" defTabSz="914367">
              <a:defRPr/>
            </a:pPr>
            <a:endParaRPr lang="en-US" sz="1655" dirty="0">
              <a:gradFill>
                <a:gsLst>
                  <a:gs pos="2917">
                    <a:schemeClr val="tx1"/>
                  </a:gs>
                  <a:gs pos="30000">
                    <a:schemeClr val="tx1"/>
                  </a:gs>
                </a:gsLst>
                <a:lin ang="5400000" scaled="0"/>
              </a:gradFill>
              <a:latin typeface="Segoe UI"/>
            </a:endParaRPr>
          </a:p>
          <a:p>
            <a:pPr marL="224097" indent="-224097" defTabSz="914367">
              <a:defRPr/>
            </a:pPr>
            <a:r>
              <a:rPr lang="en-US" sz="1655" dirty="0">
                <a:gradFill>
                  <a:gsLst>
                    <a:gs pos="2917">
                      <a:schemeClr val="tx1"/>
                    </a:gs>
                    <a:gs pos="30000">
                      <a:schemeClr val="tx1"/>
                    </a:gs>
                  </a:gsLst>
                  <a:lin ang="5400000" scaled="0"/>
                </a:gradFill>
                <a:latin typeface="Segoe UI"/>
              </a:rPr>
              <a:t>Reduce read latency with caches</a:t>
            </a:r>
          </a:p>
          <a:p>
            <a:pPr marL="224097" indent="-224097" defTabSz="914367">
              <a:defRPr/>
            </a:pPr>
            <a:endParaRPr lang="en-US" sz="1655" dirty="0">
              <a:gradFill>
                <a:gsLst>
                  <a:gs pos="2917">
                    <a:schemeClr val="tx1"/>
                  </a:gs>
                  <a:gs pos="30000">
                    <a:schemeClr val="tx1"/>
                  </a:gs>
                </a:gsLst>
                <a:lin ang="5400000" scaled="0"/>
              </a:gradFill>
              <a:latin typeface="Segoe UI"/>
            </a:endParaRPr>
          </a:p>
          <a:p>
            <a:pPr marL="224097" indent="-224097" defTabSz="914367">
              <a:defRPr/>
            </a:pPr>
            <a:r>
              <a:rPr lang="en-US" sz="1655" dirty="0">
                <a:gradFill>
                  <a:gsLst>
                    <a:gs pos="2917">
                      <a:schemeClr val="tx1"/>
                    </a:gs>
                    <a:gs pos="30000">
                      <a:schemeClr val="tx1"/>
                    </a:gs>
                  </a:gsLst>
                  <a:lin ang="5400000" scaled="0"/>
                </a:gradFill>
                <a:latin typeface="Segoe UI"/>
              </a:rPr>
              <a:t>Manage your own transactions </a:t>
            </a:r>
            <a:br>
              <a:rPr lang="en-US" sz="1655" dirty="0">
                <a:gradFill>
                  <a:gsLst>
                    <a:gs pos="2917">
                      <a:schemeClr val="tx1"/>
                    </a:gs>
                    <a:gs pos="30000">
                      <a:schemeClr val="tx1"/>
                    </a:gs>
                  </a:gsLst>
                  <a:lin ang="5400000" scaled="0"/>
                </a:gradFill>
                <a:latin typeface="Segoe UI"/>
              </a:rPr>
            </a:br>
            <a:r>
              <a:rPr lang="en-US" sz="1655" dirty="0">
                <a:gradFill>
                  <a:gsLst>
                    <a:gs pos="2917">
                      <a:schemeClr val="tx1"/>
                    </a:gs>
                    <a:gs pos="30000">
                      <a:schemeClr val="tx1"/>
                    </a:gs>
                  </a:gsLst>
                  <a:lin ang="5400000" scaled="0"/>
                </a:gradFill>
                <a:latin typeface="Segoe UI"/>
              </a:rPr>
              <a:t>for state consistency</a:t>
            </a:r>
          </a:p>
          <a:p>
            <a:pPr marL="0" indent="0" defTabSz="914367">
              <a:buNone/>
              <a:defRPr/>
            </a:pPr>
            <a:endParaRPr lang="en-US" sz="1655" dirty="0">
              <a:gradFill>
                <a:gsLst>
                  <a:gs pos="2917">
                    <a:schemeClr val="tx1"/>
                  </a:gs>
                  <a:gs pos="30000">
                    <a:schemeClr val="tx1"/>
                  </a:gs>
                </a:gsLst>
                <a:lin ang="5400000" scaled="0"/>
              </a:gradFill>
              <a:latin typeface="Segoe UI"/>
            </a:endParaRPr>
          </a:p>
        </p:txBody>
      </p:sp>
      <p:cxnSp>
        <p:nvCxnSpPr>
          <p:cNvPr id="48" name="Straight Arrow Connector 47"/>
          <p:cNvCxnSpPr/>
          <p:nvPr/>
        </p:nvCxnSpPr>
        <p:spPr>
          <a:xfrm>
            <a:off x="8115734" y="4327499"/>
            <a:ext cx="1179069" cy="1109245"/>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4D3B09C2-1521-4214-A25D-4D585803246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40138" y="889130"/>
            <a:ext cx="642228" cy="642228"/>
          </a:xfrm>
          <a:prstGeom prst="rect">
            <a:avLst/>
          </a:prstGeom>
        </p:spPr>
      </p:pic>
      <p:sp>
        <p:nvSpPr>
          <p:cNvPr id="40" name="TextBox 39">
            <a:extLst>
              <a:ext uri="{FF2B5EF4-FFF2-40B4-BE49-F238E27FC236}">
                <a16:creationId xmlns:a16="http://schemas.microsoft.com/office/drawing/2014/main" id="{34A7A47E-9919-49A0-9242-3CE3244DF409}"/>
              </a:ext>
            </a:extLst>
          </p:cNvPr>
          <p:cNvSpPr txBox="1"/>
          <p:nvPr/>
        </p:nvSpPr>
        <p:spPr>
          <a:xfrm>
            <a:off x="6706294" y="1579359"/>
            <a:ext cx="803521" cy="232823"/>
          </a:xfrm>
          <a:prstGeom prst="rect">
            <a:avLst/>
          </a:prstGeom>
          <a:noFill/>
          <a:ln>
            <a:noFill/>
          </a:ln>
        </p:spPr>
        <p:txBody>
          <a:bodyPr wrap="none" lIns="0" tIns="25209" rIns="0" bIns="0" rtlCol="0">
            <a:noAutofit/>
          </a:bodyPr>
          <a:lstStyle/>
          <a:p>
            <a:pPr algn="ctr" defTabSz="896386">
              <a:lnSpc>
                <a:spcPts val="735"/>
              </a:lnSpc>
              <a:defRPr/>
            </a:pPr>
            <a:r>
              <a:rPr lang="en-US" sz="919" kern="0" dirty="0">
                <a:gradFill>
                  <a:gsLst>
                    <a:gs pos="2917">
                      <a:schemeClr val="tx1"/>
                    </a:gs>
                    <a:gs pos="30000">
                      <a:schemeClr val="tx1"/>
                    </a:gs>
                  </a:gsLst>
                  <a:lin ang="5400000" scaled="0"/>
                </a:gradFill>
                <a:latin typeface="Segoe UI"/>
                <a:ea typeface="Arial Unicode MS" panose="020B0604020202020204" pitchFamily="34" charset="-128"/>
                <a:cs typeface="Segoe UI" panose="020B0502040204020203" pitchFamily="34" charset="0"/>
              </a:rPr>
              <a:t>Load Balancer</a:t>
            </a:r>
          </a:p>
        </p:txBody>
      </p:sp>
      <p:sp>
        <p:nvSpPr>
          <p:cNvPr id="10" name="Title 9">
            <a:extLst>
              <a:ext uri="{FF2B5EF4-FFF2-40B4-BE49-F238E27FC236}">
                <a16:creationId xmlns:a16="http://schemas.microsoft.com/office/drawing/2014/main" id="{5B5FC26B-9FE1-4E6B-81A5-7DD88680E4BE}"/>
              </a:ext>
            </a:extLst>
          </p:cNvPr>
          <p:cNvSpPr>
            <a:spLocks noGrp="1"/>
          </p:cNvSpPr>
          <p:nvPr>
            <p:ph type="title"/>
          </p:nvPr>
        </p:nvSpPr>
        <p:spPr/>
        <p:txBody>
          <a:bodyPr/>
          <a:lstStyle/>
          <a:p>
            <a:r>
              <a:rPr lang="en-US" dirty="0">
                <a:solidFill>
                  <a:schemeClr val="tx1"/>
                </a:solidFill>
              </a:rPr>
              <a:t>Stateless Services Pattern</a:t>
            </a:r>
            <a:endParaRPr lang="en-US" dirty="0"/>
          </a:p>
        </p:txBody>
      </p:sp>
    </p:spTree>
    <p:custDataLst>
      <p:tags r:id="rId1"/>
    </p:custDataLst>
    <p:extLst>
      <p:ext uri="{BB962C8B-B14F-4D97-AF65-F5344CB8AC3E}">
        <p14:creationId xmlns:p14="http://schemas.microsoft.com/office/powerpoint/2010/main" val="1679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4329315" y="3583219"/>
            <a:ext cx="5379846" cy="93094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err="1">
                <a:gradFill>
                  <a:gsLst>
                    <a:gs pos="2917">
                      <a:schemeClr val="tx1"/>
                    </a:gs>
                    <a:gs pos="30000">
                      <a:schemeClr val="tx1"/>
                    </a:gs>
                  </a:gsLst>
                  <a:lin ang="5400000" scaled="0"/>
                </a:gradFill>
                <a:latin typeface="Segoe UI"/>
                <a:ea typeface="Segoe UI" pitchFamily="34" charset="0"/>
                <a:cs typeface="Segoe UI" pitchFamily="34" charset="0"/>
              </a:rPr>
              <a:t>Stateful</a:t>
            </a:r>
            <a:endPar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endParaRP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Middle-tier</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Compute</a:t>
            </a:r>
          </a:p>
        </p:txBody>
      </p:sp>
      <p:grpSp>
        <p:nvGrpSpPr>
          <p:cNvPr id="8" name="Group 7"/>
          <p:cNvGrpSpPr/>
          <p:nvPr/>
        </p:nvGrpSpPr>
        <p:grpSpPr>
          <a:xfrm>
            <a:off x="4329315" y="2033827"/>
            <a:ext cx="5379846" cy="805091"/>
            <a:chOff x="3246438" y="2183595"/>
            <a:chExt cx="5854402" cy="876108"/>
          </a:xfrm>
          <a:solidFill>
            <a:schemeClr val="bg2"/>
          </a:solidFill>
        </p:grpSpPr>
        <p:sp>
          <p:nvSpPr>
            <p:cNvPr id="11" name="Rectangle 10"/>
            <p:cNvSpPr/>
            <p:nvPr/>
          </p:nvSpPr>
          <p:spPr bwMode="auto">
            <a:xfrm>
              <a:off x="3246438" y="2183595"/>
              <a:ext cx="5854402" cy="87610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Front End</a:t>
              </a:r>
            </a:p>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Gateway</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73381" y="2221625"/>
              <a:ext cx="780290" cy="780290"/>
            </a:xfrm>
            <a:prstGeom prst="rect">
              <a:avLst/>
            </a:prstGeom>
            <a:grpFill/>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85584" y="2221625"/>
              <a:ext cx="780290" cy="780290"/>
            </a:xfrm>
            <a:prstGeom prst="rect">
              <a:avLst/>
            </a:prstGeom>
            <a:grpFill/>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90547" y="2221625"/>
              <a:ext cx="780290" cy="780290"/>
            </a:xfrm>
            <a:prstGeom prst="rect">
              <a:avLst/>
            </a:prstGeom>
            <a:grpFill/>
          </p:spPr>
        </p:pic>
      </p:grpSp>
      <p:cxnSp>
        <p:nvCxnSpPr>
          <p:cNvPr id="14" name="Straight Arrow Connector 13"/>
          <p:cNvCxnSpPr>
            <a:endCxn id="5" idx="0"/>
          </p:cNvCxnSpPr>
          <p:nvPr/>
        </p:nvCxnSpPr>
        <p:spPr>
          <a:xfrm flipH="1">
            <a:off x="5815324" y="1772741"/>
            <a:ext cx="1127489" cy="2960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7301333" y="1772741"/>
            <a:ext cx="1010905" cy="29603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58870" y="1787582"/>
            <a:ext cx="4883" cy="32171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a:xfrm rot="5400000">
            <a:off x="6859407" y="4668847"/>
            <a:ext cx="491705" cy="324894"/>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784">
              <a:defRPr/>
            </a:pPr>
            <a:endParaRPr lang="en-US" sz="1266" kern="0">
              <a:solidFill>
                <a:srgbClr val="505050"/>
              </a:solidFill>
              <a:latin typeface="Segoe UI"/>
            </a:endParaRPr>
          </a:p>
        </p:txBody>
      </p:sp>
      <p:sp>
        <p:nvSpPr>
          <p:cNvPr id="44" name="Content Placeholder 6"/>
          <p:cNvSpPr txBox="1">
            <a:spLocks/>
          </p:cNvSpPr>
          <p:nvPr/>
        </p:nvSpPr>
        <p:spPr>
          <a:xfrm>
            <a:off x="792153" y="1778240"/>
            <a:ext cx="3366052" cy="432226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145" indent="-336145" defTabSz="914367">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Application state resides in the compute tier</a:t>
            </a:r>
          </a:p>
          <a:p>
            <a:pPr marL="168072" indent="-168072" defTabSz="914367">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Low latency reads and writes</a:t>
            </a:r>
          </a:p>
          <a:p>
            <a:pPr marL="168072" indent="-168072" defTabSz="914367">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Partitions are first class at the service layer for scale-out</a:t>
            </a:r>
          </a:p>
          <a:p>
            <a:pPr marL="168072" indent="-168072" defTabSz="914367">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Built in transactions</a:t>
            </a:r>
          </a:p>
          <a:p>
            <a:pPr marL="168072" indent="-168072" defTabSz="914367">
              <a:buNone/>
              <a:defRPr/>
            </a:pPr>
            <a:endParaRPr lang="en-US" sz="1655" dirty="0">
              <a:gradFill>
                <a:gsLst>
                  <a:gs pos="2917">
                    <a:schemeClr val="tx1"/>
                  </a:gs>
                  <a:gs pos="30000">
                    <a:schemeClr val="tx1"/>
                  </a:gs>
                </a:gsLst>
                <a:lin ang="5400000" scaled="0"/>
              </a:gradFill>
              <a:latin typeface="Segoe UI"/>
            </a:endParaRPr>
          </a:p>
          <a:p>
            <a:pPr marL="168072" indent="-168072" defTabSz="914367">
              <a:defRPr/>
            </a:pPr>
            <a:r>
              <a:rPr lang="en-US" sz="1655" dirty="0">
                <a:gradFill>
                  <a:gsLst>
                    <a:gs pos="2917">
                      <a:schemeClr val="tx1"/>
                    </a:gs>
                    <a:gs pos="30000">
                      <a:schemeClr val="tx1"/>
                    </a:gs>
                  </a:gsLst>
                  <a:lin ang="5400000" scaled="0"/>
                </a:gradFill>
                <a:latin typeface="Segoe UI"/>
              </a:rPr>
              <a:t>External stores for </a:t>
            </a:r>
            <a:br>
              <a:rPr lang="en-US" sz="1655" dirty="0">
                <a:gradFill>
                  <a:gsLst>
                    <a:gs pos="2917">
                      <a:schemeClr val="tx1"/>
                    </a:gs>
                    <a:gs pos="30000">
                      <a:schemeClr val="tx1"/>
                    </a:gs>
                  </a:gsLst>
                  <a:lin ang="5400000" scaled="0"/>
                </a:gradFill>
                <a:latin typeface="Segoe UI"/>
              </a:rPr>
            </a:br>
            <a:r>
              <a:rPr lang="en-US" sz="1655" dirty="0">
                <a:gradFill>
                  <a:gsLst>
                    <a:gs pos="2917">
                      <a:schemeClr val="tx1"/>
                    </a:gs>
                    <a:gs pos="30000">
                      <a:schemeClr val="tx1"/>
                    </a:gs>
                  </a:gsLst>
                  <a:lin ang="5400000" scaled="0"/>
                </a:gradFill>
                <a:latin typeface="Segoe UI"/>
              </a:rPr>
              <a:t>offline analytics </a:t>
            </a:r>
          </a:p>
          <a:p>
            <a:pPr marL="168072" indent="-168072" defTabSz="914367">
              <a:defRPr/>
            </a:pPr>
            <a:endParaRPr lang="en-US" sz="1655" dirty="0">
              <a:gradFill>
                <a:gsLst>
                  <a:gs pos="2917">
                    <a:schemeClr val="tx1"/>
                  </a:gs>
                  <a:gs pos="30000">
                    <a:schemeClr val="tx1"/>
                  </a:gs>
                </a:gsLst>
                <a:lin ang="5400000" scaled="0"/>
              </a:gradFill>
              <a:latin typeface="Segoe UI"/>
            </a:endParaRPr>
          </a:p>
          <a:p>
            <a:pPr marL="0" indent="0" defTabSz="914367">
              <a:buNone/>
              <a:defRPr/>
            </a:pPr>
            <a:endParaRPr lang="en-US" sz="1655" dirty="0">
              <a:gradFill>
                <a:gsLst>
                  <a:gs pos="2917">
                    <a:schemeClr val="tx1"/>
                  </a:gs>
                  <a:gs pos="30000">
                    <a:schemeClr val="tx1"/>
                  </a:gs>
                </a:gsLst>
                <a:lin ang="5400000" scaled="0"/>
              </a:gradFill>
              <a:latin typeface="Segoe UI"/>
            </a:endParaRPr>
          </a:p>
        </p:txBody>
      </p:sp>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53626" y="3659870"/>
            <a:ext cx="812011" cy="657342"/>
          </a:xfrm>
          <a:prstGeom prst="rect">
            <a:avLst/>
          </a:prstGeom>
        </p:spPr>
      </p:pic>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79879" y="3730973"/>
            <a:ext cx="812011" cy="657342"/>
          </a:xfrm>
          <a:prstGeom prst="rect">
            <a:avLst/>
          </a:prstGeom>
        </p:spPr>
      </p:pic>
      <p:pic>
        <p:nvPicPr>
          <p:cNvPr id="45" name="Picture 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06132" y="3799989"/>
            <a:ext cx="812011" cy="657342"/>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09196" y="3661147"/>
            <a:ext cx="812011" cy="657342"/>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35448" y="3732251"/>
            <a:ext cx="812011" cy="657342"/>
          </a:xfrm>
          <a:prstGeom prst="rect">
            <a:avLst/>
          </a:prstGeom>
        </p:spPr>
      </p:pic>
      <p:pic>
        <p:nvPicPr>
          <p:cNvPr id="48" name="Picture 4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861701" y="3801268"/>
            <a:ext cx="812011" cy="657342"/>
          </a:xfrm>
          <a:prstGeom prst="rect">
            <a:avLst/>
          </a:prstGeom>
        </p:spPr>
      </p:pic>
      <p:pic>
        <p:nvPicPr>
          <p:cNvPr id="49" name="Picture 4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864764" y="3661147"/>
            <a:ext cx="812011" cy="657342"/>
          </a:xfrm>
          <a:prstGeom prst="rect">
            <a:avLst/>
          </a:prstGeom>
        </p:spPr>
      </p:pic>
      <p:pic>
        <p:nvPicPr>
          <p:cNvPr id="50" name="Picture 4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91018" y="3732251"/>
            <a:ext cx="812011" cy="657342"/>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17271" y="3801268"/>
            <a:ext cx="812011" cy="657342"/>
          </a:xfrm>
          <a:prstGeom prst="rect">
            <a:avLst/>
          </a:prstGeom>
        </p:spPr>
      </p:pic>
      <p:sp>
        <p:nvSpPr>
          <p:cNvPr id="56" name="Rectangle 55"/>
          <p:cNvSpPr/>
          <p:nvPr/>
        </p:nvSpPr>
        <p:spPr bwMode="auto">
          <a:xfrm>
            <a:off x="4329315" y="5148425"/>
            <a:ext cx="5379846" cy="8854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269" tIns="32136" rIns="32136" bIns="64269" numCol="1" spcCol="0" rtlCol="0" fromWordArt="0" anchor="ctr" anchorCtr="0" forceAA="0" compatLnSpc="1">
            <a:prstTxWarp prst="textNoShape">
              <a:avLst/>
            </a:prstTxWarp>
            <a:noAutofit/>
          </a:bodyPr>
          <a:lstStyle/>
          <a:p>
            <a:pPr defTabSz="642423" fontAlgn="base">
              <a:spcBef>
                <a:spcPct val="0"/>
              </a:spcBef>
              <a:spcAft>
                <a:spcPct val="0"/>
              </a:spcAft>
              <a:defRPr/>
            </a:pPr>
            <a:r>
              <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rPr>
              <a:t>Cold Data Stores</a:t>
            </a:r>
          </a:p>
          <a:p>
            <a:pPr defTabSz="642423" fontAlgn="base">
              <a:spcBef>
                <a:spcPct val="0"/>
              </a:spcBef>
              <a:spcAft>
                <a:spcPct val="0"/>
              </a:spcAft>
              <a:defRPr/>
            </a:pPr>
            <a:endParaRPr lang="en-US" sz="1266" kern="0" spc="-34" dirty="0">
              <a:gradFill>
                <a:gsLst>
                  <a:gs pos="2917">
                    <a:schemeClr val="tx1"/>
                  </a:gs>
                  <a:gs pos="30000">
                    <a:schemeClr val="tx1"/>
                  </a:gs>
                </a:gsLst>
                <a:lin ang="5400000" scaled="0"/>
              </a:gradFill>
              <a:latin typeface="Segoe UI"/>
              <a:ea typeface="Segoe UI" pitchFamily="34" charset="0"/>
              <a:cs typeface="Segoe UI" pitchFamily="34" charset="0"/>
            </a:endParaRPr>
          </a:p>
        </p:txBody>
      </p:sp>
      <p:pic>
        <p:nvPicPr>
          <p:cNvPr id="57" name="Picture 56"/>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827076" y="5273672"/>
            <a:ext cx="665291" cy="665291"/>
          </a:xfrm>
          <a:prstGeom prst="rect">
            <a:avLst/>
          </a:prstGeom>
        </p:spPr>
      </p:pic>
      <p:pic>
        <p:nvPicPr>
          <p:cNvPr id="58" name="Picture 57"/>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675759" y="5273672"/>
            <a:ext cx="665291" cy="665291"/>
          </a:xfrm>
          <a:prstGeom prst="rect">
            <a:avLst/>
          </a:prstGeom>
        </p:spPr>
      </p:pic>
      <p:pic>
        <p:nvPicPr>
          <p:cNvPr id="59" name="Picture 58"/>
          <p:cNvPicPr>
            <a:picLocks noChangeAspect="1"/>
          </p:cNvPicPr>
          <p:nvPr/>
        </p:nvPicPr>
        <p:blipFill>
          <a:blip r:embed="rId6" cstate="email">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7482741" y="5267641"/>
            <a:ext cx="671321" cy="671321"/>
          </a:xfrm>
          <a:prstGeom prst="rect">
            <a:avLst/>
          </a:prstGeom>
        </p:spPr>
      </p:pic>
      <p:pic>
        <p:nvPicPr>
          <p:cNvPr id="36" name="Picture 35">
            <a:extLst>
              <a:ext uri="{FF2B5EF4-FFF2-40B4-BE49-F238E27FC236}">
                <a16:creationId xmlns:a16="http://schemas.microsoft.com/office/drawing/2014/main" id="{AB4AECA0-D172-49E5-AAF8-8F939D2E896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740138" y="889130"/>
            <a:ext cx="642228" cy="642228"/>
          </a:xfrm>
          <a:prstGeom prst="rect">
            <a:avLst/>
          </a:prstGeom>
        </p:spPr>
      </p:pic>
      <p:sp>
        <p:nvSpPr>
          <p:cNvPr id="39" name="TextBox 38">
            <a:extLst>
              <a:ext uri="{FF2B5EF4-FFF2-40B4-BE49-F238E27FC236}">
                <a16:creationId xmlns:a16="http://schemas.microsoft.com/office/drawing/2014/main" id="{7F04574D-2FC7-4324-A30D-129DF512B373}"/>
              </a:ext>
            </a:extLst>
          </p:cNvPr>
          <p:cNvSpPr txBox="1"/>
          <p:nvPr/>
        </p:nvSpPr>
        <p:spPr>
          <a:xfrm>
            <a:off x="6679125" y="1561449"/>
            <a:ext cx="803521" cy="232823"/>
          </a:xfrm>
          <a:prstGeom prst="rect">
            <a:avLst/>
          </a:prstGeom>
          <a:noFill/>
          <a:ln>
            <a:noFill/>
          </a:ln>
        </p:spPr>
        <p:txBody>
          <a:bodyPr wrap="none" lIns="0" tIns="25209" rIns="0" bIns="0" rtlCol="0">
            <a:noAutofit/>
          </a:bodyPr>
          <a:lstStyle/>
          <a:p>
            <a:pPr algn="ctr" defTabSz="896386">
              <a:lnSpc>
                <a:spcPts val="735"/>
              </a:lnSpc>
              <a:defRPr/>
            </a:pPr>
            <a:r>
              <a:rPr lang="en-US" sz="919" kern="0" dirty="0">
                <a:gradFill>
                  <a:gsLst>
                    <a:gs pos="2917">
                      <a:schemeClr val="tx1"/>
                    </a:gs>
                    <a:gs pos="30000">
                      <a:schemeClr val="tx1"/>
                    </a:gs>
                  </a:gsLst>
                  <a:lin ang="5400000" scaled="0"/>
                </a:gradFill>
                <a:latin typeface="Segoe UI"/>
                <a:ea typeface="Arial Unicode MS" panose="020B0604020202020204" pitchFamily="34" charset="-128"/>
                <a:cs typeface="Segoe UI" panose="020B0502040204020203" pitchFamily="34" charset="0"/>
              </a:rPr>
              <a:t>Load Balancer</a:t>
            </a:r>
          </a:p>
        </p:txBody>
      </p:sp>
      <p:grpSp>
        <p:nvGrpSpPr>
          <p:cNvPr id="40" name="Group 39">
            <a:extLst>
              <a:ext uri="{FF2B5EF4-FFF2-40B4-BE49-F238E27FC236}">
                <a16:creationId xmlns:a16="http://schemas.microsoft.com/office/drawing/2014/main" id="{75425958-4526-4DA3-9DC5-9FF1F46EB8B3}"/>
              </a:ext>
            </a:extLst>
          </p:cNvPr>
          <p:cNvGrpSpPr/>
          <p:nvPr/>
        </p:nvGrpSpPr>
        <p:grpSpPr>
          <a:xfrm>
            <a:off x="5804411" y="2771145"/>
            <a:ext cx="2520837" cy="911112"/>
            <a:chOff x="4846637" y="2963862"/>
            <a:chExt cx="2743200" cy="991481"/>
          </a:xfrm>
        </p:grpSpPr>
        <p:cxnSp>
          <p:nvCxnSpPr>
            <p:cNvPr id="52" name="Straight Arrow Connector 51">
              <a:extLst>
                <a:ext uri="{FF2B5EF4-FFF2-40B4-BE49-F238E27FC236}">
                  <a16:creationId xmlns:a16="http://schemas.microsoft.com/office/drawing/2014/main" id="{F1FC2404-094B-4384-8E38-8A4770C789FA}"/>
                </a:ext>
              </a:extLst>
            </p:cNvPr>
            <p:cNvCxnSpPr/>
            <p:nvPr/>
          </p:nvCxnSpPr>
          <p:spPr>
            <a:xfrm>
              <a:off x="6173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9E4B25C-80A0-45A6-8766-5D0A5541022D}"/>
                </a:ext>
              </a:extLst>
            </p:cNvPr>
            <p:cNvCxnSpPr/>
            <p:nvPr/>
          </p:nvCxnSpPr>
          <p:spPr>
            <a:xfrm>
              <a:off x="48466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1D3C11-747C-4671-A3F5-3AD59836C14E}"/>
                </a:ext>
              </a:extLst>
            </p:cNvPr>
            <p:cNvCxnSpPr/>
            <p:nvPr/>
          </p:nvCxnSpPr>
          <p:spPr>
            <a:xfrm>
              <a:off x="7589837" y="2963862"/>
              <a:ext cx="0" cy="991481"/>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946F47A4-EC7F-4DA6-A8A7-C1ACEECE9B57}"/>
              </a:ext>
            </a:extLst>
          </p:cNvPr>
          <p:cNvSpPr>
            <a:spLocks noGrp="1"/>
          </p:cNvSpPr>
          <p:nvPr>
            <p:ph type="title"/>
          </p:nvPr>
        </p:nvSpPr>
        <p:spPr>
          <a:xfrm>
            <a:off x="576699" y="448700"/>
            <a:ext cx="10801919" cy="976421"/>
          </a:xfrm>
        </p:spPr>
        <p:txBody>
          <a:bodyPr/>
          <a:lstStyle/>
          <a:p>
            <a:r>
              <a:rPr lang="en-US" dirty="0" err="1">
                <a:solidFill>
                  <a:schemeClr val="tx1"/>
                </a:solidFill>
              </a:rPr>
              <a:t>Stateful</a:t>
            </a:r>
            <a:r>
              <a:rPr lang="en-US" dirty="0">
                <a:solidFill>
                  <a:schemeClr val="tx1"/>
                </a:solidFill>
              </a:rPr>
              <a:t> Services Pattern</a:t>
            </a:r>
            <a:br>
              <a:rPr lang="en-US" dirty="0">
                <a:solidFill>
                  <a:schemeClr val="tx1"/>
                </a:solidFill>
              </a:rPr>
            </a:br>
            <a:r>
              <a:rPr lang="en-US" sz="2745" spc="0" dirty="0">
                <a:latin typeface="+mn-lt"/>
              </a:rPr>
              <a:t>Simplify state, reduce latency</a:t>
            </a:r>
          </a:p>
        </p:txBody>
      </p:sp>
    </p:spTree>
    <p:custDataLst>
      <p:tags r:id="rId1"/>
    </p:custDataLst>
    <p:extLst>
      <p:ext uri="{BB962C8B-B14F-4D97-AF65-F5344CB8AC3E}">
        <p14:creationId xmlns:p14="http://schemas.microsoft.com/office/powerpoint/2010/main" val="166572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615FC6-7765-4453-9885-97D57E839C8B}"/>
              </a:ext>
            </a:extLst>
          </p:cNvPr>
          <p:cNvSpPr>
            <a:spLocks noGrp="1"/>
          </p:cNvSpPr>
          <p:nvPr>
            <p:ph type="ctrTitle"/>
          </p:nvPr>
        </p:nvSpPr>
        <p:spPr>
          <a:xfrm>
            <a:off x="465433" y="1471658"/>
            <a:ext cx="9142703" cy="923330"/>
          </a:xfrm>
        </p:spPr>
        <p:txBody>
          <a:bodyPr/>
          <a:lstStyle/>
          <a:p>
            <a:pPr algn="l"/>
            <a:r>
              <a:rPr lang="en-US" dirty="0"/>
              <a:t>Azure Containers</a:t>
            </a:r>
          </a:p>
        </p:txBody>
      </p:sp>
      <p:sp>
        <p:nvSpPr>
          <p:cNvPr id="6" name="Subtitle 5">
            <a:extLst>
              <a:ext uri="{FF2B5EF4-FFF2-40B4-BE49-F238E27FC236}">
                <a16:creationId xmlns:a16="http://schemas.microsoft.com/office/drawing/2014/main" id="{F04C70E9-C880-4EF5-AE8A-9A9FA07604B1}"/>
              </a:ext>
            </a:extLst>
          </p:cNvPr>
          <p:cNvSpPr>
            <a:spLocks noGrp="1"/>
          </p:cNvSpPr>
          <p:nvPr>
            <p:ph type="subTitle" idx="1"/>
          </p:nvPr>
        </p:nvSpPr>
        <p:spPr>
          <a:xfrm>
            <a:off x="465433" y="2394988"/>
            <a:ext cx="9142703" cy="369332"/>
          </a:xfrm>
        </p:spPr>
        <p:txBody>
          <a:bodyPr/>
          <a:lstStyle/>
          <a:p>
            <a:pPr algn="l"/>
            <a:endParaRPr lang="en-US" dirty="0"/>
          </a:p>
        </p:txBody>
      </p:sp>
    </p:spTree>
    <p:extLst>
      <p:ext uri="{BB962C8B-B14F-4D97-AF65-F5344CB8AC3E}">
        <p14:creationId xmlns:p14="http://schemas.microsoft.com/office/powerpoint/2010/main" val="195291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6699" y="448700"/>
            <a:ext cx="10801919" cy="1763303"/>
          </a:xfrm>
        </p:spPr>
        <p:txBody>
          <a:bodyPr/>
          <a:lstStyle/>
          <a:p>
            <a:pPr defTabSz="914225"/>
            <a:r>
              <a:rPr lang="en-US" sz="4400" dirty="0">
                <a:latin typeface="Calibri Light" panose="020F0302020204030204" pitchFamily="34" charset="0"/>
                <a:ea typeface="+mj-ea"/>
                <a:cs typeface="Calibri Light" panose="020F0302020204030204" pitchFamily="34" charset="0"/>
              </a:rPr>
              <a:t>Why containers?</a:t>
            </a:r>
            <a:br>
              <a:rPr lang="en-US" sz="4400" dirty="0">
                <a:ea typeface="+mj-ea"/>
                <a:cs typeface="+mj-cs"/>
              </a:rPr>
            </a:br>
            <a:r>
              <a:rPr lang="en-US" sz="3529" dirty="0">
                <a:latin typeface="Calibri Light" panose="020F0302020204030204" pitchFamily="34" charset="0"/>
                <a:cs typeface="Calibri Light" panose="020F0302020204030204" pitchFamily="34" charset="0"/>
              </a:rPr>
              <a:t>Benefits of a container architecture:</a:t>
            </a:r>
            <a:br>
              <a:rPr lang="en-US" sz="3529" dirty="0">
                <a:latin typeface="Calibri Light" panose="020F0302020204030204" pitchFamily="34" charset="0"/>
                <a:cs typeface="Calibri Light" panose="020F0302020204030204" pitchFamily="34" charset="0"/>
              </a:rPr>
            </a:br>
            <a:endParaRPr lang="en-US" sz="3529" dirty="0">
              <a:latin typeface="Calibri Light" panose="020F0302020204030204" pitchFamily="34" charset="0"/>
              <a:ea typeface="+mj-ea"/>
              <a:cs typeface="Calibri Light" panose="020F0302020204030204" pitchFamily="34" charset="0"/>
            </a:endParaRPr>
          </a:p>
        </p:txBody>
      </p:sp>
      <p:sp>
        <p:nvSpPr>
          <p:cNvPr id="5" name="Text Placeholder 4"/>
          <p:cNvSpPr>
            <a:spLocks noGrp="1"/>
          </p:cNvSpPr>
          <p:nvPr>
            <p:ph type="body" sz="quarter" idx="10"/>
          </p:nvPr>
        </p:nvSpPr>
        <p:spPr>
          <a:xfrm>
            <a:off x="101415" y="1713204"/>
            <a:ext cx="11651870" cy="4727448"/>
          </a:xfrm>
        </p:spPr>
        <p:txBody>
          <a:bodyPr/>
          <a:lstStyle/>
          <a:p>
            <a:pPr marL="560134" defTabSz="914225"/>
            <a:r>
              <a:rPr lang="en-US" sz="2400" dirty="0">
                <a:solidFill>
                  <a:schemeClr val="tx1"/>
                </a:solidFill>
              </a:rPr>
              <a:t>It’s repeatable and productive:</a:t>
            </a:r>
          </a:p>
          <a:p>
            <a:pPr marL="1122519" lvl="2" indent="-228556" defTabSz="914225">
              <a:buFont typeface="Arial" panose="020B0604020202020204" pitchFamily="34" charset="0"/>
              <a:buChar char="•"/>
            </a:pPr>
            <a:r>
              <a:rPr lang="en-US" sz="2400" dirty="0">
                <a:solidFill>
                  <a:schemeClr val="tx1"/>
                </a:solidFill>
              </a:rPr>
              <a:t>Containers present an immutable environment.</a:t>
            </a:r>
          </a:p>
          <a:p>
            <a:pPr marL="1122519" lvl="2" indent="-228556" defTabSz="914225">
              <a:buFont typeface="Arial" panose="020B0604020202020204" pitchFamily="34" charset="0"/>
              <a:buChar char="•"/>
            </a:pPr>
            <a:r>
              <a:rPr lang="en-US" sz="2400" dirty="0">
                <a:solidFill>
                  <a:schemeClr val="tx1"/>
                </a:solidFill>
              </a:rPr>
              <a:t>Reusable and portable code (“Build, Ship, and Run”).</a:t>
            </a:r>
          </a:p>
          <a:p>
            <a:pPr marL="560134" defTabSz="914225"/>
            <a:r>
              <a:rPr lang="en-US" sz="2400" dirty="0">
                <a:solidFill>
                  <a:schemeClr val="tx1"/>
                </a:solidFill>
              </a:rPr>
              <a:t>It’s consistent across development, test &amp; production.</a:t>
            </a:r>
          </a:p>
          <a:p>
            <a:pPr marL="560134" defTabSz="914225"/>
            <a:r>
              <a:rPr lang="en-US" sz="2400" dirty="0">
                <a:solidFill>
                  <a:schemeClr val="tx1"/>
                </a:solidFill>
              </a:rPr>
              <a:t>It’s fast and efficient:</a:t>
            </a:r>
          </a:p>
          <a:p>
            <a:pPr marL="898466" lvl="1" indent="-228556" defTabSz="914225">
              <a:buFont typeface="Arial" panose="020B0604020202020204" pitchFamily="34" charset="0"/>
              <a:buChar char="•"/>
            </a:pPr>
            <a:r>
              <a:rPr lang="en-US" sz="2400" dirty="0">
                <a:solidFill>
                  <a:schemeClr val="tx1"/>
                </a:solidFill>
              </a:rPr>
              <a:t>Fast &amp; agile app deployment and instant startup.</a:t>
            </a:r>
          </a:p>
          <a:p>
            <a:pPr marL="898466" lvl="1" indent="-228556" defTabSz="914225">
              <a:buFont typeface="Arial" panose="020B0604020202020204" pitchFamily="34" charset="0"/>
              <a:buChar char="•"/>
            </a:pPr>
            <a:r>
              <a:rPr lang="en-US" sz="2400" dirty="0">
                <a:solidFill>
                  <a:schemeClr val="tx1"/>
                </a:solidFill>
              </a:rPr>
              <a:t>Since containers do not require a separate operating system, they use less resources.</a:t>
            </a:r>
          </a:p>
          <a:p>
            <a:pPr marL="560134" defTabSz="914225"/>
            <a:r>
              <a:rPr lang="en-US" sz="2400" dirty="0">
                <a:solidFill>
                  <a:schemeClr val="tx1"/>
                </a:solidFill>
              </a:rPr>
              <a:t>It’s cross-platform:</a:t>
            </a:r>
          </a:p>
          <a:p>
            <a:pPr marL="898466" lvl="1" indent="-228556" defTabSz="914225">
              <a:buFont typeface="Arial" panose="020B0604020202020204" pitchFamily="34" charset="0"/>
              <a:buChar char="•"/>
            </a:pPr>
            <a:r>
              <a:rPr lang="en-US" sz="2400" dirty="0">
                <a:solidFill>
                  <a:schemeClr val="tx1"/>
                </a:solidFill>
              </a:rPr>
              <a:t>Build it once, run it anywhere: containers run on any cloud, without changes.</a:t>
            </a:r>
          </a:p>
          <a:p>
            <a:pPr marL="560134" defTabSz="914225"/>
            <a:r>
              <a:rPr lang="en-US" sz="2400" dirty="0">
                <a:solidFill>
                  <a:schemeClr val="tx1"/>
                </a:solidFill>
              </a:rPr>
              <a:t>Containers support all frameworks and technology stacks.</a:t>
            </a:r>
          </a:p>
        </p:txBody>
      </p:sp>
    </p:spTree>
    <p:extLst>
      <p:ext uri="{BB962C8B-B14F-4D97-AF65-F5344CB8AC3E}">
        <p14:creationId xmlns:p14="http://schemas.microsoft.com/office/powerpoint/2010/main" val="3122098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CA1C05-BEE4-4291-B465-274CBA21BEAA}"/>
              </a:ext>
            </a:extLst>
          </p:cNvPr>
          <p:cNvSpPr>
            <a:spLocks noGrp="1"/>
          </p:cNvSpPr>
          <p:nvPr>
            <p:ph type="title"/>
          </p:nvPr>
        </p:nvSpPr>
        <p:spPr/>
        <p:txBody>
          <a:bodyPr/>
          <a:lstStyle/>
          <a:p>
            <a:r>
              <a:rPr lang="en-US"/>
              <a:t>What is Docker ?</a:t>
            </a:r>
          </a:p>
        </p:txBody>
      </p:sp>
      <p:sp>
        <p:nvSpPr>
          <p:cNvPr id="5" name="Text Placeholder 4">
            <a:extLst>
              <a:ext uri="{FF2B5EF4-FFF2-40B4-BE49-F238E27FC236}">
                <a16:creationId xmlns:a16="http://schemas.microsoft.com/office/drawing/2014/main" id="{A90F36C1-013B-46E0-9E34-A07BB3A418E7}"/>
              </a:ext>
            </a:extLst>
          </p:cNvPr>
          <p:cNvSpPr>
            <a:spLocks noGrp="1"/>
          </p:cNvSpPr>
          <p:nvPr>
            <p:ph type="body" sz="quarter" idx="10"/>
          </p:nvPr>
        </p:nvSpPr>
        <p:spPr>
          <a:xfrm>
            <a:off x="270067" y="1189814"/>
            <a:ext cx="11653425" cy="2843855"/>
          </a:xfrm>
        </p:spPr>
        <p:txBody>
          <a:bodyPr/>
          <a:lstStyle/>
          <a:p>
            <a:pPr marL="560134" indent="-560134">
              <a:buFont typeface="Arial" panose="020B0604020202020204" pitchFamily="34" charset="0"/>
              <a:buChar char="•"/>
            </a:pPr>
            <a:r>
              <a:rPr lang="en-US"/>
              <a:t>World’s leading software container platform</a:t>
            </a:r>
          </a:p>
          <a:p>
            <a:pPr marL="560134" indent="-560134">
              <a:buFont typeface="Arial" panose="020B0604020202020204" pitchFamily="34" charset="0"/>
              <a:buChar char="•"/>
            </a:pPr>
            <a:r>
              <a:rPr lang="en-US">
                <a:solidFill>
                  <a:schemeClr val="tx1"/>
                </a:solidFill>
              </a:rPr>
              <a:t>Containers are isolated, but share operating system (OS) and, where appropriate, binaries and libraries.</a:t>
            </a:r>
          </a:p>
          <a:p>
            <a:pPr marL="560134" indent="-560134">
              <a:buFont typeface="Arial" panose="020B0604020202020204" pitchFamily="34" charset="0"/>
              <a:buChar char="•"/>
            </a:pPr>
            <a:r>
              <a:rPr lang="en-US">
                <a:solidFill>
                  <a:schemeClr val="tx1"/>
                </a:solidFill>
              </a:rPr>
              <a:t>Results in faster deployment,  much less overhead, easier migration, and faster restart.</a:t>
            </a:r>
          </a:p>
          <a:p>
            <a:endParaRPr lang="en-US">
              <a:solidFill>
                <a:schemeClr val="tx1"/>
              </a:solidFill>
            </a:endParaRPr>
          </a:p>
        </p:txBody>
      </p:sp>
    </p:spTree>
    <p:extLst>
      <p:ext uri="{BB962C8B-B14F-4D97-AF65-F5344CB8AC3E}">
        <p14:creationId xmlns:p14="http://schemas.microsoft.com/office/powerpoint/2010/main" val="403077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1AFA-20CC-4570-8AEE-7533B12CE2BB}"/>
              </a:ext>
            </a:extLst>
          </p:cNvPr>
          <p:cNvSpPr>
            <a:spLocks noGrp="1"/>
          </p:cNvSpPr>
          <p:nvPr>
            <p:ph type="title"/>
          </p:nvPr>
        </p:nvSpPr>
        <p:spPr/>
        <p:txBody>
          <a:bodyPr/>
          <a:lstStyle/>
          <a:p>
            <a:r>
              <a:rPr lang="en-US"/>
              <a:t>Docker Terminology 	</a:t>
            </a:r>
          </a:p>
        </p:txBody>
      </p:sp>
      <p:sp>
        <p:nvSpPr>
          <p:cNvPr id="3" name="Text Placeholder 2">
            <a:extLst>
              <a:ext uri="{FF2B5EF4-FFF2-40B4-BE49-F238E27FC236}">
                <a16:creationId xmlns:a16="http://schemas.microsoft.com/office/drawing/2014/main" id="{D4365174-254E-4D54-888B-F5F2D1FD7A73}"/>
              </a:ext>
            </a:extLst>
          </p:cNvPr>
          <p:cNvSpPr>
            <a:spLocks noGrp="1"/>
          </p:cNvSpPr>
          <p:nvPr>
            <p:ph type="body" sz="quarter" idx="10"/>
          </p:nvPr>
        </p:nvSpPr>
        <p:spPr>
          <a:xfrm>
            <a:off x="270067" y="1189813"/>
            <a:ext cx="11653425" cy="3348994"/>
          </a:xfrm>
        </p:spPr>
        <p:txBody>
          <a:bodyPr/>
          <a:lstStyle/>
          <a:p>
            <a:pPr marL="336080" indent="-336080">
              <a:buFont typeface="Arial" panose="020B0604020202020204" pitchFamily="34" charset="0"/>
              <a:buChar char="•"/>
            </a:pPr>
            <a:r>
              <a:rPr lang="en-US" sz="2941" b="1" u="sng"/>
              <a:t>Docker images</a:t>
            </a:r>
            <a:r>
              <a:rPr lang="en-US" sz="2941" u="sng"/>
              <a:t> </a:t>
            </a:r>
            <a:r>
              <a:rPr lang="en-US" sz="2941"/>
              <a:t>are read-only templates used to create containers. Each image contains a set of instructions for creating the containers, such as what programs to install, what folders and files to create, what volumes to mount, what port numbers to expose, and so on</a:t>
            </a:r>
          </a:p>
          <a:p>
            <a:pPr marL="336080" indent="-336080">
              <a:buFont typeface="Arial" panose="020B0604020202020204" pitchFamily="34" charset="0"/>
              <a:buChar char="•"/>
            </a:pPr>
            <a:r>
              <a:rPr lang="en-US" sz="2941" b="1" u="sng"/>
              <a:t>Docker Container</a:t>
            </a:r>
            <a:r>
              <a:rPr lang="en-US" sz="2941" u="sng"/>
              <a:t> </a:t>
            </a:r>
            <a:r>
              <a:rPr lang="en-US" sz="2941"/>
              <a:t>is an isolated application platform. Containers are created from docker images. </a:t>
            </a:r>
          </a:p>
          <a:p>
            <a:endParaRPr lang="en-US" sz="2941"/>
          </a:p>
        </p:txBody>
      </p:sp>
    </p:spTree>
    <p:extLst>
      <p:ext uri="{BB962C8B-B14F-4D97-AF65-F5344CB8AC3E}">
        <p14:creationId xmlns:p14="http://schemas.microsoft.com/office/powerpoint/2010/main" val="136951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31618-7A23-448B-A760-BE1067C4616D}"/>
              </a:ext>
            </a:extLst>
          </p:cNvPr>
          <p:cNvSpPr>
            <a:spLocks noGrp="1"/>
          </p:cNvSpPr>
          <p:nvPr>
            <p:ph type="title"/>
          </p:nvPr>
        </p:nvSpPr>
        <p:spPr/>
        <p:txBody>
          <a:bodyPr/>
          <a:lstStyle/>
          <a:p>
            <a:r>
              <a:rPr lang="en-US" dirty="0"/>
              <a:t>Comparing Containers and VMs</a:t>
            </a:r>
          </a:p>
        </p:txBody>
      </p:sp>
      <p:sp>
        <p:nvSpPr>
          <p:cNvPr id="4" name="Rectangle 3">
            <a:extLst>
              <a:ext uri="{FF2B5EF4-FFF2-40B4-BE49-F238E27FC236}">
                <a16:creationId xmlns:a16="http://schemas.microsoft.com/office/drawing/2014/main" id="{243E7A1A-87D2-41C1-B060-5C981F17BB65}"/>
              </a:ext>
            </a:extLst>
          </p:cNvPr>
          <p:cNvSpPr/>
          <p:nvPr/>
        </p:nvSpPr>
        <p:spPr bwMode="auto">
          <a:xfrm>
            <a:off x="2226367" y="1634041"/>
            <a:ext cx="628018" cy="84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a:t>
            </a:r>
          </a:p>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a:t>
            </a:r>
          </a:p>
        </p:txBody>
      </p:sp>
      <p:sp>
        <p:nvSpPr>
          <p:cNvPr id="7" name="Rectangle 6">
            <a:extLst>
              <a:ext uri="{FF2B5EF4-FFF2-40B4-BE49-F238E27FC236}">
                <a16:creationId xmlns:a16="http://schemas.microsoft.com/office/drawing/2014/main" id="{DDE9C170-BC92-4E08-A7D6-748C526D3D81}"/>
              </a:ext>
            </a:extLst>
          </p:cNvPr>
          <p:cNvSpPr/>
          <p:nvPr/>
        </p:nvSpPr>
        <p:spPr bwMode="auto">
          <a:xfrm>
            <a:off x="3232415" y="1641836"/>
            <a:ext cx="628018" cy="84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a:t>
            </a:r>
          </a:p>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a:t>
            </a:r>
          </a:p>
        </p:txBody>
      </p:sp>
      <p:sp>
        <p:nvSpPr>
          <p:cNvPr id="8" name="Rectangle 7">
            <a:extLst>
              <a:ext uri="{FF2B5EF4-FFF2-40B4-BE49-F238E27FC236}">
                <a16:creationId xmlns:a16="http://schemas.microsoft.com/office/drawing/2014/main" id="{E760156C-9807-4502-BB2E-8DDBA0816F8D}"/>
              </a:ext>
            </a:extLst>
          </p:cNvPr>
          <p:cNvSpPr/>
          <p:nvPr/>
        </p:nvSpPr>
        <p:spPr bwMode="auto">
          <a:xfrm>
            <a:off x="4238463" y="1634040"/>
            <a:ext cx="628018" cy="8475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a:t>
            </a:r>
          </a:p>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B</a:t>
            </a:r>
          </a:p>
        </p:txBody>
      </p:sp>
      <p:sp>
        <p:nvSpPr>
          <p:cNvPr id="9" name="Rectangle 8">
            <a:extLst>
              <a:ext uri="{FF2B5EF4-FFF2-40B4-BE49-F238E27FC236}">
                <a16:creationId xmlns:a16="http://schemas.microsoft.com/office/drawing/2014/main" id="{06139AA4-D081-4A46-A86F-1F11CB79A9DC}"/>
              </a:ext>
            </a:extLst>
          </p:cNvPr>
          <p:cNvSpPr/>
          <p:nvPr/>
        </p:nvSpPr>
        <p:spPr bwMode="auto">
          <a:xfrm>
            <a:off x="4238463" y="2481559"/>
            <a:ext cx="628018" cy="7655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353535"/>
                </a:solidFill>
                <a:effectLst>
                  <a:outerShdw blurRad="38100" dist="19050" dir="2700000" algn="tl" rotWithShape="0">
                    <a:srgbClr val="353535">
                      <a:alpha val="40000"/>
                    </a:srgbClr>
                  </a:outerShdw>
                </a:effectLst>
                <a:latin typeface="Segoe UI Semilight"/>
                <a:ea typeface="Segoe UI" pitchFamily="34" charset="0"/>
                <a:cs typeface="Segoe UI" pitchFamily="34" charset="0"/>
              </a:rPr>
              <a:t>Bin/ Libs</a:t>
            </a:r>
          </a:p>
        </p:txBody>
      </p:sp>
      <p:sp>
        <p:nvSpPr>
          <p:cNvPr id="10" name="Rectangle 9">
            <a:extLst>
              <a:ext uri="{FF2B5EF4-FFF2-40B4-BE49-F238E27FC236}">
                <a16:creationId xmlns:a16="http://schemas.microsoft.com/office/drawing/2014/main" id="{4295CB88-D166-4555-83E3-1D9080E8FB0D}"/>
              </a:ext>
            </a:extLst>
          </p:cNvPr>
          <p:cNvSpPr/>
          <p:nvPr/>
        </p:nvSpPr>
        <p:spPr bwMode="auto">
          <a:xfrm>
            <a:off x="3232415" y="2489356"/>
            <a:ext cx="628018" cy="7655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Bin/ Libs</a:t>
            </a:r>
          </a:p>
        </p:txBody>
      </p:sp>
      <p:sp>
        <p:nvSpPr>
          <p:cNvPr id="11" name="Rectangle 10">
            <a:extLst>
              <a:ext uri="{FF2B5EF4-FFF2-40B4-BE49-F238E27FC236}">
                <a16:creationId xmlns:a16="http://schemas.microsoft.com/office/drawing/2014/main" id="{42F27F08-2B5B-4938-9B10-1BC0F3D8144F}"/>
              </a:ext>
            </a:extLst>
          </p:cNvPr>
          <p:cNvSpPr/>
          <p:nvPr/>
        </p:nvSpPr>
        <p:spPr bwMode="auto">
          <a:xfrm>
            <a:off x="2226367" y="2481559"/>
            <a:ext cx="628018" cy="7655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Bin/ Libs</a:t>
            </a:r>
          </a:p>
        </p:txBody>
      </p:sp>
      <p:sp>
        <p:nvSpPr>
          <p:cNvPr id="12" name="Rectangle 11">
            <a:extLst>
              <a:ext uri="{FF2B5EF4-FFF2-40B4-BE49-F238E27FC236}">
                <a16:creationId xmlns:a16="http://schemas.microsoft.com/office/drawing/2014/main" id="{2C8252D8-1926-4704-B48D-BA9905E65E30}"/>
              </a:ext>
            </a:extLst>
          </p:cNvPr>
          <p:cNvSpPr/>
          <p:nvPr/>
        </p:nvSpPr>
        <p:spPr bwMode="auto">
          <a:xfrm>
            <a:off x="2226367" y="3247117"/>
            <a:ext cx="628018" cy="1246542"/>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Guest</a:t>
            </a:r>
          </a:p>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OS</a:t>
            </a:r>
          </a:p>
        </p:txBody>
      </p:sp>
      <p:sp>
        <p:nvSpPr>
          <p:cNvPr id="13" name="Rectangle 12">
            <a:extLst>
              <a:ext uri="{FF2B5EF4-FFF2-40B4-BE49-F238E27FC236}">
                <a16:creationId xmlns:a16="http://schemas.microsoft.com/office/drawing/2014/main" id="{7EABAA06-6C01-4414-95D5-45FD42B36728}"/>
              </a:ext>
            </a:extLst>
          </p:cNvPr>
          <p:cNvSpPr/>
          <p:nvPr/>
        </p:nvSpPr>
        <p:spPr bwMode="auto">
          <a:xfrm>
            <a:off x="3232415" y="3254912"/>
            <a:ext cx="628018" cy="1246542"/>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Guest</a:t>
            </a:r>
          </a:p>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OS</a:t>
            </a:r>
          </a:p>
        </p:txBody>
      </p:sp>
      <p:sp>
        <p:nvSpPr>
          <p:cNvPr id="14" name="Rectangle 13">
            <a:extLst>
              <a:ext uri="{FF2B5EF4-FFF2-40B4-BE49-F238E27FC236}">
                <a16:creationId xmlns:a16="http://schemas.microsoft.com/office/drawing/2014/main" id="{A81C2938-DBDE-45FC-B772-E570BA45E67F}"/>
              </a:ext>
            </a:extLst>
          </p:cNvPr>
          <p:cNvSpPr/>
          <p:nvPr/>
        </p:nvSpPr>
        <p:spPr bwMode="auto">
          <a:xfrm>
            <a:off x="4238463" y="3247117"/>
            <a:ext cx="628018" cy="1246542"/>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Guest</a:t>
            </a:r>
          </a:p>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OS</a:t>
            </a:r>
          </a:p>
        </p:txBody>
      </p:sp>
      <p:sp>
        <p:nvSpPr>
          <p:cNvPr id="15" name="Rectangle 14">
            <a:extLst>
              <a:ext uri="{FF2B5EF4-FFF2-40B4-BE49-F238E27FC236}">
                <a16:creationId xmlns:a16="http://schemas.microsoft.com/office/drawing/2014/main" id="{C66EEBB4-C705-44C4-93C4-1147D8E08F10}"/>
              </a:ext>
            </a:extLst>
          </p:cNvPr>
          <p:cNvSpPr/>
          <p:nvPr/>
        </p:nvSpPr>
        <p:spPr bwMode="auto">
          <a:xfrm>
            <a:off x="2208075" y="4493659"/>
            <a:ext cx="2658405" cy="4146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353535"/>
                </a:solidFill>
                <a:effectLst>
                  <a:outerShdw blurRad="38100" dist="19050" dir="2700000" algn="tl" rotWithShape="0">
                    <a:srgbClr val="353535">
                      <a:alpha val="40000"/>
                    </a:srgbClr>
                  </a:outerShdw>
                </a:effectLst>
                <a:latin typeface="Segoe UI Semilight"/>
                <a:cs typeface="Segoe UI" pitchFamily="34" charset="0"/>
              </a:rPr>
              <a:t>Hypervisor </a:t>
            </a:r>
          </a:p>
        </p:txBody>
      </p:sp>
      <p:sp>
        <p:nvSpPr>
          <p:cNvPr id="16" name="Rectangle 15">
            <a:extLst>
              <a:ext uri="{FF2B5EF4-FFF2-40B4-BE49-F238E27FC236}">
                <a16:creationId xmlns:a16="http://schemas.microsoft.com/office/drawing/2014/main" id="{549D2784-EA15-48FD-B4C9-736A095C4726}"/>
              </a:ext>
            </a:extLst>
          </p:cNvPr>
          <p:cNvSpPr/>
          <p:nvPr/>
        </p:nvSpPr>
        <p:spPr bwMode="auto">
          <a:xfrm>
            <a:off x="2208075" y="4908271"/>
            <a:ext cx="2658405" cy="417665"/>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Host OS</a:t>
            </a:r>
          </a:p>
        </p:txBody>
      </p:sp>
      <p:sp>
        <p:nvSpPr>
          <p:cNvPr id="17" name="Rectangle 16">
            <a:extLst>
              <a:ext uri="{FF2B5EF4-FFF2-40B4-BE49-F238E27FC236}">
                <a16:creationId xmlns:a16="http://schemas.microsoft.com/office/drawing/2014/main" id="{79DA71E4-9E16-4079-B055-6DCEB5AEB682}"/>
              </a:ext>
            </a:extLst>
          </p:cNvPr>
          <p:cNvSpPr/>
          <p:nvPr/>
        </p:nvSpPr>
        <p:spPr bwMode="auto">
          <a:xfrm>
            <a:off x="2217221" y="5325590"/>
            <a:ext cx="2658405" cy="414612"/>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FFFFFF"/>
                </a:solidFill>
                <a:effectLst>
                  <a:outerShdw blurRad="38100" dist="19050" dir="2700000" algn="tl" rotWithShape="0">
                    <a:srgbClr val="353535">
                      <a:alpha val="40000"/>
                    </a:srgbClr>
                  </a:outerShdw>
                </a:effectLst>
                <a:latin typeface="Segoe UI Semilight"/>
                <a:ea typeface="Segoe UI" pitchFamily="34" charset="0"/>
                <a:cs typeface="Segoe UI" pitchFamily="34" charset="0"/>
              </a:rPr>
              <a:t>Server </a:t>
            </a:r>
          </a:p>
        </p:txBody>
      </p:sp>
      <p:sp>
        <p:nvSpPr>
          <p:cNvPr id="30" name="Rectangle 29">
            <a:extLst>
              <a:ext uri="{FF2B5EF4-FFF2-40B4-BE49-F238E27FC236}">
                <a16:creationId xmlns:a16="http://schemas.microsoft.com/office/drawing/2014/main" id="{D5245673-9A97-4461-B609-7DABDEF2CEF5}"/>
              </a:ext>
            </a:extLst>
          </p:cNvPr>
          <p:cNvSpPr/>
          <p:nvPr/>
        </p:nvSpPr>
        <p:spPr bwMode="auto">
          <a:xfrm>
            <a:off x="7465998" y="3254213"/>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A</a:t>
            </a:r>
          </a:p>
        </p:txBody>
      </p:sp>
      <p:sp>
        <p:nvSpPr>
          <p:cNvPr id="32" name="Rectangle 31">
            <a:extLst>
              <a:ext uri="{FF2B5EF4-FFF2-40B4-BE49-F238E27FC236}">
                <a16:creationId xmlns:a16="http://schemas.microsoft.com/office/drawing/2014/main" id="{4816B1B8-098D-43A8-95C0-C18126D07B1F}"/>
              </a:ext>
            </a:extLst>
          </p:cNvPr>
          <p:cNvSpPr/>
          <p:nvPr/>
        </p:nvSpPr>
        <p:spPr bwMode="auto">
          <a:xfrm>
            <a:off x="7923390" y="3254213"/>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A’</a:t>
            </a:r>
          </a:p>
        </p:txBody>
      </p:sp>
      <p:sp>
        <p:nvSpPr>
          <p:cNvPr id="33" name="Rectangle 32">
            <a:extLst>
              <a:ext uri="{FF2B5EF4-FFF2-40B4-BE49-F238E27FC236}">
                <a16:creationId xmlns:a16="http://schemas.microsoft.com/office/drawing/2014/main" id="{6932D593-E3F1-4E14-851C-80C236BFFDDD}"/>
              </a:ext>
            </a:extLst>
          </p:cNvPr>
          <p:cNvSpPr/>
          <p:nvPr/>
        </p:nvSpPr>
        <p:spPr bwMode="auto">
          <a:xfrm>
            <a:off x="8838175" y="3254213"/>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B’</a:t>
            </a:r>
          </a:p>
        </p:txBody>
      </p:sp>
      <p:sp>
        <p:nvSpPr>
          <p:cNvPr id="34" name="Rectangle 33">
            <a:extLst>
              <a:ext uri="{FF2B5EF4-FFF2-40B4-BE49-F238E27FC236}">
                <a16:creationId xmlns:a16="http://schemas.microsoft.com/office/drawing/2014/main" id="{D8873740-76DC-453E-A94F-6283136034E6}"/>
              </a:ext>
            </a:extLst>
          </p:cNvPr>
          <p:cNvSpPr/>
          <p:nvPr/>
        </p:nvSpPr>
        <p:spPr bwMode="auto">
          <a:xfrm>
            <a:off x="8380783" y="3254213"/>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B</a:t>
            </a:r>
          </a:p>
        </p:txBody>
      </p:sp>
      <p:sp>
        <p:nvSpPr>
          <p:cNvPr id="35" name="Rectangle 34">
            <a:extLst>
              <a:ext uri="{FF2B5EF4-FFF2-40B4-BE49-F238E27FC236}">
                <a16:creationId xmlns:a16="http://schemas.microsoft.com/office/drawing/2014/main" id="{87E72605-BA32-4D24-AD6C-4B0872E79D66}"/>
              </a:ext>
            </a:extLst>
          </p:cNvPr>
          <p:cNvSpPr/>
          <p:nvPr/>
        </p:nvSpPr>
        <p:spPr bwMode="auto">
          <a:xfrm>
            <a:off x="9295566" y="3252864"/>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B’</a:t>
            </a:r>
          </a:p>
        </p:txBody>
      </p:sp>
      <p:sp>
        <p:nvSpPr>
          <p:cNvPr id="36" name="Rectangle 35">
            <a:extLst>
              <a:ext uri="{FF2B5EF4-FFF2-40B4-BE49-F238E27FC236}">
                <a16:creationId xmlns:a16="http://schemas.microsoft.com/office/drawing/2014/main" id="{440F473A-0A46-4E71-A9A5-7B47A1E99BEE}"/>
              </a:ext>
            </a:extLst>
          </p:cNvPr>
          <p:cNvSpPr/>
          <p:nvPr/>
        </p:nvSpPr>
        <p:spPr bwMode="auto">
          <a:xfrm>
            <a:off x="7465998" y="4479064"/>
            <a:ext cx="2658405" cy="41461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FFFFFF"/>
                </a:solidFill>
                <a:latin typeface="Segoe UI "/>
                <a:ea typeface="Segoe UI" pitchFamily="34" charset="0"/>
                <a:cs typeface="Segoe UI" pitchFamily="34" charset="0"/>
              </a:rPr>
              <a:t>Docker Engine</a:t>
            </a:r>
          </a:p>
        </p:txBody>
      </p:sp>
      <p:sp>
        <p:nvSpPr>
          <p:cNvPr id="37" name="Rectangle 36">
            <a:extLst>
              <a:ext uri="{FF2B5EF4-FFF2-40B4-BE49-F238E27FC236}">
                <a16:creationId xmlns:a16="http://schemas.microsoft.com/office/drawing/2014/main" id="{ED7F1B12-820A-453A-B092-D0AFEF379211}"/>
              </a:ext>
            </a:extLst>
          </p:cNvPr>
          <p:cNvSpPr/>
          <p:nvPr/>
        </p:nvSpPr>
        <p:spPr bwMode="auto">
          <a:xfrm>
            <a:off x="7465998" y="4908271"/>
            <a:ext cx="2658405" cy="417665"/>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b="1" dirty="0">
                <a:gradFill>
                  <a:gsLst>
                    <a:gs pos="0">
                      <a:srgbClr val="FFFFFF"/>
                    </a:gs>
                    <a:gs pos="100000">
                      <a:srgbClr val="FFFFFF"/>
                    </a:gs>
                  </a:gsLst>
                  <a:lin ang="5400000" scaled="0"/>
                </a:gradFill>
                <a:latin typeface="Segoe UI Semilight"/>
                <a:ea typeface="Segoe UI" pitchFamily="34" charset="0"/>
                <a:cs typeface="Segoe UI" pitchFamily="34" charset="0"/>
              </a:rPr>
              <a:t>Host OS</a:t>
            </a:r>
          </a:p>
        </p:txBody>
      </p:sp>
      <p:sp>
        <p:nvSpPr>
          <p:cNvPr id="38" name="Rectangle 37">
            <a:extLst>
              <a:ext uri="{FF2B5EF4-FFF2-40B4-BE49-F238E27FC236}">
                <a16:creationId xmlns:a16="http://schemas.microsoft.com/office/drawing/2014/main" id="{459D4A10-35E8-4B20-8D9E-BF265E3A4027}"/>
              </a:ext>
            </a:extLst>
          </p:cNvPr>
          <p:cNvSpPr/>
          <p:nvPr/>
        </p:nvSpPr>
        <p:spPr bwMode="auto">
          <a:xfrm>
            <a:off x="7475144" y="5325590"/>
            <a:ext cx="2658405" cy="414612"/>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1273" dirty="0">
                <a:ln w="0"/>
                <a:solidFill>
                  <a:srgbClr val="FFFFFF"/>
                </a:solidFill>
                <a:effectLst>
                  <a:outerShdw blurRad="38100" dist="19050" dir="2700000" algn="tl" rotWithShape="0">
                    <a:srgbClr val="353535">
                      <a:alpha val="40000"/>
                    </a:srgbClr>
                  </a:outerShdw>
                </a:effectLst>
                <a:latin typeface="Segoe UI Semilight"/>
                <a:ea typeface="Segoe UI" pitchFamily="34" charset="0"/>
                <a:cs typeface="Segoe UI" pitchFamily="34" charset="0"/>
              </a:rPr>
              <a:t>Server</a:t>
            </a:r>
          </a:p>
        </p:txBody>
      </p:sp>
      <p:sp>
        <p:nvSpPr>
          <p:cNvPr id="39" name="Rectangle 38">
            <a:extLst>
              <a:ext uri="{FF2B5EF4-FFF2-40B4-BE49-F238E27FC236}">
                <a16:creationId xmlns:a16="http://schemas.microsoft.com/office/drawing/2014/main" id="{812804EB-79C9-4002-89B7-D7EA7AF9E48D}"/>
              </a:ext>
            </a:extLst>
          </p:cNvPr>
          <p:cNvSpPr/>
          <p:nvPr/>
        </p:nvSpPr>
        <p:spPr bwMode="auto">
          <a:xfrm>
            <a:off x="9752957" y="3250164"/>
            <a:ext cx="371447" cy="910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eaVert" wrap="square" lIns="89630" tIns="143407" rIns="89630"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lang="en-US" sz="1667" dirty="0">
                <a:gradFill>
                  <a:gsLst>
                    <a:gs pos="0">
                      <a:srgbClr val="FFFFFF"/>
                    </a:gs>
                    <a:gs pos="100000">
                      <a:srgbClr val="FFFFFF"/>
                    </a:gs>
                  </a:gsLst>
                  <a:lin ang="5400000" scaled="0"/>
                </a:gradFill>
                <a:latin typeface="Segoe UI Semilight"/>
                <a:ea typeface="Segoe UI" pitchFamily="34" charset="0"/>
                <a:cs typeface="Segoe UI" pitchFamily="34" charset="0"/>
              </a:rPr>
              <a:t>App C</a:t>
            </a:r>
          </a:p>
        </p:txBody>
      </p:sp>
      <p:sp>
        <p:nvSpPr>
          <p:cNvPr id="40" name="Rectangle 39">
            <a:extLst>
              <a:ext uri="{FF2B5EF4-FFF2-40B4-BE49-F238E27FC236}">
                <a16:creationId xmlns:a16="http://schemas.microsoft.com/office/drawing/2014/main" id="{41D620CA-55DA-475B-978A-79DE766AF712}"/>
              </a:ext>
            </a:extLst>
          </p:cNvPr>
          <p:cNvSpPr/>
          <p:nvPr/>
        </p:nvSpPr>
        <p:spPr bwMode="auto">
          <a:xfrm>
            <a:off x="8380779" y="4175373"/>
            <a:ext cx="1286233" cy="29311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dirty="0">
                <a:ln w="0"/>
                <a:solidFill>
                  <a:srgbClr val="353535"/>
                </a:solidFill>
                <a:effectLst>
                  <a:outerShdw blurRad="38100" dist="19050" dir="2700000" algn="tl" rotWithShape="0">
                    <a:srgbClr val="353535">
                      <a:alpha val="40000"/>
                    </a:srgbClr>
                  </a:outerShdw>
                </a:effectLst>
                <a:latin typeface="Segoe UI Semilight"/>
                <a:ea typeface="Segoe UI" pitchFamily="34" charset="0"/>
                <a:cs typeface="Segoe UI" pitchFamily="34" charset="0"/>
              </a:rPr>
              <a:t>Bin/ Libs</a:t>
            </a:r>
          </a:p>
        </p:txBody>
      </p:sp>
      <p:sp>
        <p:nvSpPr>
          <p:cNvPr id="41" name="Rectangle 40">
            <a:extLst>
              <a:ext uri="{FF2B5EF4-FFF2-40B4-BE49-F238E27FC236}">
                <a16:creationId xmlns:a16="http://schemas.microsoft.com/office/drawing/2014/main" id="{88A03B4F-D315-4960-B965-C7FBE3F7164A}"/>
              </a:ext>
            </a:extLst>
          </p:cNvPr>
          <p:cNvSpPr/>
          <p:nvPr/>
        </p:nvSpPr>
        <p:spPr bwMode="auto">
          <a:xfrm>
            <a:off x="7456852" y="4175372"/>
            <a:ext cx="837984" cy="2949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143407" rIns="8963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b="1" dirty="0">
                <a:gradFill>
                  <a:gsLst>
                    <a:gs pos="0">
                      <a:srgbClr val="FFFFFF"/>
                    </a:gs>
                    <a:gs pos="100000">
                      <a:srgbClr val="FFFFFF"/>
                    </a:gs>
                  </a:gsLst>
                  <a:lin ang="5400000" scaled="0"/>
                </a:gradFill>
                <a:latin typeface="Segoe UI Semilight"/>
                <a:ea typeface="Segoe UI" pitchFamily="34" charset="0"/>
                <a:cs typeface="Segoe UI" pitchFamily="34" charset="0"/>
              </a:rPr>
              <a:t>Bin/Libs</a:t>
            </a:r>
          </a:p>
        </p:txBody>
      </p:sp>
      <p:sp>
        <p:nvSpPr>
          <p:cNvPr id="42" name="Rectangle 41">
            <a:extLst>
              <a:ext uri="{FF2B5EF4-FFF2-40B4-BE49-F238E27FC236}">
                <a16:creationId xmlns:a16="http://schemas.microsoft.com/office/drawing/2014/main" id="{4CA5A32C-34DE-430B-AAC6-90E95497DEA4}"/>
              </a:ext>
            </a:extLst>
          </p:cNvPr>
          <p:cNvSpPr/>
          <p:nvPr/>
        </p:nvSpPr>
        <p:spPr bwMode="auto">
          <a:xfrm>
            <a:off x="9752956" y="4178074"/>
            <a:ext cx="371449" cy="29311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r>
              <a:rPr lang="en-US" sz="784" b="1" dirty="0">
                <a:gradFill>
                  <a:gsLst>
                    <a:gs pos="0">
                      <a:srgbClr val="FFFFFF"/>
                    </a:gs>
                    <a:gs pos="100000">
                      <a:srgbClr val="FFFFFF"/>
                    </a:gs>
                  </a:gsLst>
                  <a:lin ang="5400000" scaled="0"/>
                </a:gradFill>
                <a:latin typeface="Segoe UI Semilight"/>
                <a:cs typeface="Segoe UI" pitchFamily="34" charset="0"/>
              </a:rPr>
              <a:t>Bin/Libs</a:t>
            </a:r>
          </a:p>
        </p:txBody>
      </p:sp>
      <p:sp>
        <p:nvSpPr>
          <p:cNvPr id="44" name="Left Brace 43">
            <a:extLst>
              <a:ext uri="{FF2B5EF4-FFF2-40B4-BE49-F238E27FC236}">
                <a16:creationId xmlns:a16="http://schemas.microsoft.com/office/drawing/2014/main" id="{FF9637FF-2F73-4BA5-9EE9-5871D4A20BB4}"/>
              </a:ext>
            </a:extLst>
          </p:cNvPr>
          <p:cNvSpPr/>
          <p:nvPr/>
        </p:nvSpPr>
        <p:spPr>
          <a:xfrm>
            <a:off x="1744683" y="1634041"/>
            <a:ext cx="384127" cy="2834444"/>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30">
              <a:solidFill>
                <a:srgbClr val="353535"/>
              </a:solidFill>
              <a:latin typeface="Segoe UI Semilight"/>
            </a:endParaRPr>
          </a:p>
        </p:txBody>
      </p:sp>
      <p:sp>
        <p:nvSpPr>
          <p:cNvPr id="45" name="TextBox 44">
            <a:extLst>
              <a:ext uri="{FF2B5EF4-FFF2-40B4-BE49-F238E27FC236}">
                <a16:creationId xmlns:a16="http://schemas.microsoft.com/office/drawing/2014/main" id="{06D1C4A2-1590-4C20-9453-1A3053134172}"/>
              </a:ext>
            </a:extLst>
          </p:cNvPr>
          <p:cNvSpPr txBox="1"/>
          <p:nvPr/>
        </p:nvSpPr>
        <p:spPr>
          <a:xfrm>
            <a:off x="975941" y="2779917"/>
            <a:ext cx="865812" cy="580423"/>
          </a:xfrm>
          <a:prstGeom prst="rect">
            <a:avLst/>
          </a:prstGeom>
          <a:noFill/>
        </p:spPr>
        <p:txBody>
          <a:bodyPr wrap="square" lIns="179259" tIns="143407" rIns="179259" bIns="143407" rtlCol="0">
            <a:spAutoFit/>
          </a:bodyPr>
          <a:lstStyle/>
          <a:p>
            <a:pPr algn="r" defTabSz="914192">
              <a:lnSpc>
                <a:spcPct val="90000"/>
              </a:lnSpc>
              <a:spcAft>
                <a:spcPts val="588"/>
              </a:spcAft>
              <a:defRPr/>
            </a:pPr>
            <a:r>
              <a:rPr lang="en-US" sz="2059" b="1" dirty="0">
                <a:solidFill>
                  <a:srgbClr val="FFFFFF"/>
                </a:solidFill>
                <a:latin typeface="Segoe UI Semilight"/>
              </a:rPr>
              <a:t>VM</a:t>
            </a:r>
          </a:p>
        </p:txBody>
      </p:sp>
      <p:sp>
        <p:nvSpPr>
          <p:cNvPr id="46" name="Left Brace 45">
            <a:extLst>
              <a:ext uri="{FF2B5EF4-FFF2-40B4-BE49-F238E27FC236}">
                <a16:creationId xmlns:a16="http://schemas.microsoft.com/office/drawing/2014/main" id="{4F1A8C03-41A8-4142-B1B3-6717E828797B}"/>
              </a:ext>
            </a:extLst>
          </p:cNvPr>
          <p:cNvSpPr/>
          <p:nvPr/>
        </p:nvSpPr>
        <p:spPr>
          <a:xfrm>
            <a:off x="6995923" y="3254213"/>
            <a:ext cx="384127" cy="122485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US" sz="1730">
              <a:solidFill>
                <a:srgbClr val="353535"/>
              </a:solidFill>
              <a:latin typeface="Segoe UI Semilight"/>
            </a:endParaRPr>
          </a:p>
        </p:txBody>
      </p:sp>
      <p:sp>
        <p:nvSpPr>
          <p:cNvPr id="47" name="TextBox 46">
            <a:extLst>
              <a:ext uri="{FF2B5EF4-FFF2-40B4-BE49-F238E27FC236}">
                <a16:creationId xmlns:a16="http://schemas.microsoft.com/office/drawing/2014/main" id="{2B8AFD05-EE97-4E79-9506-15FECF941BE1}"/>
              </a:ext>
            </a:extLst>
          </p:cNvPr>
          <p:cNvSpPr txBox="1"/>
          <p:nvPr/>
        </p:nvSpPr>
        <p:spPr>
          <a:xfrm>
            <a:off x="5453902" y="3570466"/>
            <a:ext cx="1645248" cy="580423"/>
          </a:xfrm>
          <a:prstGeom prst="rect">
            <a:avLst/>
          </a:prstGeom>
          <a:noFill/>
        </p:spPr>
        <p:txBody>
          <a:bodyPr wrap="square" lIns="179259" tIns="143407" rIns="179259" bIns="143407" rtlCol="0">
            <a:spAutoFit/>
          </a:bodyPr>
          <a:lstStyle/>
          <a:p>
            <a:pPr algn="r" defTabSz="914192">
              <a:lnSpc>
                <a:spcPct val="90000"/>
              </a:lnSpc>
              <a:spcAft>
                <a:spcPts val="588"/>
              </a:spcAft>
              <a:defRPr/>
            </a:pPr>
            <a:r>
              <a:rPr lang="en-US" sz="2059" b="1" dirty="0">
                <a:solidFill>
                  <a:srgbClr val="FFFFFF"/>
                </a:solidFill>
                <a:latin typeface="Segoe UI Semilight"/>
              </a:rPr>
              <a:t>Container</a:t>
            </a:r>
          </a:p>
        </p:txBody>
      </p:sp>
      <p:sp>
        <p:nvSpPr>
          <p:cNvPr id="48" name="TextBox 47">
            <a:extLst>
              <a:ext uri="{FF2B5EF4-FFF2-40B4-BE49-F238E27FC236}">
                <a16:creationId xmlns:a16="http://schemas.microsoft.com/office/drawing/2014/main" id="{70D01ED8-3F16-43D3-B989-6C122846D9CF}"/>
              </a:ext>
            </a:extLst>
          </p:cNvPr>
          <p:cNvSpPr txBox="1"/>
          <p:nvPr/>
        </p:nvSpPr>
        <p:spPr>
          <a:xfrm>
            <a:off x="6912744" y="1472174"/>
            <a:ext cx="4124402" cy="1267209"/>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353" dirty="0">
                <a:solidFill>
                  <a:srgbClr val="FFFFFF"/>
                </a:solidFill>
                <a:latin typeface="Segoe UI Semilight"/>
              </a:rPr>
              <a:t>Containers are separate but share OS and, where appropriate, binaries/libraries</a:t>
            </a:r>
          </a:p>
        </p:txBody>
      </p:sp>
    </p:spTree>
    <p:extLst>
      <p:ext uri="{BB962C8B-B14F-4D97-AF65-F5344CB8AC3E}">
        <p14:creationId xmlns:p14="http://schemas.microsoft.com/office/powerpoint/2010/main" val="148283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0"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2392293" y="2648433"/>
            <a:ext cx="7407412" cy="1231106"/>
          </a:xfrm>
        </p:spPr>
        <p:txBody>
          <a:bodyPr/>
          <a:lstStyle/>
          <a:p>
            <a:pPr lvl="0" algn="ctr">
              <a:defRPr/>
            </a:pPr>
            <a:r>
              <a:rPr lang="en-US" sz="8000" dirty="0">
                <a:gradFill>
                  <a:gsLst>
                    <a:gs pos="2917">
                      <a:srgbClr val="000000"/>
                    </a:gs>
                    <a:gs pos="30000">
                      <a:srgbClr val="000000"/>
                    </a:gs>
                  </a:gsLst>
                  <a:lin ang="5400000" scaled="0"/>
                </a:gradFill>
              </a:rPr>
              <a:t>KUBERNETES !!!</a:t>
            </a:r>
          </a:p>
        </p:txBody>
      </p:sp>
    </p:spTree>
    <p:extLst>
      <p:ext uri="{BB962C8B-B14F-4D97-AF65-F5344CB8AC3E}">
        <p14:creationId xmlns:p14="http://schemas.microsoft.com/office/powerpoint/2010/main" val="24251563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9208-0813-4045-9564-CF9D136D1617}"/>
              </a:ext>
            </a:extLst>
          </p:cNvPr>
          <p:cNvSpPr>
            <a:spLocks noGrp="1"/>
          </p:cNvSpPr>
          <p:nvPr>
            <p:ph type="title"/>
          </p:nvPr>
        </p:nvSpPr>
        <p:spPr/>
        <p:txBody>
          <a:bodyPr/>
          <a:lstStyle/>
          <a:p>
            <a:r>
              <a:rPr lang="en-US" dirty="0"/>
              <a:t>Microsoft Container Technologies</a:t>
            </a:r>
          </a:p>
        </p:txBody>
      </p:sp>
      <p:pic>
        <p:nvPicPr>
          <p:cNvPr id="4" name="Picture 3" descr="A close up of a logo&#10;&#10;Description generated with very high confidence">
            <a:extLst>
              <a:ext uri="{FF2B5EF4-FFF2-40B4-BE49-F238E27FC236}">
                <a16:creationId xmlns:a16="http://schemas.microsoft.com/office/drawing/2014/main" id="{E68D81F4-F31B-4CEB-9650-169EFD83E579}"/>
              </a:ext>
            </a:extLst>
          </p:cNvPr>
          <p:cNvPicPr>
            <a:picLocks noChangeAspect="1"/>
          </p:cNvPicPr>
          <p:nvPr/>
        </p:nvPicPr>
        <p:blipFill>
          <a:blip r:embed="rId3"/>
          <a:stretch>
            <a:fillRect/>
          </a:stretch>
        </p:blipFill>
        <p:spPr>
          <a:xfrm>
            <a:off x="1794335" y="1868657"/>
            <a:ext cx="1389827" cy="794807"/>
          </a:xfrm>
          <a:prstGeom prst="rect">
            <a:avLst/>
          </a:prstGeom>
        </p:spPr>
      </p:pic>
      <p:pic>
        <p:nvPicPr>
          <p:cNvPr id="6" name="Picture 5">
            <a:extLst>
              <a:ext uri="{FF2B5EF4-FFF2-40B4-BE49-F238E27FC236}">
                <a16:creationId xmlns:a16="http://schemas.microsoft.com/office/drawing/2014/main" id="{86B280F7-09B6-44D2-9105-BDE4ECDEC88A}"/>
              </a:ext>
            </a:extLst>
          </p:cNvPr>
          <p:cNvPicPr>
            <a:picLocks noChangeAspect="1"/>
          </p:cNvPicPr>
          <p:nvPr/>
        </p:nvPicPr>
        <p:blipFill>
          <a:blip r:embed="rId4">
            <a:clrChange>
              <a:clrFrom>
                <a:srgbClr val="FFFFFF"/>
              </a:clrFrom>
              <a:clrTo>
                <a:srgbClr val="FFFFFF">
                  <a:alpha val="0"/>
                </a:srgbClr>
              </a:clrTo>
            </a:clrChange>
            <a:duotone>
              <a:prstClr val="black"/>
              <a:srgbClr val="781BF5">
                <a:tint val="45000"/>
                <a:satMod val="400000"/>
              </a:srgbClr>
            </a:duotone>
          </a:blip>
          <a:stretch>
            <a:fillRect/>
          </a:stretch>
        </p:blipFill>
        <p:spPr>
          <a:xfrm>
            <a:off x="2023232" y="2889294"/>
            <a:ext cx="947512" cy="947512"/>
          </a:xfrm>
          <a:prstGeom prst="rect">
            <a:avLst/>
          </a:prstGeom>
        </p:spPr>
      </p:pic>
      <p:sp>
        <p:nvSpPr>
          <p:cNvPr id="7" name="Scroll: Vertical 6">
            <a:extLst>
              <a:ext uri="{FF2B5EF4-FFF2-40B4-BE49-F238E27FC236}">
                <a16:creationId xmlns:a16="http://schemas.microsoft.com/office/drawing/2014/main" id="{9905A64D-6B02-4E3D-A4F3-456C5500E777}"/>
              </a:ext>
            </a:extLst>
          </p:cNvPr>
          <p:cNvSpPr/>
          <p:nvPr/>
        </p:nvSpPr>
        <p:spPr>
          <a:xfrm>
            <a:off x="1926643" y="4094117"/>
            <a:ext cx="1044100" cy="992763"/>
          </a:xfrm>
          <a:prstGeom prst="verticalScroll">
            <a:avLst/>
          </a:prstGeom>
        </p:spPr>
        <p:style>
          <a:lnRef idx="2">
            <a:schemeClr val="dk1"/>
          </a:lnRef>
          <a:fillRef idx="1">
            <a:schemeClr val="lt1"/>
          </a:fillRef>
          <a:effectRef idx="0">
            <a:schemeClr val="dk1"/>
          </a:effectRef>
          <a:fontRef idx="minor">
            <a:schemeClr val="dk1"/>
          </a:fontRef>
        </p:style>
        <p:txBody>
          <a:bodyPr rtlCol="0" anchor="ctr"/>
          <a:lstStyle/>
          <a:p>
            <a:pPr defTabSz="914225">
              <a:defRPr/>
            </a:pPr>
            <a:r>
              <a:rPr lang="en-US" sz="1200" dirty="0">
                <a:solidFill>
                  <a:srgbClr val="353535"/>
                </a:solidFill>
                <a:latin typeface="Segoe UI Semilight"/>
              </a:rPr>
              <a:t>foo(bar) {</a:t>
            </a:r>
          </a:p>
          <a:p>
            <a:pPr defTabSz="914225">
              <a:defRPr/>
            </a:pPr>
            <a:r>
              <a:rPr lang="en-US" sz="1200" dirty="0">
                <a:solidFill>
                  <a:srgbClr val="353535"/>
                </a:solidFill>
                <a:latin typeface="Segoe UI Semilight"/>
              </a:rPr>
              <a:t>…</a:t>
            </a:r>
          </a:p>
          <a:p>
            <a:pPr defTabSz="914225">
              <a:defRPr/>
            </a:pPr>
            <a:r>
              <a:rPr lang="en-US" sz="1200" dirty="0">
                <a:solidFill>
                  <a:srgbClr val="353535"/>
                </a:solidFill>
                <a:latin typeface="Segoe UI Semilight"/>
              </a:rPr>
              <a:t>}</a:t>
            </a:r>
          </a:p>
        </p:txBody>
      </p:sp>
      <p:pic>
        <p:nvPicPr>
          <p:cNvPr id="9" name="Picture 8" descr="A close up of a logo&#10;&#10;Description generated with high confidence">
            <a:extLst>
              <a:ext uri="{FF2B5EF4-FFF2-40B4-BE49-F238E27FC236}">
                <a16:creationId xmlns:a16="http://schemas.microsoft.com/office/drawing/2014/main" id="{06152F24-73AC-45CD-93D5-89314A6BF509}"/>
              </a:ext>
            </a:extLst>
          </p:cNvPr>
          <p:cNvPicPr>
            <a:picLocks noChangeAspect="1"/>
          </p:cNvPicPr>
          <p:nvPr/>
        </p:nvPicPr>
        <p:blipFill>
          <a:blip r:embed="rId5"/>
          <a:stretch>
            <a:fillRect/>
          </a:stretch>
        </p:blipFill>
        <p:spPr>
          <a:xfrm>
            <a:off x="4390936" y="2577078"/>
            <a:ext cx="1227437" cy="1227437"/>
          </a:xfrm>
          <a:prstGeom prst="rect">
            <a:avLst/>
          </a:prstGeom>
        </p:spPr>
      </p:pic>
      <p:pic>
        <p:nvPicPr>
          <p:cNvPr id="10" name="Picture 9">
            <a:extLst>
              <a:ext uri="{FF2B5EF4-FFF2-40B4-BE49-F238E27FC236}">
                <a16:creationId xmlns:a16="http://schemas.microsoft.com/office/drawing/2014/main" id="{C0E6F8EE-2810-4AD4-8014-7E16397A1339}"/>
              </a:ext>
            </a:extLst>
          </p:cNvPr>
          <p:cNvPicPr>
            <a:picLocks noChangeAspect="1"/>
          </p:cNvPicPr>
          <p:nvPr/>
        </p:nvPicPr>
        <p:blipFill>
          <a:blip r:embed="rId6"/>
          <a:stretch>
            <a:fillRect/>
          </a:stretch>
        </p:blipFill>
        <p:spPr>
          <a:xfrm>
            <a:off x="6538012" y="2979065"/>
            <a:ext cx="1047893" cy="1047893"/>
          </a:xfrm>
          <a:prstGeom prst="rect">
            <a:avLst/>
          </a:prstGeom>
        </p:spPr>
      </p:pic>
      <p:pic>
        <p:nvPicPr>
          <p:cNvPr id="20" name="Picture 19">
            <a:extLst>
              <a:ext uri="{FF2B5EF4-FFF2-40B4-BE49-F238E27FC236}">
                <a16:creationId xmlns:a16="http://schemas.microsoft.com/office/drawing/2014/main" id="{5DA79A64-4D05-4AB0-B352-9938A9776AC4}"/>
              </a:ext>
            </a:extLst>
          </p:cNvPr>
          <p:cNvPicPr>
            <a:picLocks noChangeAspect="1"/>
          </p:cNvPicPr>
          <p:nvPr/>
        </p:nvPicPr>
        <p:blipFill>
          <a:blip r:embed="rId7"/>
          <a:stretch>
            <a:fillRect/>
          </a:stretch>
        </p:blipFill>
        <p:spPr>
          <a:xfrm>
            <a:off x="8848729" y="5282170"/>
            <a:ext cx="1002667" cy="763225"/>
          </a:xfrm>
          <a:prstGeom prst="rect">
            <a:avLst/>
          </a:prstGeom>
        </p:spPr>
      </p:pic>
      <p:sp>
        <p:nvSpPr>
          <p:cNvPr id="24" name="TextBox 23">
            <a:extLst>
              <a:ext uri="{FF2B5EF4-FFF2-40B4-BE49-F238E27FC236}">
                <a16:creationId xmlns:a16="http://schemas.microsoft.com/office/drawing/2014/main" id="{500859E0-B5B6-4446-B3DF-A1287BB60ACF}"/>
              </a:ext>
            </a:extLst>
          </p:cNvPr>
          <p:cNvSpPr txBox="1"/>
          <p:nvPr/>
        </p:nvSpPr>
        <p:spPr>
          <a:xfrm>
            <a:off x="8296554" y="6037062"/>
            <a:ext cx="2107017" cy="702462"/>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469" dirty="0">
                <a:solidFill>
                  <a:srgbClr val="FFFFFF"/>
                </a:solidFill>
                <a:latin typeface="Segoe UI"/>
              </a:rPr>
              <a:t>Azure Kubernetes Service</a:t>
            </a:r>
          </a:p>
        </p:txBody>
      </p:sp>
      <p:sp>
        <p:nvSpPr>
          <p:cNvPr id="25" name="TextBox 24">
            <a:extLst>
              <a:ext uri="{FF2B5EF4-FFF2-40B4-BE49-F238E27FC236}">
                <a16:creationId xmlns:a16="http://schemas.microsoft.com/office/drawing/2014/main" id="{85B133EE-E466-47CF-BF7D-BB2A3626BAD9}"/>
              </a:ext>
            </a:extLst>
          </p:cNvPr>
          <p:cNvSpPr txBox="1"/>
          <p:nvPr/>
        </p:nvSpPr>
        <p:spPr>
          <a:xfrm>
            <a:off x="8296554" y="1780439"/>
            <a:ext cx="2107017" cy="499020"/>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469" dirty="0">
                <a:solidFill>
                  <a:srgbClr val="FFFFFF"/>
                </a:solidFill>
                <a:latin typeface="Segoe UI"/>
              </a:rPr>
              <a:t>Azure App Service</a:t>
            </a:r>
          </a:p>
        </p:txBody>
      </p:sp>
      <p:pic>
        <p:nvPicPr>
          <p:cNvPr id="26" name="Picture 25">
            <a:extLst>
              <a:ext uri="{FF2B5EF4-FFF2-40B4-BE49-F238E27FC236}">
                <a16:creationId xmlns:a16="http://schemas.microsoft.com/office/drawing/2014/main" id="{E60D8D33-6B98-4E97-BB1B-6DD5FC011C62}"/>
              </a:ext>
            </a:extLst>
          </p:cNvPr>
          <p:cNvPicPr>
            <a:picLocks noChangeAspect="1"/>
          </p:cNvPicPr>
          <p:nvPr/>
        </p:nvPicPr>
        <p:blipFill>
          <a:blip r:embed="rId8"/>
          <a:stretch>
            <a:fillRect/>
          </a:stretch>
        </p:blipFill>
        <p:spPr>
          <a:xfrm>
            <a:off x="8992348" y="1073339"/>
            <a:ext cx="715433" cy="715433"/>
          </a:xfrm>
          <a:prstGeom prst="rect">
            <a:avLst/>
          </a:prstGeom>
        </p:spPr>
      </p:pic>
      <p:cxnSp>
        <p:nvCxnSpPr>
          <p:cNvPr id="27" name="Straight Arrow Connector 26">
            <a:extLst>
              <a:ext uri="{FF2B5EF4-FFF2-40B4-BE49-F238E27FC236}">
                <a16:creationId xmlns:a16="http://schemas.microsoft.com/office/drawing/2014/main" id="{55B16B28-B5E6-44A0-9EF3-1735AF69ABC5}"/>
              </a:ext>
            </a:extLst>
          </p:cNvPr>
          <p:cNvCxnSpPr>
            <a:cxnSpLocks/>
          </p:cNvCxnSpPr>
          <p:nvPr/>
        </p:nvCxnSpPr>
        <p:spPr>
          <a:xfrm>
            <a:off x="10100610" y="1194680"/>
            <a:ext cx="0" cy="5662350"/>
          </a:xfrm>
          <a:prstGeom prst="straightConnector1">
            <a:avLst/>
          </a:prstGeom>
          <a:noFill/>
          <a:ln w="60325" cap="flat" cmpd="sng" algn="ctr">
            <a:solidFill>
              <a:srgbClr val="0078D7"/>
            </a:solidFill>
            <a:prstDash val="solid"/>
            <a:headEnd type="triangle"/>
            <a:tailEnd type="triangle"/>
          </a:ln>
          <a:effectLst/>
        </p:spPr>
      </p:cxnSp>
      <p:sp>
        <p:nvSpPr>
          <p:cNvPr id="32" name="Arrow: Right 31">
            <a:extLst>
              <a:ext uri="{FF2B5EF4-FFF2-40B4-BE49-F238E27FC236}">
                <a16:creationId xmlns:a16="http://schemas.microsoft.com/office/drawing/2014/main" id="{F247A324-A1BB-403D-956C-E8C586E2C29E}"/>
              </a:ext>
            </a:extLst>
          </p:cNvPr>
          <p:cNvSpPr/>
          <p:nvPr/>
        </p:nvSpPr>
        <p:spPr bwMode="auto">
          <a:xfrm>
            <a:off x="3425769" y="3307110"/>
            <a:ext cx="654738" cy="35004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Arrow: Right 32">
            <a:extLst>
              <a:ext uri="{FF2B5EF4-FFF2-40B4-BE49-F238E27FC236}">
                <a16:creationId xmlns:a16="http://schemas.microsoft.com/office/drawing/2014/main" id="{A5112C78-1DB0-408E-9C85-D964E78F0BE1}"/>
              </a:ext>
            </a:extLst>
          </p:cNvPr>
          <p:cNvSpPr/>
          <p:nvPr/>
        </p:nvSpPr>
        <p:spPr bwMode="auto">
          <a:xfrm>
            <a:off x="5845022" y="3307110"/>
            <a:ext cx="654738" cy="35004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b="1"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Arrow: Right 33">
            <a:extLst>
              <a:ext uri="{FF2B5EF4-FFF2-40B4-BE49-F238E27FC236}">
                <a16:creationId xmlns:a16="http://schemas.microsoft.com/office/drawing/2014/main" id="{3C0F1FE0-B881-4F09-8C52-47AAF7087B93}"/>
              </a:ext>
            </a:extLst>
          </p:cNvPr>
          <p:cNvSpPr/>
          <p:nvPr/>
        </p:nvSpPr>
        <p:spPr bwMode="auto">
          <a:xfrm>
            <a:off x="7698326" y="3327986"/>
            <a:ext cx="654738" cy="35004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TextBox 34">
            <a:extLst>
              <a:ext uri="{FF2B5EF4-FFF2-40B4-BE49-F238E27FC236}">
                <a16:creationId xmlns:a16="http://schemas.microsoft.com/office/drawing/2014/main" id="{19A72FCD-3C80-45CE-ADA3-42A47A28560C}"/>
              </a:ext>
            </a:extLst>
          </p:cNvPr>
          <p:cNvSpPr txBox="1"/>
          <p:nvPr/>
        </p:nvSpPr>
        <p:spPr>
          <a:xfrm>
            <a:off x="3635640" y="4207492"/>
            <a:ext cx="1792596" cy="506829"/>
          </a:xfrm>
          <a:prstGeom prst="rect">
            <a:avLst/>
          </a:prstGeom>
          <a:noFill/>
        </p:spPr>
        <p:txBody>
          <a:bodyPr wrap="square" lIns="179259" tIns="143407" rIns="179259" bIns="143407" rtlCol="0" anchor="b" anchorCtr="0">
            <a:spAutoFit/>
          </a:bodyPr>
          <a:lstStyle/>
          <a:p>
            <a:pPr algn="ctr" defTabSz="914192">
              <a:lnSpc>
                <a:spcPct val="90000"/>
              </a:lnSpc>
              <a:spcAft>
                <a:spcPts val="588"/>
              </a:spcAft>
              <a:defRPr/>
            </a:pPr>
            <a:r>
              <a:rPr lang="en-US" sz="1567" dirty="0">
                <a:solidFill>
                  <a:srgbClr val="FFFFFF"/>
                </a:solidFill>
                <a:latin typeface="Segoe UI"/>
              </a:rPr>
              <a:t>Linux</a:t>
            </a:r>
          </a:p>
        </p:txBody>
      </p:sp>
      <p:sp>
        <p:nvSpPr>
          <p:cNvPr id="36" name="TextBox 35">
            <a:extLst>
              <a:ext uri="{FF2B5EF4-FFF2-40B4-BE49-F238E27FC236}">
                <a16:creationId xmlns:a16="http://schemas.microsoft.com/office/drawing/2014/main" id="{3C1C8E6D-A4C2-4AC4-A0C2-E9D9BFA8BBFE}"/>
              </a:ext>
            </a:extLst>
          </p:cNvPr>
          <p:cNvSpPr txBox="1"/>
          <p:nvPr/>
        </p:nvSpPr>
        <p:spPr>
          <a:xfrm>
            <a:off x="4539516" y="4210584"/>
            <a:ext cx="1792596" cy="506829"/>
          </a:xfrm>
          <a:prstGeom prst="rect">
            <a:avLst/>
          </a:prstGeom>
          <a:noFill/>
        </p:spPr>
        <p:txBody>
          <a:bodyPr wrap="square" lIns="179259" tIns="143407" rIns="179259" bIns="143407" rtlCol="0" anchor="b" anchorCtr="0">
            <a:spAutoFit/>
          </a:bodyPr>
          <a:lstStyle/>
          <a:p>
            <a:pPr algn="ctr" defTabSz="914192">
              <a:lnSpc>
                <a:spcPct val="90000"/>
              </a:lnSpc>
              <a:spcAft>
                <a:spcPts val="588"/>
              </a:spcAft>
              <a:defRPr/>
            </a:pPr>
            <a:r>
              <a:rPr lang="en-US" sz="1567" dirty="0">
                <a:solidFill>
                  <a:srgbClr val="FFFFFF"/>
                </a:solidFill>
                <a:latin typeface="Segoe UI"/>
              </a:rPr>
              <a:t>Windows</a:t>
            </a:r>
          </a:p>
        </p:txBody>
      </p:sp>
      <p:sp>
        <p:nvSpPr>
          <p:cNvPr id="37" name="Freeform 27">
            <a:extLst>
              <a:ext uri="{FF2B5EF4-FFF2-40B4-BE49-F238E27FC236}">
                <a16:creationId xmlns:a16="http://schemas.microsoft.com/office/drawing/2014/main" id="{BE04FFC2-948B-412C-BC73-71838BB1BD33}"/>
              </a:ext>
            </a:extLst>
          </p:cNvPr>
          <p:cNvSpPr>
            <a:spLocks noChangeAspect="1" noEditPoints="1"/>
          </p:cNvSpPr>
          <p:nvPr/>
        </p:nvSpPr>
        <p:spPr bwMode="black">
          <a:xfrm>
            <a:off x="5201603" y="3761768"/>
            <a:ext cx="468423" cy="46652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2">
              <a:lumMod val="60000"/>
              <a:lumOff val="40000"/>
            </a:schemeClr>
          </a:solidFill>
          <a:ln>
            <a:noFill/>
          </a:ln>
        </p:spPr>
        <p:txBody>
          <a:bodyPr vert="horz" wrap="square" lIns="91414" tIns="45706" rIns="91414" bIns="45706" numCol="1" anchor="t" anchorCtr="0" compatLnSpc="1">
            <a:prstTxWarp prst="textNoShape">
              <a:avLst/>
            </a:prstTxWarp>
          </a:bodyPr>
          <a:lstStyle/>
          <a:p>
            <a:pPr defTabSz="914192">
              <a:lnSpc>
                <a:spcPct val="90000"/>
              </a:lnSpc>
              <a:defRPr/>
            </a:pPr>
            <a:endParaRPr lang="en-US" sz="1800" dirty="0">
              <a:solidFill>
                <a:srgbClr val="394D54"/>
              </a:solidFill>
              <a:latin typeface="Segoe UI"/>
            </a:endParaRPr>
          </a:p>
        </p:txBody>
      </p:sp>
      <p:pic>
        <p:nvPicPr>
          <p:cNvPr id="38" name="Picture 37">
            <a:extLst>
              <a:ext uri="{FF2B5EF4-FFF2-40B4-BE49-F238E27FC236}">
                <a16:creationId xmlns:a16="http://schemas.microsoft.com/office/drawing/2014/main" id="{F3C3CD0E-57EE-404F-980D-51B605C765D6}"/>
              </a:ext>
            </a:extLst>
          </p:cNvPr>
          <p:cNvPicPr>
            <a:picLocks noChangeAspect="1"/>
          </p:cNvPicPr>
          <p:nvPr/>
        </p:nvPicPr>
        <p:blipFill>
          <a:blip r:embed="rId9"/>
          <a:stretch>
            <a:fillRect/>
          </a:stretch>
        </p:blipFill>
        <p:spPr>
          <a:xfrm>
            <a:off x="4222498" y="3598276"/>
            <a:ext cx="668674" cy="736156"/>
          </a:xfrm>
          <a:prstGeom prst="rect">
            <a:avLst/>
          </a:prstGeom>
        </p:spPr>
      </p:pic>
      <p:sp>
        <p:nvSpPr>
          <p:cNvPr id="39" name="TextBox 38">
            <a:extLst>
              <a:ext uri="{FF2B5EF4-FFF2-40B4-BE49-F238E27FC236}">
                <a16:creationId xmlns:a16="http://schemas.microsoft.com/office/drawing/2014/main" id="{0FCB967F-552B-4A06-B016-FC85208DF8FD}"/>
              </a:ext>
            </a:extLst>
          </p:cNvPr>
          <p:cNvSpPr txBox="1"/>
          <p:nvPr/>
        </p:nvSpPr>
        <p:spPr>
          <a:xfrm>
            <a:off x="6198140" y="4002713"/>
            <a:ext cx="1792596" cy="723850"/>
          </a:xfrm>
          <a:prstGeom prst="rect">
            <a:avLst/>
          </a:prstGeom>
          <a:noFill/>
        </p:spPr>
        <p:txBody>
          <a:bodyPr wrap="square" lIns="179259" tIns="143407" rIns="179259" bIns="143407" rtlCol="0" anchor="b" anchorCtr="0">
            <a:spAutoFit/>
          </a:bodyPr>
          <a:lstStyle/>
          <a:p>
            <a:pPr algn="ctr" defTabSz="914192">
              <a:lnSpc>
                <a:spcPct val="90000"/>
              </a:lnSpc>
              <a:spcAft>
                <a:spcPts val="588"/>
              </a:spcAft>
              <a:defRPr/>
            </a:pPr>
            <a:r>
              <a:rPr lang="en-US" sz="1567" dirty="0">
                <a:solidFill>
                  <a:srgbClr val="FFFFFF"/>
                </a:solidFill>
                <a:latin typeface="Segoe UI"/>
              </a:rPr>
              <a:t>Azure Container Registry</a:t>
            </a:r>
          </a:p>
        </p:txBody>
      </p:sp>
      <p:sp>
        <p:nvSpPr>
          <p:cNvPr id="29" name="TextBox 28">
            <a:extLst>
              <a:ext uri="{FF2B5EF4-FFF2-40B4-BE49-F238E27FC236}">
                <a16:creationId xmlns:a16="http://schemas.microsoft.com/office/drawing/2014/main" id="{36AE75E5-1D88-4620-B03D-7E0CC000D767}"/>
              </a:ext>
            </a:extLst>
          </p:cNvPr>
          <p:cNvSpPr txBox="1"/>
          <p:nvPr/>
        </p:nvSpPr>
        <p:spPr>
          <a:xfrm>
            <a:off x="8353064" y="4768285"/>
            <a:ext cx="2107017" cy="499020"/>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469" dirty="0">
                <a:solidFill>
                  <a:srgbClr val="FFFFFF"/>
                </a:solidFill>
                <a:latin typeface="Segoe UI"/>
              </a:rPr>
              <a:t>Azure Service Fabric</a:t>
            </a:r>
          </a:p>
        </p:txBody>
      </p:sp>
      <p:pic>
        <p:nvPicPr>
          <p:cNvPr id="40" name="Picture 39">
            <a:extLst>
              <a:ext uri="{FF2B5EF4-FFF2-40B4-BE49-F238E27FC236}">
                <a16:creationId xmlns:a16="http://schemas.microsoft.com/office/drawing/2014/main" id="{A81A4008-69A4-4E19-9B89-FC46A0A5B72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735969" y="2330017"/>
            <a:ext cx="1227438" cy="1047893"/>
          </a:xfrm>
          <a:prstGeom prst="rect">
            <a:avLst/>
          </a:prstGeom>
        </p:spPr>
      </p:pic>
      <p:sp>
        <p:nvSpPr>
          <p:cNvPr id="41" name="TextBox 40">
            <a:extLst>
              <a:ext uri="{FF2B5EF4-FFF2-40B4-BE49-F238E27FC236}">
                <a16:creationId xmlns:a16="http://schemas.microsoft.com/office/drawing/2014/main" id="{6F226BFF-59EC-4AC2-A91C-62CE8ED69C96}"/>
              </a:ext>
            </a:extLst>
          </p:cNvPr>
          <p:cNvSpPr txBox="1"/>
          <p:nvPr/>
        </p:nvSpPr>
        <p:spPr>
          <a:xfrm>
            <a:off x="8334768" y="3351052"/>
            <a:ext cx="2107017" cy="710567"/>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1469" dirty="0">
                <a:solidFill>
                  <a:srgbClr val="FFFFFF"/>
                </a:solidFill>
                <a:latin typeface="Segoe UI"/>
              </a:rPr>
              <a:t>Azure Container Instances</a:t>
            </a:r>
          </a:p>
        </p:txBody>
      </p:sp>
      <p:pic>
        <p:nvPicPr>
          <p:cNvPr id="42" name="Picture 41">
            <a:extLst>
              <a:ext uri="{FF2B5EF4-FFF2-40B4-BE49-F238E27FC236}">
                <a16:creationId xmlns:a16="http://schemas.microsoft.com/office/drawing/2014/main" id="{A81A4008-69A4-4E19-9B89-FC46A0A5B72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735969" y="2212674"/>
            <a:ext cx="1227438" cy="1047893"/>
          </a:xfrm>
          <a:prstGeom prst="rect">
            <a:avLst/>
          </a:prstGeom>
        </p:spPr>
      </p:pic>
      <p:pic>
        <p:nvPicPr>
          <p:cNvPr id="44" name="Picture 43">
            <a:extLst>
              <a:ext uri="{FF2B5EF4-FFF2-40B4-BE49-F238E27FC236}">
                <a16:creationId xmlns:a16="http://schemas.microsoft.com/office/drawing/2014/main" id="{4EE63F85-A998-4E91-AF94-CFDAC8D6EBFB}"/>
              </a:ext>
            </a:extLst>
          </p:cNvPr>
          <p:cNvPicPr>
            <a:picLocks noChangeAspect="1"/>
          </p:cNvPicPr>
          <p:nvPr/>
        </p:nvPicPr>
        <p:blipFill>
          <a:blip r:embed="rId11"/>
          <a:stretch>
            <a:fillRect/>
          </a:stretch>
        </p:blipFill>
        <p:spPr>
          <a:xfrm>
            <a:off x="8952284" y="3962523"/>
            <a:ext cx="794807" cy="794807"/>
          </a:xfrm>
          <a:prstGeom prst="rect">
            <a:avLst/>
          </a:prstGeom>
        </p:spPr>
      </p:pic>
    </p:spTree>
    <p:extLst>
      <p:ext uri="{BB962C8B-B14F-4D97-AF65-F5344CB8AC3E}">
        <p14:creationId xmlns:p14="http://schemas.microsoft.com/office/powerpoint/2010/main" val="191059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842446-7D90-40A9-921E-BBC7209FC5AB}"/>
              </a:ext>
            </a:extLst>
          </p:cNvPr>
          <p:cNvSpPr>
            <a:spLocks noGrp="1"/>
          </p:cNvSpPr>
          <p:nvPr>
            <p:ph type="title"/>
          </p:nvPr>
        </p:nvSpPr>
        <p:spPr>
          <a:xfrm>
            <a:off x="576699" y="448699"/>
            <a:ext cx="10801919" cy="1327158"/>
          </a:xfrm>
        </p:spPr>
        <p:txBody>
          <a:bodyPr/>
          <a:lstStyle/>
          <a:p>
            <a:r>
              <a:rPr lang="en-US" sz="4312" dirty="0"/>
              <a:t>Web App comes to Linux (w/ container support)</a:t>
            </a:r>
          </a:p>
        </p:txBody>
      </p:sp>
      <p:pic>
        <p:nvPicPr>
          <p:cNvPr id="1026" name="Picture 2" descr="Image result for azure we bpp">
            <a:extLst>
              <a:ext uri="{FF2B5EF4-FFF2-40B4-BE49-F238E27FC236}">
                <a16:creationId xmlns:a16="http://schemas.microsoft.com/office/drawing/2014/main" id="{AC8B7808-9E67-46B9-BEE6-EEEF8B5F7B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55" y="2433748"/>
            <a:ext cx="2299864" cy="120742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E91ADD4-421A-4FFD-B844-0AB853A44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487" y="2687461"/>
            <a:ext cx="1044792" cy="1044792"/>
          </a:xfrm>
          <a:prstGeom prst="rect">
            <a:avLst/>
          </a:prstGeom>
        </p:spPr>
      </p:pic>
      <p:pic>
        <p:nvPicPr>
          <p:cNvPr id="13" name="Picture 5" descr="image005">
            <a:extLst>
              <a:ext uri="{FF2B5EF4-FFF2-40B4-BE49-F238E27FC236}">
                <a16:creationId xmlns:a16="http://schemas.microsoft.com/office/drawing/2014/main" id="{152D76E2-F322-40CE-AFAC-F5519341466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54545" y="2036211"/>
            <a:ext cx="2137897" cy="167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43DF5353-A288-4079-93EB-5AB279F9F26B}"/>
              </a:ext>
            </a:extLst>
          </p:cNvPr>
          <p:cNvSpPr txBox="1"/>
          <p:nvPr/>
        </p:nvSpPr>
        <p:spPr>
          <a:xfrm>
            <a:off x="1305904" y="1167274"/>
            <a:ext cx="4790938" cy="634353"/>
          </a:xfrm>
          <a:prstGeom prst="rect">
            <a:avLst/>
          </a:prstGeom>
          <a:solidFill>
            <a:schemeClr val="accent1"/>
          </a:solidFill>
        </p:spPr>
        <p:txBody>
          <a:bodyPr wrap="square" lIns="182828" tIns="146263" rIns="182828" bIns="146263" rtlCol="0">
            <a:spAutoFit/>
          </a:bodyPr>
          <a:lstStyle/>
          <a:p>
            <a:pPr algn="ctr" defTabSz="914225">
              <a:lnSpc>
                <a:spcPct val="90000"/>
              </a:lnSpc>
              <a:spcAft>
                <a:spcPts val="600"/>
              </a:spcAft>
              <a:defRPr/>
            </a:pPr>
            <a:r>
              <a:rPr lang="en-US" sz="2400" b="1" dirty="0">
                <a:solidFill>
                  <a:srgbClr val="FFFFFF"/>
                </a:solidFill>
                <a:latin typeface="Segoe UI Semilight"/>
              </a:rPr>
              <a:t>Bring your code </a:t>
            </a:r>
          </a:p>
        </p:txBody>
      </p:sp>
      <p:sp>
        <p:nvSpPr>
          <p:cNvPr id="15" name="TextBox 14">
            <a:extLst>
              <a:ext uri="{FF2B5EF4-FFF2-40B4-BE49-F238E27FC236}">
                <a16:creationId xmlns:a16="http://schemas.microsoft.com/office/drawing/2014/main" id="{1B3DD8F4-C327-4290-AF1A-902ACE7A3FEB}"/>
              </a:ext>
            </a:extLst>
          </p:cNvPr>
          <p:cNvSpPr txBox="1"/>
          <p:nvPr/>
        </p:nvSpPr>
        <p:spPr>
          <a:xfrm>
            <a:off x="6871802" y="1188100"/>
            <a:ext cx="4790938" cy="634353"/>
          </a:xfrm>
          <a:prstGeom prst="rect">
            <a:avLst/>
          </a:prstGeom>
          <a:solidFill>
            <a:schemeClr val="accent1"/>
          </a:solidFill>
        </p:spPr>
        <p:txBody>
          <a:bodyPr wrap="square" lIns="182828" tIns="146263" rIns="182828" bIns="146263" rtlCol="0">
            <a:spAutoFit/>
          </a:bodyPr>
          <a:lstStyle/>
          <a:p>
            <a:pPr algn="ctr" defTabSz="914225">
              <a:lnSpc>
                <a:spcPct val="90000"/>
              </a:lnSpc>
              <a:spcAft>
                <a:spcPts val="600"/>
              </a:spcAft>
              <a:defRPr/>
            </a:pPr>
            <a:r>
              <a:rPr lang="en-US" sz="2400" b="1" dirty="0">
                <a:solidFill>
                  <a:srgbClr val="FFFFFF"/>
                </a:solidFill>
                <a:latin typeface="Segoe UI Semilight"/>
              </a:rPr>
              <a:t>Bring your containers</a:t>
            </a:r>
          </a:p>
        </p:txBody>
      </p:sp>
      <p:sp>
        <p:nvSpPr>
          <p:cNvPr id="2" name="Plus Sign 1">
            <a:extLst>
              <a:ext uri="{FF2B5EF4-FFF2-40B4-BE49-F238E27FC236}">
                <a16:creationId xmlns:a16="http://schemas.microsoft.com/office/drawing/2014/main" id="{CED329FF-1B1F-4D29-BA77-638732CDC722}"/>
              </a:ext>
            </a:extLst>
          </p:cNvPr>
          <p:cNvSpPr/>
          <p:nvPr/>
        </p:nvSpPr>
        <p:spPr bwMode="auto">
          <a:xfrm>
            <a:off x="2455380" y="2662184"/>
            <a:ext cx="798858" cy="750559"/>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Picture 8" descr="PHP.png">
            <a:extLst>
              <a:ext uri="{FF2B5EF4-FFF2-40B4-BE49-F238E27FC236}">
                <a16:creationId xmlns:a16="http://schemas.microsoft.com/office/drawing/2014/main" id="{1933C9F3-B1A3-404B-B401-5DA58FCB012F}"/>
              </a:ext>
            </a:extLst>
          </p:cNvPr>
          <p:cNvPicPr>
            <a:picLocks noChangeAspect="1"/>
          </p:cNvPicPr>
          <p:nvPr/>
        </p:nvPicPr>
        <p:blipFill>
          <a:blip r:embed="rId6" cstate="print"/>
          <a:stretch>
            <a:fillRect/>
          </a:stretch>
        </p:blipFill>
        <p:spPr>
          <a:xfrm>
            <a:off x="3648788" y="2513756"/>
            <a:ext cx="625704" cy="347410"/>
          </a:xfrm>
          <a:prstGeom prst="rect">
            <a:avLst/>
          </a:prstGeom>
        </p:spPr>
      </p:pic>
      <p:pic>
        <p:nvPicPr>
          <p:cNvPr id="10" name="Picture 9">
            <a:extLst>
              <a:ext uri="{FF2B5EF4-FFF2-40B4-BE49-F238E27FC236}">
                <a16:creationId xmlns:a16="http://schemas.microsoft.com/office/drawing/2014/main" id="{6B6EFBEE-1745-4572-A3A0-C94FBE9996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5484" y="3667387"/>
            <a:ext cx="889588" cy="248266"/>
          </a:xfrm>
          <a:prstGeom prst="rect">
            <a:avLst/>
          </a:prstGeom>
        </p:spPr>
      </p:pic>
      <p:pic>
        <p:nvPicPr>
          <p:cNvPr id="14" name="Picture 13">
            <a:extLst>
              <a:ext uri="{FF2B5EF4-FFF2-40B4-BE49-F238E27FC236}">
                <a16:creationId xmlns:a16="http://schemas.microsoft.com/office/drawing/2014/main" id="{7E43273E-563B-4F1A-9ABD-EB82981B47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2136" y="2509590"/>
            <a:ext cx="412852" cy="473907"/>
          </a:xfrm>
          <a:prstGeom prst="rect">
            <a:avLst/>
          </a:prstGeom>
        </p:spPr>
      </p:pic>
      <p:sp>
        <p:nvSpPr>
          <p:cNvPr id="4" name="TextBox 3">
            <a:extLst>
              <a:ext uri="{FF2B5EF4-FFF2-40B4-BE49-F238E27FC236}">
                <a16:creationId xmlns:a16="http://schemas.microsoft.com/office/drawing/2014/main" id="{B3C97987-8DF5-4F70-8D98-51C7F348660F}"/>
              </a:ext>
            </a:extLst>
          </p:cNvPr>
          <p:cNvSpPr txBox="1"/>
          <p:nvPr/>
        </p:nvSpPr>
        <p:spPr>
          <a:xfrm>
            <a:off x="3089948" y="3540927"/>
            <a:ext cx="1501116" cy="544610"/>
          </a:xfrm>
          <a:prstGeom prst="rect">
            <a:avLst/>
          </a:prstGeom>
          <a:noFill/>
        </p:spPr>
        <p:txBody>
          <a:bodyPr wrap="square" lIns="182828" tIns="146263" rIns="182828" bIns="146263" rtlCol="0">
            <a:spAutoFit/>
          </a:bodyPr>
          <a:lstStyle/>
          <a:p>
            <a:pPr defTabSz="914225">
              <a:lnSpc>
                <a:spcPct val="90000"/>
              </a:lnSpc>
              <a:spcAft>
                <a:spcPts val="600"/>
              </a:spcAft>
              <a:defRPr/>
            </a:pPr>
            <a:r>
              <a:rPr lang="en-US" sz="1800">
                <a:gradFill>
                  <a:gsLst>
                    <a:gs pos="2917">
                      <a:srgbClr val="FFFFFF"/>
                    </a:gs>
                    <a:gs pos="30000">
                      <a:srgbClr val="FFFFFF"/>
                    </a:gs>
                  </a:gsLst>
                  <a:lin ang="5400000" scaled="0"/>
                </a:gradFill>
                <a:latin typeface="Segoe UI Semilight"/>
              </a:rPr>
              <a:t>.NET Core</a:t>
            </a:r>
          </a:p>
        </p:txBody>
      </p:sp>
      <p:sp>
        <p:nvSpPr>
          <p:cNvPr id="16" name="TextBox 15">
            <a:extLst>
              <a:ext uri="{FF2B5EF4-FFF2-40B4-BE49-F238E27FC236}">
                <a16:creationId xmlns:a16="http://schemas.microsoft.com/office/drawing/2014/main" id="{FB6E925A-32E8-4DCA-87C8-1D016B586021}"/>
              </a:ext>
            </a:extLst>
          </p:cNvPr>
          <p:cNvSpPr txBox="1"/>
          <p:nvPr/>
        </p:nvSpPr>
        <p:spPr>
          <a:xfrm>
            <a:off x="7942666" y="3653532"/>
            <a:ext cx="2982984" cy="544610"/>
          </a:xfrm>
          <a:prstGeom prst="rect">
            <a:avLst/>
          </a:prstGeom>
          <a:noFill/>
        </p:spPr>
        <p:txBody>
          <a:bodyPr wrap="square" lIns="182828" tIns="146263" rIns="182828" bIns="146263" rtlCol="0">
            <a:spAutoFit/>
          </a:bodyPr>
          <a:lstStyle/>
          <a:p>
            <a:pPr defTabSz="914225">
              <a:lnSpc>
                <a:spcPct val="90000"/>
              </a:lnSpc>
              <a:spcAft>
                <a:spcPts val="600"/>
              </a:spcAft>
              <a:defRPr/>
            </a:pPr>
            <a:r>
              <a:rPr lang="en-US" sz="1800">
                <a:gradFill>
                  <a:gsLst>
                    <a:gs pos="2917">
                      <a:srgbClr val="FFFFFF"/>
                    </a:gs>
                    <a:gs pos="30000">
                      <a:srgbClr val="FFFFFF"/>
                    </a:gs>
                  </a:gsLst>
                  <a:lin ang="5400000" scaled="0"/>
                </a:gradFill>
                <a:latin typeface="Segoe UI Semilight"/>
              </a:rPr>
              <a:t>Web App for Containers</a:t>
            </a:r>
          </a:p>
        </p:txBody>
      </p:sp>
      <p:sp>
        <p:nvSpPr>
          <p:cNvPr id="17" name="Rectangle 16">
            <a:extLst>
              <a:ext uri="{FF2B5EF4-FFF2-40B4-BE49-F238E27FC236}">
                <a16:creationId xmlns:a16="http://schemas.microsoft.com/office/drawing/2014/main" id="{650BF473-AB7D-4113-8707-B041313841D9}"/>
              </a:ext>
            </a:extLst>
          </p:cNvPr>
          <p:cNvSpPr/>
          <p:nvPr/>
        </p:nvSpPr>
        <p:spPr>
          <a:xfrm>
            <a:off x="708757" y="4931936"/>
            <a:ext cx="11013218" cy="1300693"/>
          </a:xfrm>
          <a:prstGeom prst="rect">
            <a:avLst/>
          </a:prstGeom>
          <a:solidFill>
            <a:schemeClr val="accent3">
              <a:lumMod val="75000"/>
            </a:schemeClr>
          </a:solidFill>
        </p:spPr>
        <p:txBody>
          <a:bodyPr wrap="square">
            <a:spAutoFit/>
          </a:bodyPr>
          <a:lstStyle/>
          <a:p>
            <a:pPr marL="687124" indent="-571281" algn="ctr" defTabSz="932114" fontAlgn="base">
              <a:spcBef>
                <a:spcPct val="0"/>
              </a:spcBef>
              <a:spcAft>
                <a:spcPct val="0"/>
              </a:spcAft>
              <a:buFont typeface="Wingdings" panose="05000000000000000000" pitchFamily="2" charset="2"/>
              <a:buChar char="ü"/>
              <a:defRPr/>
            </a:pPr>
            <a:endParaRPr lang="en-US" sz="700" b="1" dirty="0">
              <a:solidFill>
                <a:srgbClr val="FFFFFF"/>
              </a:solidFill>
              <a:latin typeface="Segoe UI Semilight"/>
              <a:ea typeface="Segoe UI" pitchFamily="34" charset="0"/>
              <a:cs typeface="Segoe UI" pitchFamily="34" charset="0"/>
            </a:endParaRPr>
          </a:p>
          <a:p>
            <a:pPr marL="687124" indent="-571281" algn="ctr" defTabSz="932114" fontAlgn="base">
              <a:spcBef>
                <a:spcPct val="0"/>
              </a:spcBef>
              <a:spcAft>
                <a:spcPct val="0"/>
              </a:spcAft>
              <a:buFont typeface="Wingdings" panose="05000000000000000000" pitchFamily="2" charset="2"/>
              <a:buChar char="ü"/>
              <a:defRPr/>
            </a:pPr>
            <a:r>
              <a:rPr lang="en-US" sz="2100" b="1" dirty="0">
                <a:solidFill>
                  <a:srgbClr val="FFFFFF"/>
                </a:solidFill>
                <a:latin typeface="Segoe UI Semilight"/>
                <a:ea typeface="Segoe UI" pitchFamily="34" charset="0"/>
                <a:cs typeface="Segoe UI" pitchFamily="34" charset="0"/>
              </a:rPr>
              <a:t>Deploy to Azure in seconds </a:t>
            </a:r>
          </a:p>
          <a:p>
            <a:pPr marL="687124" indent="-571281" algn="ctr" defTabSz="932114" fontAlgn="base">
              <a:spcBef>
                <a:spcPct val="0"/>
              </a:spcBef>
              <a:spcAft>
                <a:spcPct val="0"/>
              </a:spcAft>
              <a:buFont typeface="Wingdings" panose="05000000000000000000" pitchFamily="2" charset="2"/>
              <a:buChar char="ü"/>
              <a:defRPr/>
            </a:pPr>
            <a:r>
              <a:rPr lang="en-US" sz="2100" b="1" dirty="0">
                <a:solidFill>
                  <a:srgbClr val="FFFFFF"/>
                </a:solidFill>
                <a:latin typeface="Segoe UI Semilight"/>
                <a:ea typeface="Segoe UI" pitchFamily="34" charset="0"/>
                <a:cs typeface="Segoe UI" pitchFamily="34" charset="0"/>
              </a:rPr>
              <a:t>Scale easily on demand</a:t>
            </a:r>
          </a:p>
          <a:p>
            <a:pPr marL="687124" indent="-571281" algn="ctr" defTabSz="932114" fontAlgn="base">
              <a:spcBef>
                <a:spcPct val="0"/>
              </a:spcBef>
              <a:spcAft>
                <a:spcPct val="0"/>
              </a:spcAft>
              <a:buFont typeface="Wingdings" panose="05000000000000000000" pitchFamily="2" charset="2"/>
              <a:buChar char="ü"/>
              <a:defRPr/>
            </a:pPr>
            <a:r>
              <a:rPr lang="en-US" sz="2100" b="1" dirty="0">
                <a:solidFill>
                  <a:srgbClr val="FFFFFF"/>
                </a:solidFill>
                <a:latin typeface="Segoe UI Semilight"/>
                <a:ea typeface="Segoe UI" pitchFamily="34" charset="0"/>
                <a:cs typeface="Segoe UI" pitchFamily="34" charset="0"/>
              </a:rPr>
              <a:t>Designed for your agile web development needs</a:t>
            </a:r>
          </a:p>
          <a:p>
            <a:pPr marL="687124" indent="-571281" algn="ctr" defTabSz="932114" fontAlgn="base">
              <a:spcBef>
                <a:spcPct val="0"/>
              </a:spcBef>
              <a:spcAft>
                <a:spcPct val="0"/>
              </a:spcAft>
              <a:buFont typeface="Wingdings" panose="05000000000000000000" pitchFamily="2" charset="2"/>
              <a:buChar char="ü"/>
              <a:defRPr/>
            </a:pPr>
            <a:endParaRPr lang="en-US" sz="700" b="1" dirty="0">
              <a:solidFill>
                <a:srgbClr val="FFFFFF"/>
              </a:solidFill>
              <a:latin typeface="Segoe UI Semiligh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A7863972-D3C7-41E9-BBD4-B4FD0D6DE2FE}"/>
              </a:ext>
            </a:extLst>
          </p:cNvPr>
          <p:cNvCxnSpPr>
            <a:cxnSpLocks/>
          </p:cNvCxnSpPr>
          <p:nvPr/>
        </p:nvCxnSpPr>
        <p:spPr>
          <a:xfrm>
            <a:off x="6315708" y="1361702"/>
            <a:ext cx="0" cy="2827490"/>
          </a:xfrm>
          <a:prstGeom prst="line">
            <a:avLst/>
          </a:prstGeom>
          <a:ln>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28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B7E02-BCA9-4FDC-95D6-2424EE7771EF}"/>
              </a:ext>
            </a:extLst>
          </p:cNvPr>
          <p:cNvSpPr>
            <a:spLocks noGrp="1"/>
          </p:cNvSpPr>
          <p:nvPr>
            <p:ph type="title"/>
          </p:nvPr>
        </p:nvSpPr>
        <p:spPr>
          <a:xfrm>
            <a:off x="270894" y="290848"/>
            <a:ext cx="11652534" cy="553998"/>
          </a:xfrm>
        </p:spPr>
        <p:txBody>
          <a:bodyPr/>
          <a:lstStyle/>
          <a:p>
            <a:r>
              <a:rPr lang="en-US" dirty="0">
                <a:solidFill>
                  <a:schemeClr val="tx1"/>
                </a:solidFill>
              </a:rPr>
              <a:t>Deployment Life Cycle </a:t>
            </a:r>
          </a:p>
        </p:txBody>
      </p:sp>
      <p:sp>
        <p:nvSpPr>
          <p:cNvPr id="8" name="Rectangle 7">
            <a:extLst>
              <a:ext uri="{FF2B5EF4-FFF2-40B4-BE49-F238E27FC236}">
                <a16:creationId xmlns:a16="http://schemas.microsoft.com/office/drawing/2014/main" id="{FDE9087E-3BDD-43E3-9AD5-94A1E65DEE40}"/>
              </a:ext>
            </a:extLst>
          </p:cNvPr>
          <p:cNvSpPr/>
          <p:nvPr/>
        </p:nvSpPr>
        <p:spPr bwMode="auto">
          <a:xfrm>
            <a:off x="5430580" y="3687094"/>
            <a:ext cx="4738014" cy="1783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solidFill>
                <a:schemeClr val="tx1"/>
              </a:soli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DAC95385-C6CB-431A-9D55-C715608772E2}"/>
              </a:ext>
            </a:extLst>
          </p:cNvPr>
          <p:cNvSpPr txBox="1"/>
          <p:nvPr/>
        </p:nvSpPr>
        <p:spPr>
          <a:xfrm>
            <a:off x="1232877" y="4009120"/>
            <a:ext cx="993099"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Developers</a:t>
            </a:r>
          </a:p>
        </p:txBody>
      </p:sp>
      <p:sp>
        <p:nvSpPr>
          <p:cNvPr id="10" name="TextBox 9">
            <a:extLst>
              <a:ext uri="{FF2B5EF4-FFF2-40B4-BE49-F238E27FC236}">
                <a16:creationId xmlns:a16="http://schemas.microsoft.com/office/drawing/2014/main" id="{20B32136-4808-45D2-8F4C-D0C207950481}"/>
              </a:ext>
            </a:extLst>
          </p:cNvPr>
          <p:cNvSpPr txBox="1"/>
          <p:nvPr/>
        </p:nvSpPr>
        <p:spPr>
          <a:xfrm>
            <a:off x="4625100" y="2125319"/>
            <a:ext cx="926044" cy="379463"/>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err="1">
                <a:latin typeface="Segoe UI" panose="020B0502040204020203" pitchFamily="34" charset="0"/>
                <a:cs typeface="Segoe UI" panose="020B0502040204020203" pitchFamily="34" charset="0"/>
              </a:rPr>
              <a:t>Github</a:t>
            </a:r>
            <a:r>
              <a:rPr lang="en-US" sz="1370" dirty="0">
                <a:latin typeface="Segoe UI" panose="020B0502040204020203" pitchFamily="34" charset="0"/>
                <a:cs typeface="Segoe UI" panose="020B0502040204020203" pitchFamily="34" charset="0"/>
              </a:rPr>
              <a:t> repos</a:t>
            </a:r>
          </a:p>
        </p:txBody>
      </p:sp>
      <p:sp>
        <p:nvSpPr>
          <p:cNvPr id="11" name="TextBox 10">
            <a:extLst>
              <a:ext uri="{FF2B5EF4-FFF2-40B4-BE49-F238E27FC236}">
                <a16:creationId xmlns:a16="http://schemas.microsoft.com/office/drawing/2014/main" id="{91C139BC-A10C-4967-8A03-FECF9FAB60F8}"/>
              </a:ext>
            </a:extLst>
          </p:cNvPr>
          <p:cNvSpPr txBox="1"/>
          <p:nvPr/>
        </p:nvSpPr>
        <p:spPr>
          <a:xfrm>
            <a:off x="3082629" y="3387986"/>
            <a:ext cx="926044" cy="379463"/>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Local Git repos</a:t>
            </a:r>
          </a:p>
        </p:txBody>
      </p:sp>
      <p:sp>
        <p:nvSpPr>
          <p:cNvPr id="12" name="TextBox 11">
            <a:extLst>
              <a:ext uri="{FF2B5EF4-FFF2-40B4-BE49-F238E27FC236}">
                <a16:creationId xmlns:a16="http://schemas.microsoft.com/office/drawing/2014/main" id="{FAE123E7-0FA9-462C-A782-D7C2BFE6C99B}"/>
              </a:ext>
            </a:extLst>
          </p:cNvPr>
          <p:cNvSpPr txBox="1"/>
          <p:nvPr/>
        </p:nvSpPr>
        <p:spPr>
          <a:xfrm>
            <a:off x="3107472" y="2185441"/>
            <a:ext cx="926044"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err="1">
                <a:latin typeface="Segoe UI" panose="020B0502040204020203" pitchFamily="34" charset="0"/>
                <a:cs typeface="Segoe UI" panose="020B0502040204020203" pitchFamily="34" charset="0"/>
              </a:rPr>
              <a:t>VSCode</a:t>
            </a:r>
            <a:endParaRPr lang="en-US" sz="1370" dirty="0">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88F3EA55-AF7A-42F2-8B5F-50E2EB4BBA08}"/>
              </a:ext>
            </a:extLst>
          </p:cNvPr>
          <p:cNvSpPr txBox="1"/>
          <p:nvPr/>
        </p:nvSpPr>
        <p:spPr>
          <a:xfrm>
            <a:off x="5814725" y="4541789"/>
            <a:ext cx="926044"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err="1">
                <a:latin typeface="Segoe UI" panose="020B0502040204020203" pitchFamily="34" charset="0"/>
                <a:cs typeface="Segoe UI" panose="020B0502040204020203" pitchFamily="34" charset="0"/>
              </a:rPr>
              <a:t>Redis</a:t>
            </a:r>
            <a:r>
              <a:rPr lang="en-US" sz="1370" dirty="0">
                <a:latin typeface="Segoe UI" panose="020B0502040204020203" pitchFamily="34" charset="0"/>
                <a:cs typeface="Segoe UI" panose="020B0502040204020203" pitchFamily="34" charset="0"/>
              </a:rPr>
              <a:t> cache</a:t>
            </a:r>
          </a:p>
        </p:txBody>
      </p:sp>
      <p:sp>
        <p:nvSpPr>
          <p:cNvPr id="15" name="TextBox 14">
            <a:extLst>
              <a:ext uri="{FF2B5EF4-FFF2-40B4-BE49-F238E27FC236}">
                <a16:creationId xmlns:a16="http://schemas.microsoft.com/office/drawing/2014/main" id="{6F513D0D-4358-4443-BA4A-150AE3AB7F69}"/>
              </a:ext>
            </a:extLst>
          </p:cNvPr>
          <p:cNvSpPr txBox="1"/>
          <p:nvPr/>
        </p:nvSpPr>
        <p:spPr>
          <a:xfrm>
            <a:off x="7182240" y="4619979"/>
            <a:ext cx="1239702" cy="379463"/>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Web App for Containers</a:t>
            </a:r>
          </a:p>
        </p:txBody>
      </p:sp>
      <p:sp>
        <p:nvSpPr>
          <p:cNvPr id="18" name="TextBox 17">
            <a:extLst>
              <a:ext uri="{FF2B5EF4-FFF2-40B4-BE49-F238E27FC236}">
                <a16:creationId xmlns:a16="http://schemas.microsoft.com/office/drawing/2014/main" id="{853DC086-F535-4C82-977D-19B9383B8580}"/>
              </a:ext>
            </a:extLst>
          </p:cNvPr>
          <p:cNvSpPr txBox="1"/>
          <p:nvPr/>
        </p:nvSpPr>
        <p:spPr>
          <a:xfrm>
            <a:off x="3602293" y="5594219"/>
            <a:ext cx="1213171" cy="569195"/>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Monitoring log aggregation </a:t>
            </a:r>
            <a:br>
              <a:rPr lang="en-US" sz="1370" dirty="0">
                <a:latin typeface="Segoe UI" panose="020B0502040204020203" pitchFamily="34" charset="0"/>
                <a:cs typeface="Segoe UI" panose="020B0502040204020203" pitchFamily="34" charset="0"/>
              </a:rPr>
            </a:br>
            <a:endParaRPr lang="en-US" sz="1370" dirty="0">
              <a:latin typeface="Segoe UI" panose="020B0502040204020203" pitchFamily="34" charset="0"/>
              <a:cs typeface="Segoe UI" panose="020B0502040204020203" pitchFamily="34" charset="0"/>
            </a:endParaRPr>
          </a:p>
        </p:txBody>
      </p:sp>
      <p:sp>
        <p:nvSpPr>
          <p:cNvPr id="19" name="Freeform 20">
            <a:extLst>
              <a:ext uri="{FF2B5EF4-FFF2-40B4-BE49-F238E27FC236}">
                <a16:creationId xmlns:a16="http://schemas.microsoft.com/office/drawing/2014/main" id="{49BA42DE-CADD-4C30-83FC-10580AC91D21}"/>
              </a:ext>
            </a:extLst>
          </p:cNvPr>
          <p:cNvSpPr>
            <a:spLocks noChangeAspect="1" noEditPoints="1"/>
          </p:cNvSpPr>
          <p:nvPr/>
        </p:nvSpPr>
        <p:spPr bwMode="black">
          <a:xfrm>
            <a:off x="1438168" y="2888572"/>
            <a:ext cx="582511" cy="374749"/>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800" spc="-120">
              <a:solidFill>
                <a:schemeClr val="tx1"/>
              </a:solidFill>
              <a:latin typeface="Segoe Light" pitchFamily="34" charset="0"/>
            </a:endParaRPr>
          </a:p>
        </p:txBody>
      </p:sp>
      <p:sp>
        <p:nvSpPr>
          <p:cNvPr id="21" name="Freeform 20">
            <a:extLst>
              <a:ext uri="{FF2B5EF4-FFF2-40B4-BE49-F238E27FC236}">
                <a16:creationId xmlns:a16="http://schemas.microsoft.com/office/drawing/2014/main" id="{37703319-176C-4592-8764-BEDB2871D01B}"/>
              </a:ext>
            </a:extLst>
          </p:cNvPr>
          <p:cNvSpPr>
            <a:spLocks noChangeAspect="1" noEditPoints="1"/>
          </p:cNvSpPr>
          <p:nvPr/>
        </p:nvSpPr>
        <p:spPr bwMode="black">
          <a:xfrm>
            <a:off x="1438168" y="3595607"/>
            <a:ext cx="582511" cy="374749"/>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13" tIns="44806" rIns="89613" bIns="44806" numCol="1" rtlCol="0" anchor="ctr" anchorCtr="0" compatLnSpc="1">
            <a:prstTxWarp prst="textNoShape">
              <a:avLst/>
            </a:prstTxWarp>
          </a:bodyPr>
          <a:lstStyle/>
          <a:p>
            <a:pPr defTabSz="725868">
              <a:defRPr/>
            </a:pPr>
            <a:endParaRPr lang="en-US" sz="1800" spc="-120">
              <a:solidFill>
                <a:schemeClr val="tx1"/>
              </a:solidFill>
              <a:latin typeface="Segoe Light" pitchFamily="34" charset="0"/>
            </a:endParaRPr>
          </a:p>
        </p:txBody>
      </p:sp>
      <p:pic>
        <p:nvPicPr>
          <p:cNvPr id="35" name="Picture 34">
            <a:extLst>
              <a:ext uri="{FF2B5EF4-FFF2-40B4-BE49-F238E27FC236}">
                <a16:creationId xmlns:a16="http://schemas.microsoft.com/office/drawing/2014/main" id="{056CDF56-F244-4DDE-99DE-450A7E956A7C}"/>
              </a:ext>
            </a:extLst>
          </p:cNvPr>
          <p:cNvPicPr>
            <a:picLocks noChangeAspect="1"/>
          </p:cNvPicPr>
          <p:nvPr/>
        </p:nvPicPr>
        <p:blipFill>
          <a:blip r:embed="rId3"/>
          <a:stretch>
            <a:fillRect/>
          </a:stretch>
        </p:blipFill>
        <p:spPr>
          <a:xfrm>
            <a:off x="6015977" y="3956073"/>
            <a:ext cx="523538" cy="533468"/>
          </a:xfrm>
          <a:prstGeom prst="rect">
            <a:avLst/>
          </a:prstGeom>
        </p:spPr>
      </p:pic>
      <p:pic>
        <p:nvPicPr>
          <p:cNvPr id="27652" name="Picture 4" descr="Image result for github icon">
            <a:extLst>
              <a:ext uri="{FF2B5EF4-FFF2-40B4-BE49-F238E27FC236}">
                <a16:creationId xmlns:a16="http://schemas.microsoft.com/office/drawing/2014/main" id="{A90ADB99-8980-4FC1-84F3-C821075E0B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804" y="1468753"/>
            <a:ext cx="627319" cy="627319"/>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git repos icon">
            <a:extLst>
              <a:ext uri="{FF2B5EF4-FFF2-40B4-BE49-F238E27FC236}">
                <a16:creationId xmlns:a16="http://schemas.microsoft.com/office/drawing/2014/main" id="{3B8DB72A-1868-42B1-A31A-824E21B41D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8027"/>
          <a:stretch/>
        </p:blipFill>
        <p:spPr bwMode="auto">
          <a:xfrm>
            <a:off x="3319356" y="2894980"/>
            <a:ext cx="452588" cy="45027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E4ED89EA-5DB7-42BA-BB21-9CB598893904}"/>
              </a:ext>
            </a:extLst>
          </p:cNvPr>
          <p:cNvCxnSpPr/>
          <p:nvPr/>
        </p:nvCxnSpPr>
        <p:spPr>
          <a:xfrm flipH="1">
            <a:off x="2020681" y="3110056"/>
            <a:ext cx="1260342"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CCC29E9-2293-46C8-9EF0-70E34463D894}"/>
              </a:ext>
            </a:extLst>
          </p:cNvPr>
          <p:cNvCxnSpPr/>
          <p:nvPr/>
        </p:nvCxnSpPr>
        <p:spPr>
          <a:xfrm>
            <a:off x="3545649" y="2540767"/>
            <a:ext cx="0" cy="323238"/>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59FD1B1-4D0F-458A-8712-53E9C41A017F}"/>
              </a:ext>
            </a:extLst>
          </p:cNvPr>
          <p:cNvCxnSpPr>
            <a:cxnSpLocks/>
            <a:stCxn id="27652" idx="3"/>
          </p:cNvCxnSpPr>
          <p:nvPr/>
        </p:nvCxnSpPr>
        <p:spPr>
          <a:xfrm>
            <a:off x="5457123" y="1782413"/>
            <a:ext cx="1819621" cy="17006"/>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7C9412F-B7E3-4CDB-99A5-A1CA9A464FB1}"/>
              </a:ext>
            </a:extLst>
          </p:cNvPr>
          <p:cNvCxnSpPr>
            <a:cxnSpLocks/>
          </p:cNvCxnSpPr>
          <p:nvPr/>
        </p:nvCxnSpPr>
        <p:spPr>
          <a:xfrm>
            <a:off x="3596635" y="1786828"/>
            <a:ext cx="1233168" cy="0"/>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65430F9-7EF1-4B5A-8C0B-4F351C5C4053}"/>
              </a:ext>
            </a:extLst>
          </p:cNvPr>
          <p:cNvCxnSpPr>
            <a:cxnSpLocks/>
          </p:cNvCxnSpPr>
          <p:nvPr/>
        </p:nvCxnSpPr>
        <p:spPr>
          <a:xfrm flipH="1">
            <a:off x="7796489" y="2318343"/>
            <a:ext cx="2" cy="1300981"/>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F4343D8-2589-4D76-B23C-F0677F25BD08}"/>
              </a:ext>
            </a:extLst>
          </p:cNvPr>
          <p:cNvCxnSpPr>
            <a:cxnSpLocks/>
          </p:cNvCxnSpPr>
          <p:nvPr/>
        </p:nvCxnSpPr>
        <p:spPr>
          <a:xfrm rot="16200000" flipH="1" flipV="1">
            <a:off x="4063886" y="-842605"/>
            <a:ext cx="1406781" cy="6058430"/>
          </a:xfrm>
          <a:prstGeom prst="bentConnector4">
            <a:avLst>
              <a:gd name="adj1" fmla="val -15928"/>
              <a:gd name="adj2" fmla="val 99892"/>
            </a:avLst>
          </a:prstGeom>
          <a:ln w="28575">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450C129-A908-4CA2-BC8F-F4D42938681A}"/>
              </a:ext>
            </a:extLst>
          </p:cNvPr>
          <p:cNvCxnSpPr>
            <a:cxnSpLocks/>
            <a:endCxn id="46" idx="1"/>
          </p:cNvCxnSpPr>
          <p:nvPr/>
        </p:nvCxnSpPr>
        <p:spPr>
          <a:xfrm>
            <a:off x="6550362" y="4254353"/>
            <a:ext cx="777938" cy="5044"/>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B255323-B15C-4047-B691-E0164FF64BA6}"/>
              </a:ext>
            </a:extLst>
          </p:cNvPr>
          <p:cNvCxnSpPr>
            <a:cxnSpLocks/>
          </p:cNvCxnSpPr>
          <p:nvPr/>
        </p:nvCxnSpPr>
        <p:spPr>
          <a:xfrm>
            <a:off x="7797523" y="5087047"/>
            <a:ext cx="4569" cy="677353"/>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441C464-62B8-4879-B7A6-0ECC769F4C43}"/>
              </a:ext>
            </a:extLst>
          </p:cNvPr>
          <p:cNvCxnSpPr>
            <a:cxnSpLocks/>
          </p:cNvCxnSpPr>
          <p:nvPr/>
        </p:nvCxnSpPr>
        <p:spPr>
          <a:xfrm rot="10800000">
            <a:off x="4961369" y="5290604"/>
            <a:ext cx="2835126" cy="1"/>
          </a:xfrm>
          <a:prstGeom prst="bentConnector3">
            <a:avLst>
              <a:gd name="adj1" fmla="val 50000"/>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27658" name="Picture 10" descr="Image result for Visual Studio Code">
            <a:extLst>
              <a:ext uri="{FF2B5EF4-FFF2-40B4-BE49-F238E27FC236}">
                <a16:creationId xmlns:a16="http://schemas.microsoft.com/office/drawing/2014/main" id="{757C18A6-0E7F-4688-8DE3-01AC6E13A7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1042" y="1504509"/>
            <a:ext cx="589819" cy="589819"/>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nector: Elbow 38">
            <a:extLst>
              <a:ext uri="{FF2B5EF4-FFF2-40B4-BE49-F238E27FC236}">
                <a16:creationId xmlns:a16="http://schemas.microsoft.com/office/drawing/2014/main" id="{E3CFC1A4-9D4E-40B1-8E0C-DED573A12221}"/>
              </a:ext>
            </a:extLst>
          </p:cNvPr>
          <p:cNvCxnSpPr>
            <a:cxnSpLocks/>
          </p:cNvCxnSpPr>
          <p:nvPr/>
        </p:nvCxnSpPr>
        <p:spPr>
          <a:xfrm rot="10800000" flipV="1">
            <a:off x="2014381" y="3110057"/>
            <a:ext cx="1274310" cy="688633"/>
          </a:xfrm>
          <a:prstGeom prst="bentConnector3">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46" name="Picture 5" descr="image005">
            <a:extLst>
              <a:ext uri="{FF2B5EF4-FFF2-40B4-BE49-F238E27FC236}">
                <a16:creationId xmlns:a16="http://schemas.microsoft.com/office/drawing/2014/main" id="{ADBB5D73-7224-45AF-8B3B-6F405E55986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28300" y="3926813"/>
            <a:ext cx="847471" cy="66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Straight Arrow Connector 53">
            <a:extLst>
              <a:ext uri="{FF2B5EF4-FFF2-40B4-BE49-F238E27FC236}">
                <a16:creationId xmlns:a16="http://schemas.microsoft.com/office/drawing/2014/main" id="{3D46C500-E42E-4BB4-9E18-A0D4CE76EA9C}"/>
              </a:ext>
            </a:extLst>
          </p:cNvPr>
          <p:cNvCxnSpPr>
            <a:cxnSpLocks/>
          </p:cNvCxnSpPr>
          <p:nvPr/>
        </p:nvCxnSpPr>
        <p:spPr>
          <a:xfrm>
            <a:off x="6806606" y="2921314"/>
            <a:ext cx="753158" cy="0"/>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56" name="Graphic 55">
            <a:extLst>
              <a:ext uri="{FF2B5EF4-FFF2-40B4-BE49-F238E27FC236}">
                <a16:creationId xmlns:a16="http://schemas.microsoft.com/office/drawing/2014/main" id="{65A325B8-FF46-4ECD-B8E3-86D26490BF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81043" y="2767724"/>
            <a:ext cx="727139" cy="259693"/>
          </a:xfrm>
          <a:prstGeom prst="rect">
            <a:avLst/>
          </a:prstGeom>
        </p:spPr>
      </p:pic>
      <p:pic>
        <p:nvPicPr>
          <p:cNvPr id="25" name="Picture 24">
            <a:extLst>
              <a:ext uri="{FF2B5EF4-FFF2-40B4-BE49-F238E27FC236}">
                <a16:creationId xmlns:a16="http://schemas.microsoft.com/office/drawing/2014/main" id="{23BE84DE-319D-49CD-ABDA-5EB4F0A1D569}"/>
              </a:ext>
            </a:extLst>
          </p:cNvPr>
          <p:cNvPicPr>
            <a:picLocks noChangeAspect="1"/>
          </p:cNvPicPr>
          <p:nvPr/>
        </p:nvPicPr>
        <p:blipFill>
          <a:blip r:embed="rId10"/>
          <a:stretch>
            <a:fillRect/>
          </a:stretch>
        </p:blipFill>
        <p:spPr>
          <a:xfrm>
            <a:off x="3748377" y="4672611"/>
            <a:ext cx="936334" cy="936334"/>
          </a:xfrm>
          <a:prstGeom prst="rect">
            <a:avLst/>
          </a:prstGeom>
        </p:spPr>
      </p:pic>
      <p:cxnSp>
        <p:nvCxnSpPr>
          <p:cNvPr id="68" name="Straight Arrow Connector 67">
            <a:extLst>
              <a:ext uri="{FF2B5EF4-FFF2-40B4-BE49-F238E27FC236}">
                <a16:creationId xmlns:a16="http://schemas.microsoft.com/office/drawing/2014/main" id="{BF0E49E8-B548-471B-8235-A82254FD7F7E}"/>
              </a:ext>
            </a:extLst>
          </p:cNvPr>
          <p:cNvCxnSpPr>
            <a:cxnSpLocks/>
          </p:cNvCxnSpPr>
          <p:nvPr/>
        </p:nvCxnSpPr>
        <p:spPr>
          <a:xfrm flipV="1">
            <a:off x="6506344" y="1967396"/>
            <a:ext cx="0" cy="726991"/>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B9B26CE-9F04-4337-AFFF-C48E8D86A630}"/>
              </a:ext>
            </a:extLst>
          </p:cNvPr>
          <p:cNvCxnSpPr>
            <a:cxnSpLocks/>
          </p:cNvCxnSpPr>
          <p:nvPr/>
        </p:nvCxnSpPr>
        <p:spPr>
          <a:xfrm>
            <a:off x="8154943" y="4276238"/>
            <a:ext cx="777938" cy="5044"/>
          </a:xfrm>
          <a:prstGeom prst="straightConnector1">
            <a:avLst/>
          </a:prstGeom>
          <a:ln w="28575">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07162597-5AE6-4B7C-8ED3-CD4E23F295F0}"/>
              </a:ext>
            </a:extLst>
          </p:cNvPr>
          <p:cNvPicPr>
            <a:picLocks noChangeAspect="1"/>
          </p:cNvPicPr>
          <p:nvPr/>
        </p:nvPicPr>
        <p:blipFill>
          <a:blip r:embed="rId11"/>
          <a:stretch>
            <a:fillRect/>
          </a:stretch>
        </p:blipFill>
        <p:spPr>
          <a:xfrm>
            <a:off x="7529201" y="1490926"/>
            <a:ext cx="615871" cy="599977"/>
          </a:xfrm>
          <a:prstGeom prst="rect">
            <a:avLst/>
          </a:prstGeom>
        </p:spPr>
      </p:pic>
      <p:sp>
        <p:nvSpPr>
          <p:cNvPr id="57" name="TextBox 56">
            <a:extLst>
              <a:ext uri="{FF2B5EF4-FFF2-40B4-BE49-F238E27FC236}">
                <a16:creationId xmlns:a16="http://schemas.microsoft.com/office/drawing/2014/main" id="{A5216B0E-5940-4BB2-9975-85340E2D9D78}"/>
              </a:ext>
            </a:extLst>
          </p:cNvPr>
          <p:cNvSpPr txBox="1"/>
          <p:nvPr/>
        </p:nvSpPr>
        <p:spPr>
          <a:xfrm>
            <a:off x="7360232" y="2078414"/>
            <a:ext cx="926044"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ACR</a:t>
            </a:r>
          </a:p>
        </p:txBody>
      </p:sp>
      <p:pic>
        <p:nvPicPr>
          <p:cNvPr id="58" name="Picture 2" descr="Image result for docker icon">
            <a:extLst>
              <a:ext uri="{FF2B5EF4-FFF2-40B4-BE49-F238E27FC236}">
                <a16:creationId xmlns:a16="http://schemas.microsoft.com/office/drawing/2014/main" id="{E26B7BE7-3EA7-4812-821A-A3BBEEFEA98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11446" b="11641"/>
          <a:stretch/>
        </p:blipFill>
        <p:spPr bwMode="auto">
          <a:xfrm>
            <a:off x="8313555" y="1492328"/>
            <a:ext cx="754326" cy="580168"/>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A5216B0E-5940-4BB2-9975-85340E2D9D78}"/>
              </a:ext>
            </a:extLst>
          </p:cNvPr>
          <p:cNvSpPr txBox="1"/>
          <p:nvPr/>
        </p:nvSpPr>
        <p:spPr>
          <a:xfrm>
            <a:off x="8274413" y="2106413"/>
            <a:ext cx="926044"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Docker hub</a:t>
            </a:r>
          </a:p>
        </p:txBody>
      </p:sp>
      <p:sp>
        <p:nvSpPr>
          <p:cNvPr id="63" name="TextBox 62">
            <a:extLst>
              <a:ext uri="{FF2B5EF4-FFF2-40B4-BE49-F238E27FC236}">
                <a16:creationId xmlns:a16="http://schemas.microsoft.com/office/drawing/2014/main" id="{F2A562AB-737A-430D-A729-7CB504E25C69}"/>
              </a:ext>
            </a:extLst>
          </p:cNvPr>
          <p:cNvSpPr txBox="1"/>
          <p:nvPr/>
        </p:nvSpPr>
        <p:spPr>
          <a:xfrm>
            <a:off x="8828622" y="4588591"/>
            <a:ext cx="1239702" cy="379463"/>
          </a:xfrm>
          <a:prstGeom prst="rect">
            <a:avLst/>
          </a:prstGeom>
          <a:noFill/>
        </p:spPr>
        <p:txBody>
          <a:bodyPr wrap="square" lIns="0" tIns="0" rIns="0" bIns="0" rtlCol="0">
            <a:spAutoFit/>
          </a:bodyPr>
          <a:lstStyle/>
          <a:p>
            <a:pPr algn="ctr" defTabSz="913963">
              <a:lnSpc>
                <a:spcPct val="90000"/>
              </a:lnSpc>
              <a:spcAft>
                <a:spcPts val="588"/>
              </a:spcAft>
              <a:defRPr/>
            </a:pPr>
            <a:r>
              <a:rPr lang="en-US" sz="1370">
                <a:latin typeface="Segoe UI" panose="020B0502040204020203" pitchFamily="34" charset="0"/>
                <a:cs typeface="Segoe UI" panose="020B0502040204020203" pitchFamily="34" charset="0"/>
              </a:rPr>
              <a:t>Azure database for MySQL</a:t>
            </a:r>
          </a:p>
        </p:txBody>
      </p:sp>
      <p:pic>
        <p:nvPicPr>
          <p:cNvPr id="65" name="Picture 64">
            <a:extLst>
              <a:ext uri="{FF2B5EF4-FFF2-40B4-BE49-F238E27FC236}">
                <a16:creationId xmlns:a16="http://schemas.microsoft.com/office/drawing/2014/main" id="{C433F26B-2D09-4C23-BA68-77ACDDC319C6}"/>
              </a:ext>
            </a:extLst>
          </p:cNvPr>
          <p:cNvPicPr>
            <a:picLocks noChangeAspect="1"/>
          </p:cNvPicPr>
          <p:nvPr/>
        </p:nvPicPr>
        <p:blipFill>
          <a:blip r:embed="rId13"/>
          <a:stretch>
            <a:fillRect/>
          </a:stretch>
        </p:blipFill>
        <p:spPr>
          <a:xfrm>
            <a:off x="9200454" y="3926814"/>
            <a:ext cx="485463" cy="638258"/>
          </a:xfrm>
          <a:prstGeom prst="rect">
            <a:avLst/>
          </a:prstGeom>
        </p:spPr>
      </p:pic>
      <p:grpSp>
        <p:nvGrpSpPr>
          <p:cNvPr id="69" name="Group 68">
            <a:extLst>
              <a:ext uri="{FF2B5EF4-FFF2-40B4-BE49-F238E27FC236}">
                <a16:creationId xmlns:a16="http://schemas.microsoft.com/office/drawing/2014/main" id="{3E6E3AD4-13F8-405F-8B4B-1B73259EDC00}"/>
              </a:ext>
            </a:extLst>
          </p:cNvPr>
          <p:cNvGrpSpPr/>
          <p:nvPr/>
        </p:nvGrpSpPr>
        <p:grpSpPr>
          <a:xfrm>
            <a:off x="9677367" y="5822045"/>
            <a:ext cx="390855" cy="499315"/>
            <a:chOff x="6171524" y="-3755894"/>
            <a:chExt cx="2786063" cy="3559175"/>
          </a:xfrm>
          <a:solidFill>
            <a:schemeClr val="accent1"/>
          </a:solidFill>
        </p:grpSpPr>
        <p:sp>
          <p:nvSpPr>
            <p:cNvPr id="70" name="Freeform 6">
              <a:extLst>
                <a:ext uri="{FF2B5EF4-FFF2-40B4-BE49-F238E27FC236}">
                  <a16:creationId xmlns:a16="http://schemas.microsoft.com/office/drawing/2014/main" id="{737E1FA2-A296-4A1E-9744-4A8BEAEBEB7A}"/>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sp>
          <p:nvSpPr>
            <p:cNvPr id="72" name="Freeform 7">
              <a:extLst>
                <a:ext uri="{FF2B5EF4-FFF2-40B4-BE49-F238E27FC236}">
                  <a16:creationId xmlns:a16="http://schemas.microsoft.com/office/drawing/2014/main" id="{30DB9727-4247-44B0-ABDA-A2E40C74FEFC}"/>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grpSp>
      <p:grpSp>
        <p:nvGrpSpPr>
          <p:cNvPr id="73" name="Group 72">
            <a:extLst>
              <a:ext uri="{FF2B5EF4-FFF2-40B4-BE49-F238E27FC236}">
                <a16:creationId xmlns:a16="http://schemas.microsoft.com/office/drawing/2014/main" id="{9C165E5F-0B97-48B2-B297-A12234822102}"/>
              </a:ext>
            </a:extLst>
          </p:cNvPr>
          <p:cNvGrpSpPr/>
          <p:nvPr/>
        </p:nvGrpSpPr>
        <p:grpSpPr>
          <a:xfrm>
            <a:off x="10242764" y="5822045"/>
            <a:ext cx="390855" cy="499315"/>
            <a:chOff x="6171524" y="-3755894"/>
            <a:chExt cx="2786063" cy="3559175"/>
          </a:xfrm>
          <a:solidFill>
            <a:schemeClr val="accent1"/>
          </a:solidFill>
        </p:grpSpPr>
        <p:sp>
          <p:nvSpPr>
            <p:cNvPr id="74" name="Freeform 6">
              <a:extLst>
                <a:ext uri="{FF2B5EF4-FFF2-40B4-BE49-F238E27FC236}">
                  <a16:creationId xmlns:a16="http://schemas.microsoft.com/office/drawing/2014/main" id="{391F5789-D91E-4551-B768-0763C0F32024}"/>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sp>
          <p:nvSpPr>
            <p:cNvPr id="76" name="Freeform 7">
              <a:extLst>
                <a:ext uri="{FF2B5EF4-FFF2-40B4-BE49-F238E27FC236}">
                  <a16:creationId xmlns:a16="http://schemas.microsoft.com/office/drawing/2014/main" id="{406A104E-C91C-48E9-998B-E3C9700CF42B}"/>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grpSp>
      <p:grpSp>
        <p:nvGrpSpPr>
          <p:cNvPr id="78" name="Group 77">
            <a:extLst>
              <a:ext uri="{FF2B5EF4-FFF2-40B4-BE49-F238E27FC236}">
                <a16:creationId xmlns:a16="http://schemas.microsoft.com/office/drawing/2014/main" id="{848563FE-0E9C-4AE8-9390-34E5235F8800}"/>
              </a:ext>
            </a:extLst>
          </p:cNvPr>
          <p:cNvGrpSpPr/>
          <p:nvPr/>
        </p:nvGrpSpPr>
        <p:grpSpPr>
          <a:xfrm>
            <a:off x="10808160" y="5822045"/>
            <a:ext cx="390855" cy="499315"/>
            <a:chOff x="6171524" y="-3755894"/>
            <a:chExt cx="2786063" cy="3559175"/>
          </a:xfrm>
          <a:solidFill>
            <a:schemeClr val="accent1"/>
          </a:solidFill>
        </p:grpSpPr>
        <p:sp>
          <p:nvSpPr>
            <p:cNvPr id="79" name="Freeform 6">
              <a:extLst>
                <a:ext uri="{FF2B5EF4-FFF2-40B4-BE49-F238E27FC236}">
                  <a16:creationId xmlns:a16="http://schemas.microsoft.com/office/drawing/2014/main" id="{316C6B2B-FD63-49F6-9EB4-A6BE1467144E}"/>
                </a:ext>
              </a:extLst>
            </p:cNvPr>
            <p:cNvSpPr>
              <a:spLocks noEditPoints="1"/>
            </p:cNvSpPr>
            <p:nvPr/>
          </p:nvSpPr>
          <p:spPr bwMode="auto">
            <a:xfrm>
              <a:off x="6171524" y="-3755894"/>
              <a:ext cx="2292350" cy="2935288"/>
            </a:xfrm>
            <a:custGeom>
              <a:avLst/>
              <a:gdLst>
                <a:gd name="T0" fmla="*/ 62 w 610"/>
                <a:gd name="T1" fmla="*/ 710 h 780"/>
                <a:gd name="T2" fmla="*/ 62 w 610"/>
                <a:gd name="T3" fmla="*/ 70 h 780"/>
                <a:gd name="T4" fmla="*/ 70 w 610"/>
                <a:gd name="T5" fmla="*/ 62 h 780"/>
                <a:gd name="T6" fmla="*/ 540 w 610"/>
                <a:gd name="T7" fmla="*/ 62 h 780"/>
                <a:gd name="T8" fmla="*/ 548 w 610"/>
                <a:gd name="T9" fmla="*/ 70 h 780"/>
                <a:gd name="T10" fmla="*/ 548 w 610"/>
                <a:gd name="T11" fmla="*/ 320 h 780"/>
                <a:gd name="T12" fmla="*/ 610 w 610"/>
                <a:gd name="T13" fmla="*/ 320 h 780"/>
                <a:gd name="T14" fmla="*/ 610 w 610"/>
                <a:gd name="T15" fmla="*/ 39 h 780"/>
                <a:gd name="T16" fmla="*/ 571 w 610"/>
                <a:gd name="T17" fmla="*/ 0 h 780"/>
                <a:gd name="T18" fmla="*/ 39 w 610"/>
                <a:gd name="T19" fmla="*/ 0 h 780"/>
                <a:gd name="T20" fmla="*/ 0 w 610"/>
                <a:gd name="T21" fmla="*/ 39 h 780"/>
                <a:gd name="T22" fmla="*/ 0 w 610"/>
                <a:gd name="T23" fmla="*/ 741 h 780"/>
                <a:gd name="T24" fmla="*/ 39 w 610"/>
                <a:gd name="T25" fmla="*/ 780 h 780"/>
                <a:gd name="T26" fmla="*/ 383 w 610"/>
                <a:gd name="T27" fmla="*/ 780 h 780"/>
                <a:gd name="T28" fmla="*/ 383 w 610"/>
                <a:gd name="T29" fmla="*/ 718 h 780"/>
                <a:gd name="T30" fmla="*/ 70 w 610"/>
                <a:gd name="T31" fmla="*/ 718 h 780"/>
                <a:gd name="T32" fmla="*/ 62 w 610"/>
                <a:gd name="T33" fmla="*/ 710 h 780"/>
                <a:gd name="T34" fmla="*/ 305 w 610"/>
                <a:gd name="T35" fmla="*/ 730 h 780"/>
                <a:gd name="T36" fmla="*/ 325 w 610"/>
                <a:gd name="T37" fmla="*/ 749 h 780"/>
                <a:gd name="T38" fmla="*/ 305 w 610"/>
                <a:gd name="T39" fmla="*/ 769 h 780"/>
                <a:gd name="T40" fmla="*/ 286 w 610"/>
                <a:gd name="T41" fmla="*/ 749 h 780"/>
                <a:gd name="T42" fmla="*/ 305 w 610"/>
                <a:gd name="T43" fmla="*/ 73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10" h="780">
                  <a:moveTo>
                    <a:pt x="62" y="710"/>
                  </a:moveTo>
                  <a:cubicBezTo>
                    <a:pt x="62" y="70"/>
                    <a:pt x="62" y="70"/>
                    <a:pt x="62" y="70"/>
                  </a:cubicBezTo>
                  <a:cubicBezTo>
                    <a:pt x="62" y="66"/>
                    <a:pt x="66" y="62"/>
                    <a:pt x="70" y="62"/>
                  </a:cubicBezTo>
                  <a:cubicBezTo>
                    <a:pt x="540" y="62"/>
                    <a:pt x="540" y="62"/>
                    <a:pt x="540" y="62"/>
                  </a:cubicBezTo>
                  <a:cubicBezTo>
                    <a:pt x="544" y="62"/>
                    <a:pt x="548" y="66"/>
                    <a:pt x="548" y="70"/>
                  </a:cubicBezTo>
                  <a:cubicBezTo>
                    <a:pt x="548" y="320"/>
                    <a:pt x="548" y="320"/>
                    <a:pt x="548" y="320"/>
                  </a:cubicBezTo>
                  <a:cubicBezTo>
                    <a:pt x="610" y="320"/>
                    <a:pt x="610" y="320"/>
                    <a:pt x="610" y="320"/>
                  </a:cubicBezTo>
                  <a:cubicBezTo>
                    <a:pt x="610" y="39"/>
                    <a:pt x="610" y="39"/>
                    <a:pt x="610" y="39"/>
                  </a:cubicBezTo>
                  <a:cubicBezTo>
                    <a:pt x="610" y="17"/>
                    <a:pt x="593" y="0"/>
                    <a:pt x="571" y="0"/>
                  </a:cubicBezTo>
                  <a:cubicBezTo>
                    <a:pt x="39" y="0"/>
                    <a:pt x="39" y="0"/>
                    <a:pt x="39" y="0"/>
                  </a:cubicBezTo>
                  <a:cubicBezTo>
                    <a:pt x="18" y="0"/>
                    <a:pt x="0" y="17"/>
                    <a:pt x="0" y="39"/>
                  </a:cubicBezTo>
                  <a:cubicBezTo>
                    <a:pt x="0" y="741"/>
                    <a:pt x="0" y="741"/>
                    <a:pt x="0" y="741"/>
                  </a:cubicBezTo>
                  <a:cubicBezTo>
                    <a:pt x="0" y="763"/>
                    <a:pt x="18" y="780"/>
                    <a:pt x="39" y="780"/>
                  </a:cubicBezTo>
                  <a:cubicBezTo>
                    <a:pt x="195" y="780"/>
                    <a:pt x="305" y="780"/>
                    <a:pt x="383" y="780"/>
                  </a:cubicBezTo>
                  <a:cubicBezTo>
                    <a:pt x="383" y="718"/>
                    <a:pt x="383" y="718"/>
                    <a:pt x="383" y="718"/>
                  </a:cubicBezTo>
                  <a:cubicBezTo>
                    <a:pt x="70" y="718"/>
                    <a:pt x="70" y="718"/>
                    <a:pt x="70" y="718"/>
                  </a:cubicBezTo>
                  <a:cubicBezTo>
                    <a:pt x="66" y="718"/>
                    <a:pt x="62" y="714"/>
                    <a:pt x="62" y="710"/>
                  </a:cubicBezTo>
                  <a:close/>
                  <a:moveTo>
                    <a:pt x="305" y="730"/>
                  </a:moveTo>
                  <a:cubicBezTo>
                    <a:pt x="317" y="730"/>
                    <a:pt x="325" y="737"/>
                    <a:pt x="325" y="749"/>
                  </a:cubicBezTo>
                  <a:cubicBezTo>
                    <a:pt x="325" y="761"/>
                    <a:pt x="317" y="769"/>
                    <a:pt x="305" y="769"/>
                  </a:cubicBezTo>
                  <a:cubicBezTo>
                    <a:pt x="293" y="769"/>
                    <a:pt x="286" y="761"/>
                    <a:pt x="286" y="749"/>
                  </a:cubicBezTo>
                  <a:cubicBezTo>
                    <a:pt x="286" y="737"/>
                    <a:pt x="293" y="730"/>
                    <a:pt x="305" y="7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sp>
          <p:nvSpPr>
            <p:cNvPr id="80" name="Freeform 7">
              <a:extLst>
                <a:ext uri="{FF2B5EF4-FFF2-40B4-BE49-F238E27FC236}">
                  <a16:creationId xmlns:a16="http://schemas.microsoft.com/office/drawing/2014/main" id="{00034A52-9DA6-4C1A-A8D5-64B648B38B11}"/>
                </a:ext>
              </a:extLst>
            </p:cNvPr>
            <p:cNvSpPr>
              <a:spLocks noEditPoints="1"/>
            </p:cNvSpPr>
            <p:nvPr/>
          </p:nvSpPr>
          <p:spPr bwMode="auto">
            <a:xfrm>
              <a:off x="7693937" y="-2468432"/>
              <a:ext cx="1263650" cy="2271713"/>
            </a:xfrm>
            <a:custGeom>
              <a:avLst/>
              <a:gdLst>
                <a:gd name="T0" fmla="*/ 300 w 336"/>
                <a:gd name="T1" fmla="*/ 0 h 604"/>
                <a:gd name="T2" fmla="*/ 36 w 336"/>
                <a:gd name="T3" fmla="*/ 0 h 604"/>
                <a:gd name="T4" fmla="*/ 0 w 336"/>
                <a:gd name="T5" fmla="*/ 36 h 604"/>
                <a:gd name="T6" fmla="*/ 0 w 336"/>
                <a:gd name="T7" fmla="*/ 568 h 604"/>
                <a:gd name="T8" fmla="*/ 36 w 336"/>
                <a:gd name="T9" fmla="*/ 604 h 604"/>
                <a:gd name="T10" fmla="*/ 300 w 336"/>
                <a:gd name="T11" fmla="*/ 604 h 604"/>
                <a:gd name="T12" fmla="*/ 336 w 336"/>
                <a:gd name="T13" fmla="*/ 568 h 604"/>
                <a:gd name="T14" fmla="*/ 336 w 336"/>
                <a:gd name="T15" fmla="*/ 36 h 604"/>
                <a:gd name="T16" fmla="*/ 300 w 336"/>
                <a:gd name="T17" fmla="*/ 0 h 604"/>
                <a:gd name="T18" fmla="*/ 168 w 336"/>
                <a:gd name="T19" fmla="*/ 580 h 604"/>
                <a:gd name="T20" fmla="*/ 148 w 336"/>
                <a:gd name="T21" fmla="*/ 560 h 604"/>
                <a:gd name="T22" fmla="*/ 168 w 336"/>
                <a:gd name="T23" fmla="*/ 540 h 604"/>
                <a:gd name="T24" fmla="*/ 188 w 336"/>
                <a:gd name="T25" fmla="*/ 560 h 604"/>
                <a:gd name="T26" fmla="*/ 168 w 336"/>
                <a:gd name="T27" fmla="*/ 580 h 604"/>
                <a:gd name="T28" fmla="*/ 312 w 336"/>
                <a:gd name="T29" fmla="*/ 514 h 604"/>
                <a:gd name="T30" fmla="*/ 304 w 336"/>
                <a:gd name="T31" fmla="*/ 522 h 604"/>
                <a:gd name="T32" fmla="*/ 32 w 336"/>
                <a:gd name="T33" fmla="*/ 522 h 604"/>
                <a:gd name="T34" fmla="*/ 24 w 336"/>
                <a:gd name="T35" fmla="*/ 514 h 604"/>
                <a:gd name="T36" fmla="*/ 24 w 336"/>
                <a:gd name="T37" fmla="*/ 34 h 604"/>
                <a:gd name="T38" fmla="*/ 32 w 336"/>
                <a:gd name="T39" fmla="*/ 26 h 604"/>
                <a:gd name="T40" fmla="*/ 304 w 336"/>
                <a:gd name="T41" fmla="*/ 26 h 604"/>
                <a:gd name="T42" fmla="*/ 312 w 336"/>
                <a:gd name="T43" fmla="*/ 34 h 604"/>
                <a:gd name="T44" fmla="*/ 312 w 336"/>
                <a:gd name="T45" fmla="*/ 51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6" h="604">
                  <a:moveTo>
                    <a:pt x="300" y="0"/>
                  </a:moveTo>
                  <a:cubicBezTo>
                    <a:pt x="36" y="0"/>
                    <a:pt x="36" y="0"/>
                    <a:pt x="36" y="0"/>
                  </a:cubicBezTo>
                  <a:cubicBezTo>
                    <a:pt x="16" y="0"/>
                    <a:pt x="0" y="16"/>
                    <a:pt x="0" y="36"/>
                  </a:cubicBezTo>
                  <a:cubicBezTo>
                    <a:pt x="0" y="568"/>
                    <a:pt x="0" y="568"/>
                    <a:pt x="0" y="568"/>
                  </a:cubicBezTo>
                  <a:cubicBezTo>
                    <a:pt x="0" y="588"/>
                    <a:pt x="16" y="604"/>
                    <a:pt x="36" y="604"/>
                  </a:cubicBezTo>
                  <a:cubicBezTo>
                    <a:pt x="300" y="604"/>
                    <a:pt x="300" y="604"/>
                    <a:pt x="300" y="604"/>
                  </a:cubicBezTo>
                  <a:cubicBezTo>
                    <a:pt x="320" y="604"/>
                    <a:pt x="336" y="588"/>
                    <a:pt x="336" y="568"/>
                  </a:cubicBezTo>
                  <a:cubicBezTo>
                    <a:pt x="336" y="36"/>
                    <a:pt x="336" y="36"/>
                    <a:pt x="336" y="36"/>
                  </a:cubicBezTo>
                  <a:cubicBezTo>
                    <a:pt x="336" y="16"/>
                    <a:pt x="320" y="0"/>
                    <a:pt x="300" y="0"/>
                  </a:cubicBezTo>
                  <a:close/>
                  <a:moveTo>
                    <a:pt x="168" y="580"/>
                  </a:moveTo>
                  <a:cubicBezTo>
                    <a:pt x="157" y="580"/>
                    <a:pt x="148" y="571"/>
                    <a:pt x="148" y="560"/>
                  </a:cubicBezTo>
                  <a:cubicBezTo>
                    <a:pt x="148" y="549"/>
                    <a:pt x="157" y="540"/>
                    <a:pt x="168" y="540"/>
                  </a:cubicBezTo>
                  <a:cubicBezTo>
                    <a:pt x="179" y="540"/>
                    <a:pt x="188" y="549"/>
                    <a:pt x="188" y="560"/>
                  </a:cubicBezTo>
                  <a:cubicBezTo>
                    <a:pt x="188" y="571"/>
                    <a:pt x="179" y="580"/>
                    <a:pt x="168" y="580"/>
                  </a:cubicBezTo>
                  <a:close/>
                  <a:moveTo>
                    <a:pt x="312" y="514"/>
                  </a:moveTo>
                  <a:cubicBezTo>
                    <a:pt x="312" y="519"/>
                    <a:pt x="308" y="522"/>
                    <a:pt x="304" y="522"/>
                  </a:cubicBezTo>
                  <a:cubicBezTo>
                    <a:pt x="32" y="522"/>
                    <a:pt x="32" y="522"/>
                    <a:pt x="32" y="522"/>
                  </a:cubicBezTo>
                  <a:cubicBezTo>
                    <a:pt x="28" y="522"/>
                    <a:pt x="24" y="519"/>
                    <a:pt x="24" y="514"/>
                  </a:cubicBezTo>
                  <a:cubicBezTo>
                    <a:pt x="24" y="34"/>
                    <a:pt x="24" y="34"/>
                    <a:pt x="24" y="34"/>
                  </a:cubicBezTo>
                  <a:cubicBezTo>
                    <a:pt x="24" y="30"/>
                    <a:pt x="28" y="26"/>
                    <a:pt x="32" y="26"/>
                  </a:cubicBezTo>
                  <a:cubicBezTo>
                    <a:pt x="304" y="26"/>
                    <a:pt x="304" y="26"/>
                    <a:pt x="304" y="26"/>
                  </a:cubicBezTo>
                  <a:cubicBezTo>
                    <a:pt x="308" y="26"/>
                    <a:pt x="312" y="30"/>
                    <a:pt x="312" y="34"/>
                  </a:cubicBezTo>
                  <a:lnTo>
                    <a:pt x="312" y="5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3963">
                <a:defRPr/>
              </a:pPr>
              <a:endParaRPr lang="en-US" sz="1800">
                <a:latin typeface="Segoe UI Semilight"/>
              </a:endParaRPr>
            </a:p>
          </p:txBody>
        </p:sp>
      </p:grpSp>
      <p:sp>
        <p:nvSpPr>
          <p:cNvPr id="81" name="TextBox 80">
            <a:extLst>
              <a:ext uri="{FF2B5EF4-FFF2-40B4-BE49-F238E27FC236}">
                <a16:creationId xmlns:a16="http://schemas.microsoft.com/office/drawing/2014/main" id="{0AB27CC5-BE7C-4E3C-9F42-9404BFEACFDD}"/>
              </a:ext>
            </a:extLst>
          </p:cNvPr>
          <p:cNvSpPr txBox="1"/>
          <p:nvPr/>
        </p:nvSpPr>
        <p:spPr>
          <a:xfrm>
            <a:off x="10012085" y="6391500"/>
            <a:ext cx="993099"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End users</a:t>
            </a:r>
          </a:p>
        </p:txBody>
      </p:sp>
      <p:sp>
        <p:nvSpPr>
          <p:cNvPr id="82" name="TextBox 81">
            <a:extLst>
              <a:ext uri="{FF2B5EF4-FFF2-40B4-BE49-F238E27FC236}">
                <a16:creationId xmlns:a16="http://schemas.microsoft.com/office/drawing/2014/main" id="{2D6BADBB-FFB2-4043-B2B6-ABF10D59AD9A}"/>
              </a:ext>
            </a:extLst>
          </p:cNvPr>
          <p:cNvSpPr txBox="1"/>
          <p:nvPr/>
        </p:nvSpPr>
        <p:spPr>
          <a:xfrm>
            <a:off x="7191354" y="6301112"/>
            <a:ext cx="1239702" cy="189732"/>
          </a:xfrm>
          <a:prstGeom prst="rect">
            <a:avLst/>
          </a:prstGeom>
          <a:noFill/>
        </p:spPr>
        <p:txBody>
          <a:bodyPr wrap="square" lIns="0" tIns="0" rIns="0" bIns="0" rtlCol="0">
            <a:spAutoFit/>
          </a:bodyPr>
          <a:lstStyle/>
          <a:p>
            <a:pPr algn="ctr" defTabSz="913963">
              <a:lnSpc>
                <a:spcPct val="90000"/>
              </a:lnSpc>
              <a:spcAft>
                <a:spcPts val="588"/>
              </a:spcAft>
              <a:defRPr/>
            </a:pPr>
            <a:r>
              <a:rPr lang="en-US" sz="1370" dirty="0">
                <a:latin typeface="Segoe UI" panose="020B0502040204020203" pitchFamily="34" charset="0"/>
                <a:cs typeface="Segoe UI" panose="020B0502040204020203" pitchFamily="34" charset="0"/>
              </a:rPr>
              <a:t>CDN</a:t>
            </a:r>
          </a:p>
        </p:txBody>
      </p:sp>
      <p:pic>
        <p:nvPicPr>
          <p:cNvPr id="83" name="Picture 82">
            <a:extLst>
              <a:ext uri="{FF2B5EF4-FFF2-40B4-BE49-F238E27FC236}">
                <a16:creationId xmlns:a16="http://schemas.microsoft.com/office/drawing/2014/main" id="{3621BC08-D8AC-414B-AE46-2D696FC2F835}"/>
              </a:ext>
            </a:extLst>
          </p:cNvPr>
          <p:cNvPicPr>
            <a:picLocks noChangeAspect="1"/>
          </p:cNvPicPr>
          <p:nvPr/>
        </p:nvPicPr>
        <p:blipFill>
          <a:blip r:embed="rId14"/>
          <a:stretch>
            <a:fillRect/>
          </a:stretch>
        </p:blipFill>
        <p:spPr>
          <a:xfrm>
            <a:off x="7487563" y="5862906"/>
            <a:ext cx="647284" cy="438207"/>
          </a:xfrm>
          <a:prstGeom prst="rect">
            <a:avLst/>
          </a:prstGeom>
        </p:spPr>
      </p:pic>
      <p:cxnSp>
        <p:nvCxnSpPr>
          <p:cNvPr id="84" name="Straight Arrow Connector 83">
            <a:extLst>
              <a:ext uri="{FF2B5EF4-FFF2-40B4-BE49-F238E27FC236}">
                <a16:creationId xmlns:a16="http://schemas.microsoft.com/office/drawing/2014/main" id="{359FD1B1-4D0F-458A-8712-53E9C41A017F}"/>
              </a:ext>
            </a:extLst>
          </p:cNvPr>
          <p:cNvCxnSpPr>
            <a:cxnSpLocks/>
          </p:cNvCxnSpPr>
          <p:nvPr/>
        </p:nvCxnSpPr>
        <p:spPr>
          <a:xfrm>
            <a:off x="8175770" y="6073596"/>
            <a:ext cx="1367979" cy="16827"/>
          </a:xfrm>
          <a:prstGeom prst="straightConnector1">
            <a:avLst/>
          </a:prstGeom>
          <a:ln w="28575">
            <a:solidFill>
              <a:schemeClr val="tx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47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6EF5EC-6C26-4C7B-9ABF-547EAD4F9321}"/>
              </a:ext>
            </a:extLst>
          </p:cNvPr>
          <p:cNvSpPr>
            <a:spLocks noGrp="1"/>
          </p:cNvSpPr>
          <p:nvPr>
            <p:ph type="body" sz="quarter" idx="10"/>
          </p:nvPr>
        </p:nvSpPr>
        <p:spPr>
          <a:xfrm>
            <a:off x="270130" y="1188281"/>
            <a:ext cx="11653425" cy="3140219"/>
          </a:xfrm>
        </p:spPr>
        <p:txBody>
          <a:bodyPr/>
          <a:lstStyle/>
          <a:p>
            <a:r>
              <a:rPr lang="en-US"/>
              <a:t>SSH </a:t>
            </a:r>
          </a:p>
          <a:p>
            <a:r>
              <a:rPr lang="en-US"/>
              <a:t>Enable Diagnostics </a:t>
            </a:r>
          </a:p>
          <a:p>
            <a:pPr lvl="1"/>
            <a:r>
              <a:rPr lang="en-US" sz="3136"/>
              <a:t>Docker Logs </a:t>
            </a:r>
          </a:p>
          <a:p>
            <a:pPr lvl="1"/>
            <a:r>
              <a:rPr lang="en-US" sz="3136"/>
              <a:t>Server logs </a:t>
            </a:r>
          </a:p>
          <a:p>
            <a:r>
              <a:rPr lang="en-US"/>
              <a:t>Best practices for logging to custom docker images</a:t>
            </a:r>
          </a:p>
          <a:p>
            <a:endParaRPr lang="en-US"/>
          </a:p>
        </p:txBody>
      </p:sp>
      <p:sp>
        <p:nvSpPr>
          <p:cNvPr id="3" name="Title 2"/>
          <p:cNvSpPr>
            <a:spLocks noGrp="1"/>
          </p:cNvSpPr>
          <p:nvPr>
            <p:ph type="title"/>
          </p:nvPr>
        </p:nvSpPr>
        <p:spPr/>
        <p:txBody>
          <a:bodyPr>
            <a:normAutofit fontScale="90000"/>
          </a:bodyPr>
          <a:lstStyle/>
          <a:p>
            <a:br>
              <a:rPr lang="en-US"/>
            </a:br>
            <a:br>
              <a:rPr lang="en-US"/>
            </a:br>
            <a:endParaRPr lang="en-US"/>
          </a:p>
        </p:txBody>
      </p:sp>
      <p:sp>
        <p:nvSpPr>
          <p:cNvPr id="6" name="Rectangle 5"/>
          <p:cNvSpPr/>
          <p:nvPr/>
        </p:nvSpPr>
        <p:spPr>
          <a:xfrm>
            <a:off x="270130" y="372596"/>
            <a:ext cx="7991987" cy="753817"/>
          </a:xfrm>
          <a:prstGeom prst="rect">
            <a:avLst/>
          </a:prstGeom>
        </p:spPr>
        <p:txBody>
          <a:bodyPr wrap="square">
            <a:spAutoFit/>
          </a:bodyPr>
          <a:lstStyle/>
          <a:p>
            <a:pPr algn="ctr" defTabSz="914225">
              <a:defRPr/>
            </a:pPr>
            <a:r>
              <a:rPr lang="en-US" sz="4214" dirty="0">
                <a:latin typeface="Segoe UI Semilight"/>
              </a:rPr>
              <a:t>Debugging and Troubleshooting </a:t>
            </a:r>
            <a:endParaRPr lang="en-US" sz="4214" dirty="0">
              <a:ln w="0"/>
              <a:effectLst>
                <a:outerShdw blurRad="38100" dist="25400" dir="5400000" algn="ctr" rotWithShape="0">
                  <a:srgbClr val="6E747A">
                    <a:alpha val="43000"/>
                  </a:srgbClr>
                </a:outerShdw>
              </a:effectLst>
              <a:latin typeface="Segoe UI Semilight"/>
            </a:endParaRPr>
          </a:p>
        </p:txBody>
      </p:sp>
    </p:spTree>
    <p:extLst>
      <p:ext uri="{BB962C8B-B14F-4D97-AF65-F5344CB8AC3E}">
        <p14:creationId xmlns:p14="http://schemas.microsoft.com/office/powerpoint/2010/main" val="39058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907" y="738191"/>
            <a:ext cx="11654187" cy="1447832"/>
          </a:xfrm>
        </p:spPr>
        <p:txBody>
          <a:bodyPr/>
          <a:lstStyle/>
          <a:p>
            <a:pPr algn="ctr"/>
            <a:r>
              <a:rPr lang="en-US" sz="4704">
                <a:solidFill>
                  <a:schemeClr val="accent1"/>
                </a:solidFill>
                <a:latin typeface="Segoe UI Semibold" panose="020B0702040204020203" pitchFamily="34" charset="0"/>
                <a:cs typeface="Segoe UI Semibold" panose="020B0702040204020203" pitchFamily="34" charset="0"/>
              </a:rPr>
              <a:t>Kubernetes</a:t>
            </a:r>
            <a:r>
              <a:rPr lang="en-US" sz="4704"/>
              <a:t>: the industry leading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666" y="1884218"/>
            <a:ext cx="2016671" cy="2016671"/>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8252" y="4677334"/>
            <a:ext cx="7695498" cy="144003"/>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3075" y="5065162"/>
            <a:ext cx="10635632" cy="1165239"/>
            <a:chOff x="951037" y="5166472"/>
            <a:chExt cx="10850438" cy="1188773"/>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188773"/>
            </a:xfrm>
            <a:prstGeom prst="rect">
              <a:avLst/>
            </a:prstGeom>
            <a:noFill/>
          </p:spPr>
          <p:txBody>
            <a:bodyPr wrap="square" lIns="143407" tIns="143407" rIns="143407" bIns="143407" rtlCol="0">
              <a:spAutoFit/>
            </a:bodyPr>
            <a:lstStyle/>
            <a:p>
              <a:pPr algn="ctr" defTabSz="914192">
                <a:spcAft>
                  <a:spcPts val="588"/>
                </a:spcAft>
                <a:defRPr/>
              </a:pPr>
              <a:r>
                <a:rPr lang="en-US" sz="1730">
                  <a:solidFill>
                    <a:srgbClr val="0072C6"/>
                  </a:solidFill>
                  <a:latin typeface="Segoe UI Semibold" panose="020B0702040204020203" pitchFamily="34" charset="0"/>
                  <a:cs typeface="Segoe UI Semibold" panose="020B0702040204020203" pitchFamily="34" charset="0"/>
                </a:rPr>
                <a:t>Portable</a:t>
              </a:r>
              <a:r>
                <a:rPr lang="en-US" sz="1730">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3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188773"/>
            </a:xfrm>
            <a:prstGeom prst="rect">
              <a:avLst/>
            </a:prstGeom>
            <a:noFill/>
          </p:spPr>
          <p:txBody>
            <a:bodyPr wrap="square" lIns="143407" tIns="143407" rIns="143407" bIns="143407" rtlCol="0">
              <a:spAutoFit/>
            </a:bodyPr>
            <a:lstStyle/>
            <a:p>
              <a:pPr algn="ctr" defTabSz="914192">
                <a:spcAft>
                  <a:spcPts val="588"/>
                </a:spcAft>
                <a:defRPr/>
              </a:pPr>
              <a:r>
                <a:rPr lang="en-US" sz="1730">
                  <a:solidFill>
                    <a:srgbClr val="0072C6"/>
                  </a:solidFill>
                  <a:latin typeface="Segoe UI Semibold" panose="020B0702040204020203" pitchFamily="34" charset="0"/>
                  <a:cs typeface="Segoe UI Semibold" panose="020B0702040204020203" pitchFamily="34" charset="0"/>
                </a:rPr>
                <a:t>Extensible</a:t>
              </a:r>
              <a:r>
                <a:rPr lang="en-US" sz="1730">
                  <a:solidFill>
                    <a:srgbClr val="505050"/>
                  </a:solidFill>
                  <a:latin typeface="Segoe UI Semibold" panose="020B0702040204020203" pitchFamily="34" charset="0"/>
                  <a:cs typeface="Segoe UI Semibold" panose="020B0702040204020203" pitchFamily="34" charset="0"/>
                </a:rPr>
                <a:t> </a:t>
              </a:r>
            </a:p>
            <a:p>
              <a:pPr algn="ctr" defTabSz="914192">
                <a:spcAft>
                  <a:spcPts val="588"/>
                </a:spcAft>
                <a:defRPr/>
              </a:pPr>
              <a:r>
                <a:rPr lang="en-US" sz="1730">
                  <a:solidFill>
                    <a:srgbClr val="505050"/>
                  </a:solidFill>
                  <a:latin typeface="Segoe UI"/>
                  <a:cs typeface="Segoe UI Semibold" panose="020B0702040204020203" pitchFamily="34" charset="0"/>
                </a:rPr>
                <a:t>Modular, pluggable, </a:t>
              </a:r>
              <a:r>
                <a:rPr lang="en-US" sz="1730" err="1">
                  <a:solidFill>
                    <a:srgbClr val="505050"/>
                  </a:solidFill>
                  <a:latin typeface="Segoe UI"/>
                  <a:cs typeface="Segoe UI Semibold" panose="020B0702040204020203" pitchFamily="34" charset="0"/>
                </a:rPr>
                <a:t>hookable</a:t>
              </a:r>
              <a:r>
                <a:rPr lang="en-US" sz="173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188773"/>
            </a:xfrm>
            <a:prstGeom prst="rect">
              <a:avLst/>
            </a:prstGeom>
            <a:noFill/>
          </p:spPr>
          <p:txBody>
            <a:bodyPr wrap="square" lIns="143407" tIns="143407" rIns="143407" bIns="143407" rtlCol="0">
              <a:spAutoFit/>
            </a:bodyPr>
            <a:lstStyle/>
            <a:p>
              <a:pPr algn="ctr" defTabSz="914192">
                <a:spcAft>
                  <a:spcPts val="588"/>
                </a:spcAft>
                <a:defRPr/>
              </a:pPr>
              <a:r>
                <a:rPr lang="en-US" sz="1730">
                  <a:solidFill>
                    <a:srgbClr val="0072C6"/>
                  </a:solidFill>
                  <a:latin typeface="Segoe UI Semibold" panose="020B0702040204020203" pitchFamily="34" charset="0"/>
                  <a:cs typeface="Segoe UI Semibold" panose="020B0702040204020203" pitchFamily="34" charset="0"/>
                </a:rPr>
                <a:t>Self-healing </a:t>
              </a:r>
            </a:p>
            <a:p>
              <a:pPr algn="ctr" defTabSz="914192">
                <a:spcAft>
                  <a:spcPts val="588"/>
                </a:spcAft>
                <a:defRPr/>
              </a:pPr>
              <a:r>
                <a:rPr lang="en-US" sz="173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174"/>
            <a:ext cx="0" cy="525873"/>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039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0456598" y="5188637"/>
            <a:ext cx="1471892" cy="1428148"/>
          </a:xfrm>
          <a:prstGeom prst="rect">
            <a:avLst/>
          </a:prstGeom>
        </p:spPr>
      </p:pic>
      <p:sp>
        <p:nvSpPr>
          <p:cNvPr id="12" name="Title 11">
            <a:extLst>
              <a:ext uri="{FF2B5EF4-FFF2-40B4-BE49-F238E27FC236}">
                <a16:creationId xmlns:a16="http://schemas.microsoft.com/office/drawing/2014/main" id="{7D3972CE-4DF6-48DE-87B9-C3D861FC49A6}"/>
              </a:ext>
            </a:extLst>
          </p:cNvPr>
          <p:cNvSpPr>
            <a:spLocks noGrp="1"/>
          </p:cNvSpPr>
          <p:nvPr>
            <p:ph type="title"/>
          </p:nvPr>
        </p:nvSpPr>
        <p:spPr/>
        <p:txBody>
          <a:bodyPr/>
          <a:lstStyle/>
          <a:p>
            <a:r>
              <a:rPr lang="en-US"/>
              <a:t>What is Kubernetes?</a:t>
            </a:r>
          </a:p>
        </p:txBody>
      </p:sp>
      <p:sp>
        <p:nvSpPr>
          <p:cNvPr id="13" name="Text Placeholder 12">
            <a:extLst>
              <a:ext uri="{FF2B5EF4-FFF2-40B4-BE49-F238E27FC236}">
                <a16:creationId xmlns:a16="http://schemas.microsoft.com/office/drawing/2014/main" id="{649B4D5E-E4C1-410E-883F-A7517663FE71}"/>
              </a:ext>
            </a:extLst>
          </p:cNvPr>
          <p:cNvSpPr>
            <a:spLocks noGrp="1"/>
          </p:cNvSpPr>
          <p:nvPr>
            <p:ph type="body" sz="quarter" idx="11"/>
          </p:nvPr>
        </p:nvSpPr>
        <p:spPr>
          <a:xfrm>
            <a:off x="270069" y="1175541"/>
            <a:ext cx="11786671" cy="4647426"/>
          </a:xfrm>
        </p:spPr>
        <p:txBody>
          <a:bodyPr/>
          <a:lstStyle/>
          <a:p>
            <a:pPr lvl="1"/>
            <a:r>
              <a:rPr lang="en-US" sz="2000"/>
              <a:t>Background</a:t>
            </a:r>
          </a:p>
          <a:p>
            <a:pPr lvl="2"/>
            <a:r>
              <a:rPr lang="en-US" sz="1600"/>
              <a:t>"Kubernetes is an open-source system for automating deployment, scaling, and management of containerized applications” </a:t>
            </a:r>
          </a:p>
          <a:p>
            <a:pPr lvl="2"/>
            <a:r>
              <a:rPr lang="en-US" sz="1600"/>
              <a:t>Schedules and runs application containers across a cluster of machines</a:t>
            </a:r>
          </a:p>
          <a:p>
            <a:pPr lvl="2"/>
            <a:r>
              <a:rPr lang="en-US" sz="1600"/>
              <a:t>Kubernetes v1.0 released on July 21, 2015. Joe Beda, Brendan Burns, &amp; Craig </a:t>
            </a:r>
            <a:r>
              <a:rPr lang="en-US" sz="1600" err="1"/>
              <a:t>McLuckie</a:t>
            </a:r>
            <a:endParaRPr lang="en-US" sz="1600"/>
          </a:p>
          <a:p>
            <a:pPr lvl="1"/>
            <a:r>
              <a:rPr lang="en-US" sz="2000"/>
              <a:t>Key features</a:t>
            </a:r>
          </a:p>
          <a:p>
            <a:pPr lvl="2"/>
            <a:r>
              <a:rPr lang="en-US" sz="1600"/>
              <a:t>Declarative infrastructure</a:t>
            </a:r>
          </a:p>
          <a:p>
            <a:pPr lvl="2"/>
            <a:r>
              <a:rPr lang="en-US" sz="1600"/>
              <a:t>Self-healing</a:t>
            </a:r>
          </a:p>
          <a:p>
            <a:pPr lvl="2"/>
            <a:r>
              <a:rPr lang="en-US" sz="1600"/>
              <a:t>Horizontal scaling</a:t>
            </a:r>
          </a:p>
          <a:p>
            <a:pPr lvl="2"/>
            <a:r>
              <a:rPr lang="en-US" sz="1600"/>
              <a:t>Automated rollouts and rollbacks</a:t>
            </a:r>
          </a:p>
          <a:p>
            <a:pPr lvl="2"/>
            <a:r>
              <a:rPr lang="en-US" sz="1600"/>
              <a:t>Service discovery and load balancing</a:t>
            </a:r>
          </a:p>
          <a:p>
            <a:pPr lvl="2"/>
            <a:r>
              <a:rPr lang="en-US" sz="1600"/>
              <a:t>Automatic bin packing</a:t>
            </a:r>
          </a:p>
          <a:p>
            <a:pPr lvl="2"/>
            <a:r>
              <a:rPr lang="en-US" sz="1600"/>
              <a:t>Storage orchestration</a:t>
            </a:r>
          </a:p>
          <a:p>
            <a:pPr lvl="2"/>
            <a:r>
              <a:rPr lang="en-US" sz="1600"/>
              <a:t>Secret and configuration management</a:t>
            </a:r>
          </a:p>
          <a:p>
            <a:pPr lvl="2"/>
            <a:r>
              <a:rPr lang="en-US" sz="1600"/>
              <a:t>Not a PaaS platform</a:t>
            </a:r>
          </a:p>
        </p:txBody>
      </p:sp>
    </p:spTree>
    <p:extLst>
      <p:ext uri="{BB962C8B-B14F-4D97-AF65-F5344CB8AC3E}">
        <p14:creationId xmlns:p14="http://schemas.microsoft.com/office/powerpoint/2010/main" val="1129966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7FFDCD-ECB7-4D49-85C3-468988282DC9}"/>
              </a:ext>
            </a:extLst>
          </p:cNvPr>
          <p:cNvSpPr>
            <a:spLocks noGrp="1"/>
          </p:cNvSpPr>
          <p:nvPr>
            <p:ph type="title"/>
          </p:nvPr>
        </p:nvSpPr>
        <p:spPr>
          <a:xfrm>
            <a:off x="269757" y="291995"/>
            <a:ext cx="10965525" cy="569387"/>
          </a:xfrm>
        </p:spPr>
        <p:txBody>
          <a:bodyPr/>
          <a:lstStyle/>
          <a:p>
            <a:pPr defTabSz="914016"/>
            <a:r>
              <a:rPr lang="en-US" sz="3700" b="1"/>
              <a:t>Work how you want with opensource tools and APIs</a:t>
            </a:r>
          </a:p>
        </p:txBody>
      </p:sp>
      <p:graphicFrame>
        <p:nvGraphicFramePr>
          <p:cNvPr id="30" name="Table 29">
            <a:extLst>
              <a:ext uri="{FF2B5EF4-FFF2-40B4-BE49-F238E27FC236}">
                <a16:creationId xmlns:a16="http://schemas.microsoft.com/office/drawing/2014/main" id="{9E050F9E-3B58-4324-8A80-67691B27D494}"/>
              </a:ext>
            </a:extLst>
          </p:cNvPr>
          <p:cNvGraphicFramePr>
            <a:graphicFrameLocks noGrp="1"/>
          </p:cNvGraphicFramePr>
          <p:nvPr/>
        </p:nvGraphicFramePr>
        <p:xfrm>
          <a:off x="427996" y="1331752"/>
          <a:ext cx="11336011" cy="4879912"/>
        </p:xfrm>
        <a:graphic>
          <a:graphicData uri="http://schemas.openxmlformats.org/drawingml/2006/table">
            <a:tbl>
              <a:tblPr firstRow="1" bandRow="1">
                <a:tableStyleId>{5C22544A-7EE6-4342-B048-85BDC9FD1C3A}</a:tableStyleId>
              </a:tblPr>
              <a:tblGrid>
                <a:gridCol w="1390789">
                  <a:extLst>
                    <a:ext uri="{9D8B030D-6E8A-4147-A177-3AD203B41FA5}">
                      <a16:colId xmlns:a16="http://schemas.microsoft.com/office/drawing/2014/main" val="1718013709"/>
                    </a:ext>
                  </a:extLst>
                </a:gridCol>
                <a:gridCol w="1657537">
                  <a:extLst>
                    <a:ext uri="{9D8B030D-6E8A-4147-A177-3AD203B41FA5}">
                      <a16:colId xmlns:a16="http://schemas.microsoft.com/office/drawing/2014/main" val="1990358366"/>
                    </a:ext>
                  </a:extLst>
                </a:gridCol>
                <a:gridCol w="1657537">
                  <a:extLst>
                    <a:ext uri="{9D8B030D-6E8A-4147-A177-3AD203B41FA5}">
                      <a16:colId xmlns:a16="http://schemas.microsoft.com/office/drawing/2014/main" val="1769369918"/>
                    </a:ext>
                  </a:extLst>
                </a:gridCol>
                <a:gridCol w="1657537">
                  <a:extLst>
                    <a:ext uri="{9D8B030D-6E8A-4147-A177-3AD203B41FA5}">
                      <a16:colId xmlns:a16="http://schemas.microsoft.com/office/drawing/2014/main" val="720603844"/>
                    </a:ext>
                  </a:extLst>
                </a:gridCol>
                <a:gridCol w="1657537">
                  <a:extLst>
                    <a:ext uri="{9D8B030D-6E8A-4147-A177-3AD203B41FA5}">
                      <a16:colId xmlns:a16="http://schemas.microsoft.com/office/drawing/2014/main" val="3480668213"/>
                    </a:ext>
                  </a:extLst>
                </a:gridCol>
                <a:gridCol w="1657537">
                  <a:extLst>
                    <a:ext uri="{9D8B030D-6E8A-4147-A177-3AD203B41FA5}">
                      <a16:colId xmlns:a16="http://schemas.microsoft.com/office/drawing/2014/main" val="4169488182"/>
                    </a:ext>
                  </a:extLst>
                </a:gridCol>
                <a:gridCol w="1657537">
                  <a:extLst>
                    <a:ext uri="{9D8B030D-6E8A-4147-A177-3AD203B41FA5}">
                      <a16:colId xmlns:a16="http://schemas.microsoft.com/office/drawing/2014/main" val="1819581551"/>
                    </a:ext>
                  </a:extLst>
                </a:gridCol>
              </a:tblGrid>
              <a:tr h="46688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mn-lt"/>
                        <a:ea typeface="+mn-ea"/>
                        <a:cs typeface="+mn-cs"/>
                      </a:endParaRPr>
                    </a:p>
                  </a:txBody>
                  <a:tcPr marL="91414" marR="91414" marT="45706" marB="45706"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bg1"/>
                          </a:solidFill>
                        </a:rPr>
                        <a:t>Development</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DevOps</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Monitoring</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Networking</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Storage</a:t>
                      </a: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algn="ctr"/>
                      <a:r>
                        <a:rPr lang="en-US" sz="1200">
                          <a:solidFill>
                            <a:schemeClr val="bg1"/>
                          </a:solidFill>
                        </a:rPr>
                        <a:t>Security</a:t>
                      </a:r>
                    </a:p>
                  </a:txBody>
                  <a:tcPr marL="91414" marR="91414" marT="45706" marB="45706"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2833149">
                <a:tc>
                  <a:txBody>
                    <a:bodyPr/>
                    <a:lstStyle/>
                    <a:p>
                      <a:pPr>
                        <a:lnSpc>
                          <a:spcPct val="110000"/>
                        </a:lnSpc>
                      </a:pPr>
                      <a:r>
                        <a:rPr lang="en-US" sz="1200">
                          <a:solidFill>
                            <a:schemeClr val="tx1"/>
                          </a:solidFill>
                          <a:latin typeface="Segoe UI Semibold" panose="020B0702040204020203" pitchFamily="34" charset="0"/>
                          <a:cs typeface="Segoe UI Semibold" panose="020B0702040204020203" pitchFamily="34" charset="0"/>
                        </a:rPr>
                        <a:t>Take advantage of services and tools in the Kubernetes ecosystem</a:t>
                      </a:r>
                    </a:p>
                    <a:p>
                      <a:pPr>
                        <a:lnSpc>
                          <a:spcPct val="110000"/>
                        </a:lnSpc>
                      </a:pPr>
                      <a:endParaRPr lang="en-US" sz="1200">
                        <a:solidFill>
                          <a:schemeClr val="tx1"/>
                        </a:solidFill>
                        <a:latin typeface="Segoe UI Semibold" panose="020B0702040204020203" pitchFamily="34" charset="0"/>
                        <a:cs typeface="Segoe UI Semibold" panose="020B0702040204020203" pitchFamily="34" charset="0"/>
                      </a:endParaRPr>
                    </a:p>
                  </a:txBody>
                  <a:tcPr marL="89617" marR="89617" marT="44808" marB="44808" anchor="ctr">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b">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701490433"/>
                  </a:ext>
                </a:extLst>
              </a:tr>
              <a:tr h="1579875">
                <a:tc>
                  <a:txBody>
                    <a:bodyPr/>
                    <a:lstStyle/>
                    <a:p>
                      <a:pPr>
                        <a:lnSpc>
                          <a:spcPct val="110000"/>
                        </a:lnSpc>
                      </a:pPr>
                      <a:r>
                        <a:rPr lang="en-US" sz="1200">
                          <a:solidFill>
                            <a:schemeClr val="tx1"/>
                          </a:solidFill>
                          <a:latin typeface="Segoe UI Semibold" panose="020B0702040204020203" pitchFamily="34" charset="0"/>
                          <a:cs typeface="Segoe UI Semibold" panose="020B0702040204020203" pitchFamily="34" charset="0"/>
                        </a:rPr>
                        <a:t>OR, </a:t>
                      </a:r>
                    </a:p>
                    <a:p>
                      <a:pPr>
                        <a:lnSpc>
                          <a:spcPct val="110000"/>
                        </a:lnSpc>
                      </a:pPr>
                      <a:endParaRPr lang="en-US" sz="1200">
                        <a:solidFill>
                          <a:schemeClr val="tx1"/>
                        </a:solidFill>
                        <a:latin typeface="Segoe UI Semibold" panose="020B0702040204020203" pitchFamily="34" charset="0"/>
                        <a:cs typeface="Segoe UI Semibold" panose="020B0702040204020203" pitchFamily="34" charset="0"/>
                      </a:endParaRPr>
                    </a:p>
                    <a:p>
                      <a:pPr>
                        <a:lnSpc>
                          <a:spcPct val="110000"/>
                        </a:lnSpc>
                      </a:pPr>
                      <a:r>
                        <a:rPr lang="en-US" sz="1200">
                          <a:solidFill>
                            <a:schemeClr val="tx1"/>
                          </a:solidFill>
                          <a:latin typeface="Segoe UI Semibold" panose="020B0702040204020203" pitchFamily="34" charset="0"/>
                          <a:cs typeface="Segoe UI Semibold" panose="020B0702040204020203" pitchFamily="34" charset="0"/>
                        </a:rPr>
                        <a:t>Leverage growing Azure support </a:t>
                      </a:r>
                    </a:p>
                    <a:p>
                      <a:pPr>
                        <a:lnSpc>
                          <a:spcPct val="110000"/>
                        </a:lnSpc>
                      </a:pPr>
                      <a:endParaRPr lang="en-US" sz="1200">
                        <a:solidFill>
                          <a:schemeClr val="tx1"/>
                        </a:solidFill>
                        <a:latin typeface="Segoe UI Semibold" panose="020B0702040204020203" pitchFamily="34" charset="0"/>
                        <a:cs typeface="Segoe UI Semibold" panose="020B0702040204020203" pitchFamily="34" charset="0"/>
                      </a:endParaRPr>
                    </a:p>
                  </a:txBody>
                  <a:tcPr marL="89617" marR="89617" marT="44808" marB="44808" anchor="ctr">
                    <a:lnL w="12700" cmpd="sng">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algn="ctr">
                        <a:lnSpc>
                          <a:spcPct val="110000"/>
                        </a:lnSpc>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ctr" defTabSz="932742" rtl="0" eaLnBrk="1" fontAlgn="auto" latinLnBrk="0" hangingPunct="1">
                        <a:lnSpc>
                          <a:spcPct val="110000"/>
                        </a:lnSpc>
                        <a:spcBef>
                          <a:spcPts val="0"/>
                        </a:spcBef>
                        <a:spcAft>
                          <a:spcPts val="600"/>
                        </a:spcAft>
                        <a:buClrTx/>
                        <a:buSzTx/>
                        <a:buFontTx/>
                        <a:buNone/>
                        <a:tabLst/>
                        <a:defRPr/>
                      </a:pPr>
                      <a:endParaRPr lang="en-US" sz="1200">
                        <a:solidFill>
                          <a:schemeClr val="tx1"/>
                        </a:solidFill>
                      </a:endParaRPr>
                    </a:p>
                  </a:txBody>
                  <a:tcPr marL="91414" marR="91414" marT="45706" marB="45706" anchor="ctr">
                    <a:lnL w="38100" cap="flat" cmpd="sng" algn="ctr">
                      <a:solidFill>
                        <a:schemeClr val="bg1"/>
                      </a:solidFill>
                      <a:prstDash val="solid"/>
                      <a:round/>
                      <a:headEnd type="none" w="med" len="med"/>
                      <a:tailEnd type="none" w="med" len="med"/>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3179738365"/>
                  </a:ext>
                </a:extLst>
              </a:tr>
            </a:tbl>
          </a:graphicData>
        </a:graphic>
      </p:graphicFrame>
      <p:pic>
        <p:nvPicPr>
          <p:cNvPr id="31" name="Picture 30">
            <a:extLst>
              <a:ext uri="{FF2B5EF4-FFF2-40B4-BE49-F238E27FC236}">
                <a16:creationId xmlns:a16="http://schemas.microsoft.com/office/drawing/2014/main" id="{0AC3B970-2D62-487C-B5C4-12552DB4D04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59188" y="1918567"/>
            <a:ext cx="383723" cy="399578"/>
          </a:xfrm>
          <a:prstGeom prst="rect">
            <a:avLst/>
          </a:prstGeom>
        </p:spPr>
      </p:pic>
      <p:pic>
        <p:nvPicPr>
          <p:cNvPr id="32" name="Picture 31">
            <a:extLst>
              <a:ext uri="{FF2B5EF4-FFF2-40B4-BE49-F238E27FC236}">
                <a16:creationId xmlns:a16="http://schemas.microsoft.com/office/drawing/2014/main" id="{F0816BE6-8BC8-4C09-9809-E0622250102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1405" t="8665" r="11405"/>
          <a:stretch/>
        </p:blipFill>
        <p:spPr>
          <a:xfrm>
            <a:off x="2375144" y="2517231"/>
            <a:ext cx="551810" cy="323196"/>
          </a:xfrm>
          <a:prstGeom prst="rect">
            <a:avLst/>
          </a:prstGeom>
        </p:spPr>
      </p:pic>
      <p:pic>
        <p:nvPicPr>
          <p:cNvPr id="34" name="Picture 33">
            <a:extLst>
              <a:ext uri="{FF2B5EF4-FFF2-40B4-BE49-F238E27FC236}">
                <a16:creationId xmlns:a16="http://schemas.microsoft.com/office/drawing/2014/main" id="{CC9ED11F-7E4E-4410-B02A-A3D683461B30}"/>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9910" b="88288" l="3297" r="97582">
                        <a14:foregroundMark x1="17582" y1="36036" x2="17582" y2="36036"/>
                        <a14:foregroundMark x1="11868" y1="37838" x2="11868" y2="37838"/>
                        <a14:foregroundMark x1="11429" y1="79279" x2="11429" y2="79279"/>
                        <a14:foregroundMark x1="3297" y1="21622" x2="3297" y2="21622"/>
                        <a14:foregroundMark x1="33626" y1="52252" x2="33626" y2="52252"/>
                        <a14:foregroundMark x1="37143" y1="54955" x2="37143" y2="54955"/>
                        <a14:foregroundMark x1="45934" y1="52252" x2="45934" y2="52252"/>
                        <a14:foregroundMark x1="52088" y1="48649" x2="52088" y2="48649"/>
                        <a14:foregroundMark x1="62198" y1="58559" x2="62198" y2="58559"/>
                        <a14:foregroundMark x1="66813" y1="46847" x2="66813" y2="46847"/>
                        <a14:foregroundMark x1="81538" y1="48649" x2="81538" y2="48649"/>
                        <a14:foregroundMark x1="78242" y1="57658" x2="78242" y2="57658"/>
                        <a14:foregroundMark x1="97582" y1="48649" x2="97582" y2="48649"/>
                      </a14:backgroundRemoval>
                    </a14:imgEffect>
                  </a14:imgLayer>
                </a14:imgProps>
              </a:ext>
              <a:ext uri="{28A0092B-C50C-407E-A947-70E740481C1C}">
                <a14:useLocalDpi xmlns:a14="http://schemas.microsoft.com/office/drawing/2010/main"/>
              </a:ext>
            </a:extLst>
          </a:blip>
          <a:stretch>
            <a:fillRect/>
          </a:stretch>
        </p:blipFill>
        <p:spPr>
          <a:xfrm>
            <a:off x="3806714" y="2546970"/>
            <a:ext cx="1081016" cy="263721"/>
          </a:xfrm>
          <a:prstGeom prst="rect">
            <a:avLst/>
          </a:prstGeom>
        </p:spPr>
      </p:pic>
      <p:grpSp>
        <p:nvGrpSpPr>
          <p:cNvPr id="13" name="Group 12">
            <a:extLst>
              <a:ext uri="{FF2B5EF4-FFF2-40B4-BE49-F238E27FC236}">
                <a16:creationId xmlns:a16="http://schemas.microsoft.com/office/drawing/2014/main" id="{3C48D4CA-24EE-4C96-B33B-A047840EE439}"/>
              </a:ext>
            </a:extLst>
          </p:cNvPr>
          <p:cNvGrpSpPr/>
          <p:nvPr/>
        </p:nvGrpSpPr>
        <p:grpSpPr>
          <a:xfrm>
            <a:off x="3761769" y="3027734"/>
            <a:ext cx="1170906" cy="405165"/>
            <a:chOff x="3637497" y="3660479"/>
            <a:chExt cx="1334540" cy="461787"/>
          </a:xfrm>
        </p:grpSpPr>
        <p:pic>
          <p:nvPicPr>
            <p:cNvPr id="35" name="Picture 34">
              <a:extLst>
                <a:ext uri="{FF2B5EF4-FFF2-40B4-BE49-F238E27FC236}">
                  <a16:creationId xmlns:a16="http://schemas.microsoft.com/office/drawing/2014/main" id="{244B1ED4-6FCB-4FD9-B26C-1A2388F6857B}"/>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37497" y="3665092"/>
              <a:ext cx="743681" cy="452560"/>
            </a:xfrm>
            <a:prstGeom prst="rect">
              <a:avLst/>
            </a:prstGeom>
          </p:spPr>
        </p:pic>
        <p:pic>
          <p:nvPicPr>
            <p:cNvPr id="36" name="Picture 6" descr="Image result for Jfrog logo">
              <a:extLst>
                <a:ext uri="{FF2B5EF4-FFF2-40B4-BE49-F238E27FC236}">
                  <a16:creationId xmlns:a16="http://schemas.microsoft.com/office/drawing/2014/main" id="{4ACBCF5D-9712-479E-A11C-1B871B347B5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494320" y="3660479"/>
              <a:ext cx="477717" cy="461787"/>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8" descr="Image result for Codeship">
            <a:extLst>
              <a:ext uri="{FF2B5EF4-FFF2-40B4-BE49-F238E27FC236}">
                <a16:creationId xmlns:a16="http://schemas.microsoft.com/office/drawing/2014/main" id="{81B97219-D56F-4442-A215-AE09450036FF}"/>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b="-3110"/>
          <a:stretch/>
        </p:blipFill>
        <p:spPr bwMode="auto">
          <a:xfrm>
            <a:off x="3598036" y="3531971"/>
            <a:ext cx="1498371" cy="4103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Prometheus logo">
            <a:extLst>
              <a:ext uri="{FF2B5EF4-FFF2-40B4-BE49-F238E27FC236}">
                <a16:creationId xmlns:a16="http://schemas.microsoft.com/office/drawing/2014/main" id="{99E58D30-1C32-4D51-BAF0-72F15C3DCDB6}"/>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5411066" y="1919079"/>
            <a:ext cx="1157561" cy="39855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Fluentd logo">
            <a:extLst>
              <a:ext uri="{FF2B5EF4-FFF2-40B4-BE49-F238E27FC236}">
                <a16:creationId xmlns:a16="http://schemas.microsoft.com/office/drawing/2014/main" id="{00F5C581-AAB8-47C4-AA0C-06B222877E7B}"/>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571642" y="2534033"/>
            <a:ext cx="836412" cy="28959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8" descr="Image result for Jaeger logo">
            <a:extLst>
              <a:ext uri="{FF2B5EF4-FFF2-40B4-BE49-F238E27FC236}">
                <a16:creationId xmlns:a16="http://schemas.microsoft.com/office/drawing/2014/main" id="{2EC2B4F1-1908-4872-BCF5-1B85F1B4267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528398" y="4203665"/>
            <a:ext cx="922899" cy="30076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6" descr="Image result for opentracing logo">
            <a:extLst>
              <a:ext uri="{FF2B5EF4-FFF2-40B4-BE49-F238E27FC236}">
                <a16:creationId xmlns:a16="http://schemas.microsoft.com/office/drawing/2014/main" id="{543B062C-D027-4853-88F7-E257490C97C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375541" y="3530208"/>
            <a:ext cx="565913" cy="41384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2" descr="Image result for Tigera logo">
            <a:extLst>
              <a:ext uri="{FF2B5EF4-FFF2-40B4-BE49-F238E27FC236}">
                <a16:creationId xmlns:a16="http://schemas.microsoft.com/office/drawing/2014/main" id="{C0E7252C-8C6F-40EC-836A-7675BA868BA1}"/>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368442" y="2482748"/>
            <a:ext cx="470599" cy="39216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ED019988-C82A-48B1-A0C2-5DD6E9779A98}"/>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933603" y="1946177"/>
            <a:ext cx="799049" cy="271883"/>
          </a:xfrm>
          <a:prstGeom prst="rect">
            <a:avLst/>
          </a:prstGeom>
        </p:spPr>
      </p:pic>
      <p:pic>
        <p:nvPicPr>
          <p:cNvPr id="48" name="Picture 26" descr="Image result for Portworx logo">
            <a:extLst>
              <a:ext uri="{FF2B5EF4-FFF2-40B4-BE49-F238E27FC236}">
                <a16:creationId xmlns:a16="http://schemas.microsoft.com/office/drawing/2014/main" id="{0A5F0042-F38A-4A6F-86AF-5D8B3CC7FCCF}"/>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784039" y="2467971"/>
            <a:ext cx="1074067" cy="42172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8" descr="Image result for Twistlock logo">
            <a:extLst>
              <a:ext uri="{FF2B5EF4-FFF2-40B4-BE49-F238E27FC236}">
                <a16:creationId xmlns:a16="http://schemas.microsoft.com/office/drawing/2014/main" id="{5AFA8C12-EB9C-4669-A216-227BCA8A1D3E}"/>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0339750" y="1982416"/>
            <a:ext cx="1128146" cy="27188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0" descr="Image result for Aqua container security logo">
            <a:extLst>
              <a:ext uri="{FF2B5EF4-FFF2-40B4-BE49-F238E27FC236}">
                <a16:creationId xmlns:a16="http://schemas.microsoft.com/office/drawing/2014/main" id="{D0506F74-3E3D-479A-8095-51732A554DA5}"/>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0445492" y="2493309"/>
            <a:ext cx="892499" cy="32173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34" descr="Image result for Hashicorp">
            <a:extLst>
              <a:ext uri="{FF2B5EF4-FFF2-40B4-BE49-F238E27FC236}">
                <a16:creationId xmlns:a16="http://schemas.microsoft.com/office/drawing/2014/main" id="{78CFB63C-261D-4600-9D37-5E9148A87101}"/>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0382216" y="3608986"/>
            <a:ext cx="1033513" cy="2662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cni logo">
            <a:extLst>
              <a:ext uri="{FF2B5EF4-FFF2-40B4-BE49-F238E27FC236}">
                <a16:creationId xmlns:a16="http://schemas.microsoft.com/office/drawing/2014/main" id="{A44089BA-87E6-4534-B13D-3A60F77A5717}"/>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7292589" y="1830569"/>
            <a:ext cx="575574" cy="5755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D5324F-92F4-4EB2-9529-E1F1E6F3A071}"/>
              </a:ext>
            </a:extLst>
          </p:cNvPr>
          <p:cNvSpPr txBox="1"/>
          <p:nvPr/>
        </p:nvSpPr>
        <p:spPr>
          <a:xfrm>
            <a:off x="10479247" y="4082684"/>
            <a:ext cx="858743" cy="479676"/>
          </a:xfrm>
          <a:prstGeom prst="rect">
            <a:avLst/>
          </a:prstGeom>
          <a:noFill/>
        </p:spPr>
        <p:txBody>
          <a:bodyPr wrap="square" lIns="179259" tIns="143407" rIns="179259" bIns="143407" rtlCol="0">
            <a:spAutoFit/>
          </a:bodyPr>
          <a:lstStyle/>
          <a:p>
            <a:pPr algn="ctr" defTabSz="914225">
              <a:lnSpc>
                <a:spcPct val="90000"/>
              </a:lnSpc>
              <a:spcAft>
                <a:spcPts val="588"/>
              </a:spcAft>
            </a:pPr>
            <a:r>
              <a:rPr lang="en-US" sz="1371">
                <a:solidFill>
                  <a:srgbClr val="505050"/>
                </a:solidFill>
                <a:latin typeface="Segoe UI"/>
              </a:rPr>
              <a:t>RBAC</a:t>
            </a:r>
          </a:p>
        </p:txBody>
      </p:sp>
      <p:grpSp>
        <p:nvGrpSpPr>
          <p:cNvPr id="14" name="Group 13"/>
          <p:cNvGrpSpPr/>
          <p:nvPr/>
        </p:nvGrpSpPr>
        <p:grpSpPr>
          <a:xfrm>
            <a:off x="2127308" y="4971789"/>
            <a:ext cx="1047481" cy="883190"/>
            <a:chOff x="2168607" y="5395936"/>
            <a:chExt cx="1068636" cy="901027"/>
          </a:xfrm>
        </p:grpSpPr>
        <p:pic>
          <p:nvPicPr>
            <p:cNvPr id="8" name="Picture 7">
              <a:extLst>
                <a:ext uri="{FF2B5EF4-FFF2-40B4-BE49-F238E27FC236}">
                  <a16:creationId xmlns:a16="http://schemas.microsoft.com/office/drawing/2014/main" id="{F008B286-A8EE-4F88-A0A6-E4267FEB0DA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504666" y="5395936"/>
              <a:ext cx="396518" cy="394866"/>
            </a:xfrm>
            <a:prstGeom prst="rect">
              <a:avLst/>
            </a:prstGeom>
          </p:spPr>
        </p:pic>
        <p:sp>
          <p:nvSpPr>
            <p:cNvPr id="3" name="TextBox 2">
              <a:extLst>
                <a:ext uri="{FF2B5EF4-FFF2-40B4-BE49-F238E27FC236}">
                  <a16:creationId xmlns:a16="http://schemas.microsoft.com/office/drawing/2014/main" id="{877538CF-FB49-4C6F-9428-3577250D170F}"/>
                </a:ext>
              </a:extLst>
            </p:cNvPr>
            <p:cNvSpPr txBox="1"/>
            <p:nvPr/>
          </p:nvSpPr>
          <p:spPr>
            <a:xfrm>
              <a:off x="2168607" y="5835298"/>
              <a:ext cx="1068636" cy="461665"/>
            </a:xfrm>
            <a:prstGeom prst="rect">
              <a:avLst/>
            </a:prstGeom>
            <a:noFill/>
          </p:spPr>
          <p:txBody>
            <a:bodyPr wrap="square" lIns="179259" tIns="143407" rIns="179259" bIns="143407" rtlCol="0">
              <a:spAutoFit/>
            </a:bodyPr>
            <a:lstStyle/>
            <a:p>
              <a:pPr algn="ctr" defTabSz="914225">
                <a:lnSpc>
                  <a:spcPct val="90000"/>
                </a:lnSpc>
              </a:pPr>
              <a:r>
                <a:rPr lang="en-US" sz="1175" b="1">
                  <a:solidFill>
                    <a:srgbClr val="505050"/>
                  </a:solidFill>
                  <a:latin typeface="Segoe UI Semibold" charset="0"/>
                  <a:ea typeface="Segoe UI Semibold" charset="0"/>
                  <a:cs typeface="Segoe UI Semibold" charset="0"/>
                </a:rPr>
                <a:t>VS</a:t>
              </a:r>
              <a:r>
                <a:rPr lang="en-US" sz="1175" b="1">
                  <a:solidFill>
                    <a:srgbClr val="FF0000"/>
                  </a:solidFill>
                  <a:latin typeface="Segoe UI Semibold" charset="0"/>
                  <a:ea typeface="Segoe UI Semibold" charset="0"/>
                  <a:cs typeface="Segoe UI Semibold" charset="0"/>
                </a:rPr>
                <a:t> </a:t>
              </a:r>
              <a:r>
                <a:rPr lang="en-US" sz="1175" b="1">
                  <a:solidFill>
                    <a:srgbClr val="505050"/>
                  </a:solidFill>
                  <a:latin typeface="Segoe UI Semibold" charset="0"/>
                  <a:ea typeface="Segoe UI Semibold" charset="0"/>
                  <a:cs typeface="Segoe UI Semibold" charset="0"/>
                </a:rPr>
                <a:t>Code</a:t>
              </a:r>
            </a:p>
          </p:txBody>
        </p:sp>
      </p:grpSp>
      <p:grpSp>
        <p:nvGrpSpPr>
          <p:cNvPr id="11" name="Group 10"/>
          <p:cNvGrpSpPr/>
          <p:nvPr/>
        </p:nvGrpSpPr>
        <p:grpSpPr>
          <a:xfrm>
            <a:off x="3822964" y="4870352"/>
            <a:ext cx="1422204" cy="1086061"/>
            <a:chOff x="3898510" y="5411167"/>
            <a:chExt cx="1450928" cy="1107996"/>
          </a:xfrm>
        </p:grpSpPr>
        <p:pic>
          <p:nvPicPr>
            <p:cNvPr id="17" name="Picture 16">
              <a:extLst>
                <a:ext uri="{FF2B5EF4-FFF2-40B4-BE49-F238E27FC236}">
                  <a16:creationId xmlns:a16="http://schemas.microsoft.com/office/drawing/2014/main" id="{562C0BA8-8B5F-4123-AE81-278B142334D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927262" y="5411167"/>
              <a:ext cx="365931" cy="364405"/>
            </a:xfrm>
            <a:prstGeom prst="rect">
              <a:avLst/>
            </a:prstGeom>
          </p:spPr>
        </p:pic>
        <p:pic>
          <p:nvPicPr>
            <p:cNvPr id="19" name="Graphic 18">
              <a:extLst>
                <a:ext uri="{FF2B5EF4-FFF2-40B4-BE49-F238E27FC236}">
                  <a16:creationId xmlns:a16="http://schemas.microsoft.com/office/drawing/2014/main" id="{68555918-E1F7-43C1-A54A-469143453454}"/>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898510" y="6098760"/>
              <a:ext cx="432333" cy="353575"/>
            </a:xfrm>
            <a:prstGeom prst="rect">
              <a:avLst/>
            </a:prstGeom>
          </p:spPr>
        </p:pic>
        <p:sp>
          <p:nvSpPr>
            <p:cNvPr id="45" name="TextBox 44">
              <a:extLst>
                <a:ext uri="{FF2B5EF4-FFF2-40B4-BE49-F238E27FC236}">
                  <a16:creationId xmlns:a16="http://schemas.microsoft.com/office/drawing/2014/main" id="{17254D9F-B02E-4290-A007-A91864776A2D}"/>
                </a:ext>
              </a:extLst>
            </p:cNvPr>
            <p:cNvSpPr txBox="1"/>
            <p:nvPr/>
          </p:nvSpPr>
          <p:spPr>
            <a:xfrm>
              <a:off x="4280802" y="5411167"/>
              <a:ext cx="1068636" cy="1107996"/>
            </a:xfrm>
            <a:prstGeom prst="rect">
              <a:avLst/>
            </a:prstGeom>
            <a:noFill/>
          </p:spPr>
          <p:txBody>
            <a:bodyPr wrap="square" lIns="179259" tIns="143407" rIns="179259" bIns="143407" rtlCol="0">
              <a:spAutoFit/>
            </a:bodyPr>
            <a:lstStyle/>
            <a:p>
              <a:pPr defTabSz="914016">
                <a:lnSpc>
                  <a:spcPct val="110000"/>
                </a:lnSpc>
              </a:pPr>
              <a:r>
                <a:rPr lang="en-US" sz="1175" b="1">
                  <a:solidFill>
                    <a:srgbClr val="505050"/>
                  </a:solidFill>
                  <a:latin typeface="Segoe UI Semibold" charset="0"/>
                  <a:ea typeface="Segoe UI Semibold" charset="0"/>
                  <a:cs typeface="Segoe UI Semibold" charset="0"/>
                </a:rPr>
                <a:t>VSTS</a:t>
              </a:r>
              <a:br>
                <a:rPr lang="en-US" sz="1175" b="1">
                  <a:solidFill>
                    <a:srgbClr val="505050"/>
                  </a:solidFill>
                  <a:latin typeface="Segoe UI Semibold" charset="0"/>
                  <a:ea typeface="Segoe UI Semibold" charset="0"/>
                  <a:cs typeface="Segoe UI Semibold" charset="0"/>
                </a:rPr>
              </a:br>
              <a:endParaRPr lang="en-US" sz="1175" b="1">
                <a:solidFill>
                  <a:srgbClr val="505050"/>
                </a:solidFill>
                <a:latin typeface="Segoe UI Semibold" charset="0"/>
                <a:ea typeface="Segoe UI Semibold" charset="0"/>
                <a:cs typeface="Segoe UI Semibold" charset="0"/>
              </a:endParaRPr>
            </a:p>
            <a:p>
              <a:pPr defTabSz="914016">
                <a:lnSpc>
                  <a:spcPct val="110000"/>
                </a:lnSpc>
              </a:pPr>
              <a:endParaRPr lang="en-US" sz="1175" b="1">
                <a:solidFill>
                  <a:srgbClr val="505050"/>
                </a:solidFill>
                <a:latin typeface="Segoe UI Semibold" charset="0"/>
                <a:ea typeface="Segoe UI Semibold" charset="0"/>
                <a:cs typeface="Segoe UI Semibold" charset="0"/>
              </a:endParaRPr>
            </a:p>
            <a:p>
              <a:pPr defTabSz="914016">
                <a:lnSpc>
                  <a:spcPct val="110000"/>
                </a:lnSpc>
              </a:pPr>
              <a:r>
                <a:rPr lang="en-US" sz="1175" b="1">
                  <a:solidFill>
                    <a:srgbClr val="505050"/>
                  </a:solidFill>
                  <a:latin typeface="Segoe UI Semibold" charset="0"/>
                  <a:ea typeface="Segoe UI Semibold" charset="0"/>
                  <a:cs typeface="Segoe UI Semibold" charset="0"/>
                </a:rPr>
                <a:t>ARM</a:t>
              </a:r>
            </a:p>
          </p:txBody>
        </p:sp>
      </p:grpSp>
      <p:sp>
        <p:nvSpPr>
          <p:cNvPr id="53" name="TextBox 52">
            <a:extLst>
              <a:ext uri="{FF2B5EF4-FFF2-40B4-BE49-F238E27FC236}">
                <a16:creationId xmlns:a16="http://schemas.microsoft.com/office/drawing/2014/main" id="{D391690D-9781-4FD0-831E-DED1EF82AE5C}"/>
              </a:ext>
            </a:extLst>
          </p:cNvPr>
          <p:cNvSpPr txBox="1"/>
          <p:nvPr/>
        </p:nvSpPr>
        <p:spPr>
          <a:xfrm>
            <a:off x="5163360" y="5358515"/>
            <a:ext cx="1562481" cy="476692"/>
          </a:xfrm>
          <a:prstGeom prst="rect">
            <a:avLst/>
          </a:prstGeom>
          <a:noFill/>
        </p:spPr>
        <p:txBody>
          <a:bodyPr wrap="square" lIns="179259" tIns="143407" rIns="179259" bIns="143407" rtlCol="0">
            <a:spAutoFit/>
          </a:bodyPr>
          <a:lstStyle/>
          <a:p>
            <a:pPr algn="ctr" defTabSz="914016">
              <a:lnSpc>
                <a:spcPct val="110000"/>
              </a:lnSpc>
            </a:pPr>
            <a:r>
              <a:rPr lang="en-US" sz="1175" b="1">
                <a:solidFill>
                  <a:srgbClr val="505050"/>
                </a:solidFill>
                <a:latin typeface="Segoe UI Semibold" charset="0"/>
                <a:ea typeface="Segoe UI Semibold" charset="0"/>
                <a:cs typeface="Segoe UI Semibold" charset="0"/>
              </a:rPr>
              <a:t>Azure Monitor</a:t>
            </a:r>
          </a:p>
        </p:txBody>
      </p:sp>
      <p:grpSp>
        <p:nvGrpSpPr>
          <p:cNvPr id="6" name="Group 5"/>
          <p:cNvGrpSpPr/>
          <p:nvPr/>
        </p:nvGrpSpPr>
        <p:grpSpPr>
          <a:xfrm>
            <a:off x="6949630" y="4970257"/>
            <a:ext cx="1258078" cy="874214"/>
            <a:chOff x="7088324" y="5482101"/>
            <a:chExt cx="1283487" cy="891870"/>
          </a:xfrm>
        </p:grpSpPr>
        <p:pic>
          <p:nvPicPr>
            <p:cNvPr id="15" name="Picture 14">
              <a:extLst>
                <a:ext uri="{FF2B5EF4-FFF2-40B4-BE49-F238E27FC236}">
                  <a16:creationId xmlns:a16="http://schemas.microsoft.com/office/drawing/2014/main" id="{35CAAA54-1132-4014-B40C-0EA6BC0605DB}"/>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488138" y="5482101"/>
              <a:ext cx="483858" cy="483858"/>
            </a:xfrm>
            <a:prstGeom prst="rect">
              <a:avLst/>
            </a:prstGeom>
          </p:spPr>
        </p:pic>
        <p:sp>
          <p:nvSpPr>
            <p:cNvPr id="54" name="TextBox 53">
              <a:extLst>
                <a:ext uri="{FF2B5EF4-FFF2-40B4-BE49-F238E27FC236}">
                  <a16:creationId xmlns:a16="http://schemas.microsoft.com/office/drawing/2014/main" id="{655AD0C0-0451-4F48-8908-9F76D6912904}"/>
                </a:ext>
              </a:extLst>
            </p:cNvPr>
            <p:cNvSpPr txBox="1"/>
            <p:nvPr/>
          </p:nvSpPr>
          <p:spPr>
            <a:xfrm>
              <a:off x="7088324" y="5887651"/>
              <a:ext cx="1283487" cy="486320"/>
            </a:xfrm>
            <a:prstGeom prst="rect">
              <a:avLst/>
            </a:prstGeom>
            <a:noFill/>
          </p:spPr>
          <p:txBody>
            <a:bodyPr wrap="square" lIns="179259" tIns="143407" rIns="179259" bIns="143407" rtlCol="0">
              <a:spAutoFit/>
            </a:bodyPr>
            <a:lstStyle/>
            <a:p>
              <a:pPr algn="ctr" defTabSz="914016">
                <a:lnSpc>
                  <a:spcPct val="110000"/>
                </a:lnSpc>
              </a:pPr>
              <a:r>
                <a:rPr lang="en-US" sz="1175" b="1">
                  <a:solidFill>
                    <a:srgbClr val="505050"/>
                  </a:solidFill>
                  <a:latin typeface="Segoe UI Semibold" charset="0"/>
                  <a:ea typeface="Segoe UI Semibold" charset="0"/>
                  <a:cs typeface="Segoe UI Semibold" charset="0"/>
                </a:rPr>
                <a:t>Azure VNET</a:t>
              </a:r>
            </a:p>
          </p:txBody>
        </p:sp>
      </p:grpSp>
      <p:grpSp>
        <p:nvGrpSpPr>
          <p:cNvPr id="7" name="Group 6"/>
          <p:cNvGrpSpPr/>
          <p:nvPr/>
        </p:nvGrpSpPr>
        <p:grpSpPr>
          <a:xfrm>
            <a:off x="8577994" y="4983684"/>
            <a:ext cx="1347378" cy="847360"/>
            <a:chOff x="8749576" y="5509497"/>
            <a:chExt cx="1374591" cy="864474"/>
          </a:xfrm>
        </p:grpSpPr>
        <p:pic>
          <p:nvPicPr>
            <p:cNvPr id="18" name="Picture 17">
              <a:extLst>
                <a:ext uri="{FF2B5EF4-FFF2-40B4-BE49-F238E27FC236}">
                  <a16:creationId xmlns:a16="http://schemas.microsoft.com/office/drawing/2014/main" id="{92559573-F461-41B8-A443-9E2C319B09FF}"/>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9222338" y="5509497"/>
              <a:ext cx="429066" cy="429066"/>
            </a:xfrm>
            <a:prstGeom prst="rect">
              <a:avLst/>
            </a:prstGeom>
          </p:spPr>
        </p:pic>
        <p:sp>
          <p:nvSpPr>
            <p:cNvPr id="55" name="TextBox 54">
              <a:extLst>
                <a:ext uri="{FF2B5EF4-FFF2-40B4-BE49-F238E27FC236}">
                  <a16:creationId xmlns:a16="http://schemas.microsoft.com/office/drawing/2014/main" id="{8D54EBA9-8823-431D-A1F2-3A485BC3AE3A}"/>
                </a:ext>
              </a:extLst>
            </p:cNvPr>
            <p:cNvSpPr txBox="1"/>
            <p:nvPr/>
          </p:nvSpPr>
          <p:spPr>
            <a:xfrm>
              <a:off x="8749576" y="5887651"/>
              <a:ext cx="1374591" cy="486320"/>
            </a:xfrm>
            <a:prstGeom prst="rect">
              <a:avLst/>
            </a:prstGeom>
            <a:noFill/>
          </p:spPr>
          <p:txBody>
            <a:bodyPr wrap="square" lIns="179259" tIns="143407" rIns="179259" bIns="143407" rtlCol="0">
              <a:spAutoFit/>
            </a:bodyPr>
            <a:lstStyle/>
            <a:p>
              <a:pPr algn="ctr" defTabSz="914016">
                <a:lnSpc>
                  <a:spcPct val="110000"/>
                </a:lnSpc>
              </a:pPr>
              <a:r>
                <a:rPr lang="en-US" sz="1175" b="1">
                  <a:solidFill>
                    <a:srgbClr val="505050"/>
                  </a:solidFill>
                  <a:latin typeface="Segoe UI Semibold" charset="0"/>
                  <a:ea typeface="Segoe UI Semibold" charset="0"/>
                  <a:cs typeface="Segoe UI Semibold" charset="0"/>
                </a:rPr>
                <a:t>Azure Storage</a:t>
              </a:r>
            </a:p>
          </p:txBody>
        </p:sp>
      </p:grpSp>
      <p:grpSp>
        <p:nvGrpSpPr>
          <p:cNvPr id="9" name="Group 8"/>
          <p:cNvGrpSpPr/>
          <p:nvPr/>
        </p:nvGrpSpPr>
        <p:grpSpPr>
          <a:xfrm>
            <a:off x="10332250" y="4635900"/>
            <a:ext cx="1431757" cy="1605815"/>
            <a:chOff x="10539262" y="5160338"/>
            <a:chExt cx="1460674" cy="1638247"/>
          </a:xfrm>
        </p:grpSpPr>
        <p:pic>
          <p:nvPicPr>
            <p:cNvPr id="20" name="Picture 19">
              <a:extLst>
                <a:ext uri="{FF2B5EF4-FFF2-40B4-BE49-F238E27FC236}">
                  <a16:creationId xmlns:a16="http://schemas.microsoft.com/office/drawing/2014/main" id="{0ECA6792-42AC-4D04-BD9E-7871974EC5D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39262" y="5370345"/>
              <a:ext cx="403095" cy="403095"/>
            </a:xfrm>
            <a:prstGeom prst="rect">
              <a:avLst/>
            </a:prstGeom>
          </p:spPr>
        </p:pic>
        <p:pic>
          <p:nvPicPr>
            <p:cNvPr id="22" name="Picture 21">
              <a:extLst>
                <a:ext uri="{FF2B5EF4-FFF2-40B4-BE49-F238E27FC236}">
                  <a16:creationId xmlns:a16="http://schemas.microsoft.com/office/drawing/2014/main" id="{03E9A7E6-5952-4843-848A-59F17BE88349}"/>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89464" y="6382034"/>
              <a:ext cx="302691" cy="302691"/>
            </a:xfrm>
            <a:prstGeom prst="rect">
              <a:avLst/>
            </a:prstGeom>
          </p:spPr>
        </p:pic>
        <p:pic>
          <p:nvPicPr>
            <p:cNvPr id="10" name="Graphic 9">
              <a:extLst>
                <a:ext uri="{FF2B5EF4-FFF2-40B4-BE49-F238E27FC236}">
                  <a16:creationId xmlns:a16="http://schemas.microsoft.com/office/drawing/2014/main" id="{89B62202-3CC9-4F7F-8340-B51A484E3E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0555964" y="5906935"/>
              <a:ext cx="369692" cy="372464"/>
            </a:xfrm>
            <a:prstGeom prst="rect">
              <a:avLst/>
            </a:prstGeom>
          </p:spPr>
        </p:pic>
        <p:sp>
          <p:nvSpPr>
            <p:cNvPr id="56" name="TextBox 55">
              <a:extLst>
                <a:ext uri="{FF2B5EF4-FFF2-40B4-BE49-F238E27FC236}">
                  <a16:creationId xmlns:a16="http://schemas.microsoft.com/office/drawing/2014/main" id="{9CF16327-C8A1-4A14-85C3-D9AB19073FCB}"/>
                </a:ext>
              </a:extLst>
            </p:cNvPr>
            <p:cNvSpPr txBox="1"/>
            <p:nvPr/>
          </p:nvSpPr>
          <p:spPr>
            <a:xfrm>
              <a:off x="10925655" y="5160338"/>
              <a:ext cx="1074281" cy="1638247"/>
            </a:xfrm>
            <a:prstGeom prst="rect">
              <a:avLst/>
            </a:prstGeom>
            <a:noFill/>
          </p:spPr>
          <p:txBody>
            <a:bodyPr wrap="square" lIns="179259" tIns="143407" rIns="179259" bIns="143407" rtlCol="0">
              <a:spAutoFit/>
            </a:bodyPr>
            <a:lstStyle/>
            <a:p>
              <a:pPr defTabSz="914016">
                <a:lnSpc>
                  <a:spcPct val="90000"/>
                </a:lnSpc>
                <a:spcAft>
                  <a:spcPts val="294"/>
                </a:spcAft>
              </a:pPr>
              <a:r>
                <a:rPr lang="en-US" sz="1175" b="1">
                  <a:solidFill>
                    <a:srgbClr val="505050"/>
                  </a:solidFill>
                  <a:latin typeface="Segoe UI Semibold" charset="0"/>
                  <a:ea typeface="Segoe UI Semibold" charset="0"/>
                  <a:cs typeface="Segoe UI Semibold" charset="0"/>
                </a:rPr>
                <a:t>Azure Container Registry</a:t>
              </a:r>
            </a:p>
            <a:p>
              <a:pPr defTabSz="914225">
                <a:lnSpc>
                  <a:spcPct val="90000"/>
                </a:lnSpc>
                <a:spcAft>
                  <a:spcPts val="294"/>
                </a:spcAft>
              </a:pPr>
              <a:endParaRPr lang="en-US" sz="1175" b="1">
                <a:solidFill>
                  <a:srgbClr val="FF0000"/>
                </a:solidFill>
                <a:latin typeface="Segoe UI Semibold" charset="0"/>
                <a:ea typeface="Segoe UI Semibold" charset="0"/>
                <a:cs typeface="Segoe UI Semibold" charset="0"/>
              </a:endParaRPr>
            </a:p>
            <a:p>
              <a:pPr defTabSz="914016">
                <a:lnSpc>
                  <a:spcPct val="90000"/>
                </a:lnSpc>
                <a:spcAft>
                  <a:spcPts val="294"/>
                </a:spcAft>
              </a:pPr>
              <a:r>
                <a:rPr lang="en-US" sz="1175" b="1">
                  <a:solidFill>
                    <a:srgbClr val="505050"/>
                  </a:solidFill>
                  <a:latin typeface="Segoe UI Semibold" charset="0"/>
                  <a:ea typeface="Segoe UI Semibold" charset="0"/>
                  <a:cs typeface="Segoe UI Semibold" charset="0"/>
                </a:rPr>
                <a:t>AAD</a:t>
              </a:r>
            </a:p>
            <a:p>
              <a:pPr defTabSz="914225">
                <a:lnSpc>
                  <a:spcPct val="90000"/>
                </a:lnSpc>
                <a:spcAft>
                  <a:spcPts val="294"/>
                </a:spcAft>
              </a:pPr>
              <a:endParaRPr lang="en-US" sz="1175" b="1">
                <a:solidFill>
                  <a:srgbClr val="FF0000"/>
                </a:solidFill>
                <a:latin typeface="Segoe UI Semibold" charset="0"/>
                <a:ea typeface="Segoe UI Semibold" charset="0"/>
                <a:cs typeface="Segoe UI Semibold" charset="0"/>
              </a:endParaRPr>
            </a:p>
            <a:p>
              <a:pPr defTabSz="914016">
                <a:lnSpc>
                  <a:spcPct val="90000"/>
                </a:lnSpc>
                <a:spcAft>
                  <a:spcPts val="294"/>
                </a:spcAft>
              </a:pPr>
              <a:r>
                <a:rPr lang="en-US" sz="1175" b="1">
                  <a:solidFill>
                    <a:srgbClr val="505050"/>
                  </a:solidFill>
                  <a:latin typeface="Segoe UI Semibold" charset="0"/>
                  <a:ea typeface="Segoe UI Semibold" charset="0"/>
                  <a:cs typeface="Segoe UI Semibold" charset="0"/>
                </a:rPr>
                <a:t>Key Vault</a:t>
              </a:r>
            </a:p>
          </p:txBody>
        </p:sp>
      </p:grpSp>
      <p:pic>
        <p:nvPicPr>
          <p:cNvPr id="57" name="Picture 5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3726400" y="1975500"/>
            <a:ext cx="1217113" cy="391434"/>
          </a:xfrm>
          <a:prstGeom prst="rect">
            <a:avLst/>
          </a:prstGeom>
        </p:spPr>
      </p:pic>
      <p:pic>
        <p:nvPicPr>
          <p:cNvPr id="58" name="Picture 57"/>
          <p:cNvPicPr>
            <a:picLocks noChangeAspect="1"/>
          </p:cNvPicPr>
          <p:nvPr/>
        </p:nvPicPr>
        <p:blipFill rotWithShape="1">
          <a:blip r:embed="rId32" cstate="screen">
            <a:extLst>
              <a:ext uri="{28A0092B-C50C-407E-A947-70E740481C1C}">
                <a14:useLocalDpi xmlns:a14="http://schemas.microsoft.com/office/drawing/2010/main"/>
              </a:ext>
            </a:extLst>
          </a:blip>
          <a:srcRect/>
          <a:stretch/>
        </p:blipFill>
        <p:spPr>
          <a:xfrm>
            <a:off x="5438550" y="3056428"/>
            <a:ext cx="1083026" cy="267195"/>
          </a:xfrm>
          <a:prstGeom prst="rect">
            <a:avLst/>
          </a:prstGeom>
        </p:spPr>
      </p:pic>
      <p:pic>
        <p:nvPicPr>
          <p:cNvPr id="59" name="Picture 58"/>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6151399" y="3519336"/>
            <a:ext cx="423246" cy="423246"/>
          </a:xfrm>
          <a:prstGeom prst="rect">
            <a:avLst/>
          </a:prstGeom>
        </p:spPr>
      </p:pic>
      <p:sp>
        <p:nvSpPr>
          <p:cNvPr id="60" name="speedometer_2" title="Icon of a spedometer showing fast speed">
            <a:extLst>
              <a:ext uri="{FF2B5EF4-FFF2-40B4-BE49-F238E27FC236}">
                <a16:creationId xmlns:a16="http://schemas.microsoft.com/office/drawing/2014/main" id="{2A15BD68-56F2-4AF2-AF52-ED46AE521FD0}"/>
              </a:ext>
            </a:extLst>
          </p:cNvPr>
          <p:cNvSpPr>
            <a:spLocks noChangeAspect="1" noEditPoints="1"/>
          </p:cNvSpPr>
          <p:nvPr/>
        </p:nvSpPr>
        <p:spPr bwMode="auto">
          <a:xfrm>
            <a:off x="5747882" y="4995280"/>
            <a:ext cx="409426" cy="40942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endParaRPr lang="en-US" sz="1730">
              <a:solidFill>
                <a:srgbClr val="505050"/>
              </a:solidFill>
              <a:latin typeface="Segoe UI"/>
            </a:endParaRPr>
          </a:p>
        </p:txBody>
      </p:sp>
      <p:pic>
        <p:nvPicPr>
          <p:cNvPr id="61" name="Picture 60"/>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10445492" y="3099999"/>
            <a:ext cx="892499" cy="222967"/>
          </a:xfrm>
          <a:prstGeom prst="rect">
            <a:avLst/>
          </a:prstGeom>
        </p:spPr>
      </p:pic>
    </p:spTree>
    <p:extLst>
      <p:ext uri="{BB962C8B-B14F-4D97-AF65-F5344CB8AC3E}">
        <p14:creationId xmlns:p14="http://schemas.microsoft.com/office/powerpoint/2010/main" val="62924243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t>Azure Dev Ops</a:t>
            </a:r>
          </a:p>
        </p:txBody>
      </p:sp>
    </p:spTree>
    <p:extLst>
      <p:ext uri="{BB962C8B-B14F-4D97-AF65-F5344CB8AC3E}">
        <p14:creationId xmlns:p14="http://schemas.microsoft.com/office/powerpoint/2010/main" val="1261291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98"/>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7230" y="3219906"/>
            <a:ext cx="3630006" cy="2601753"/>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Integration (CI)</a:t>
            </a:r>
          </a:p>
          <a:p>
            <a:pPr algn="ctr" defTabSz="914192">
              <a:defRPr/>
            </a:pPr>
            <a:endParaRPr lang="en-US" sz="1568"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Improve software development quality and speed.</a:t>
            </a:r>
          </a:p>
          <a:p>
            <a:pPr marL="280067" indent="-280067">
              <a:buFont typeface="Arial" panose="020B0604020202020204" pitchFamily="34" charset="0"/>
              <a:buChar char="•"/>
              <a:defRPr/>
            </a:pPr>
            <a:r>
              <a:rPr lang="en-US" sz="1568" b="0" dirty="0">
                <a:solidFill>
                  <a:srgbClr val="000000"/>
                </a:solidFill>
              </a:rPr>
              <a:t>When you use Azure Pipelines or Jenkins to build apps in the cloud and deploy to Azure, each time you commit code, it’s automatically built and tested and bugs are detected faster.</a:t>
            </a:r>
            <a:endParaRPr lang="en-US" sz="1568"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281618" y="3219906"/>
            <a:ext cx="3622537" cy="3702477"/>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Deployment (CD)</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By combining continuous integration and infrastructure as code (</a:t>
            </a:r>
            <a:r>
              <a:rPr lang="en-US" sz="1568" b="0" dirty="0" err="1">
                <a:solidFill>
                  <a:srgbClr val="000000"/>
                </a:solidFill>
              </a:rPr>
              <a:t>IaC</a:t>
            </a:r>
            <a:r>
              <a:rPr lang="en-US" sz="1568" b="0" dirty="0">
                <a:solidFill>
                  <a:srgbClr val="000000"/>
                </a:solidFill>
              </a:rPr>
              <a:t>), you’ll achieve identical deployments and the confidence to deploy to production at any time.</a:t>
            </a:r>
          </a:p>
          <a:p>
            <a:pPr marL="280067" indent="-280067">
              <a:buFont typeface="Arial" panose="020B0604020202020204" pitchFamily="34" charset="0"/>
              <a:buChar char="•"/>
              <a:defRPr/>
            </a:pPr>
            <a:r>
              <a:rPr lang="en-US" sz="1568"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124465" y="3219906"/>
            <a:ext cx="3630006" cy="288890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568" b="0" dirty="0">
                <a:solidFill>
                  <a:srgbClr val="0078D7"/>
                </a:solidFill>
                <a:latin typeface="+mj-lt"/>
              </a:rPr>
              <a:t>Continuous Learning &amp; Monitoring</a:t>
            </a:r>
          </a:p>
          <a:p>
            <a:pPr algn="ctr" defTabSz="914192">
              <a:defRPr/>
            </a:pPr>
            <a:endParaRPr lang="en-US" sz="1371" dirty="0">
              <a:solidFill>
                <a:srgbClr val="0078D7"/>
              </a:solidFill>
              <a:latin typeface="Segoe UI"/>
            </a:endParaRPr>
          </a:p>
          <a:p>
            <a:pPr marL="280067" indent="-280067">
              <a:buFont typeface="Arial" panose="020B0604020202020204" pitchFamily="34" charset="0"/>
              <a:buChar char="•"/>
              <a:defRPr/>
            </a:pPr>
            <a:r>
              <a:rPr lang="en-US" sz="1568" b="0" dirty="0">
                <a:solidFill>
                  <a:srgbClr val="000000"/>
                </a:solidFill>
              </a:rPr>
              <a:t>With Azure Application Insights you can identify how your applications are performing and test if the recent deployment made things better or worse.</a:t>
            </a:r>
          </a:p>
          <a:p>
            <a:pPr marL="280067" indent="-280067">
              <a:buFont typeface="Arial" panose="020B0604020202020204" pitchFamily="34" charset="0"/>
              <a:buChar char="•"/>
              <a:defRPr/>
            </a:pPr>
            <a:r>
              <a:rPr lang="en-US" sz="1568" b="0" spc="-39" dirty="0">
                <a:solidFill>
                  <a:srgbClr val="000000"/>
                </a:solidFill>
              </a:rPr>
              <a:t>Using CI/CD practices, paired with monitoring</a:t>
            </a:r>
            <a:r>
              <a:rPr lang="en-US" sz="1568" b="0" dirty="0">
                <a:solidFill>
                  <a:srgbClr val="000000"/>
                </a:solidFill>
              </a:rPr>
              <a:t> </a:t>
            </a:r>
            <a:r>
              <a:rPr lang="en-US" sz="1568" b="0" spc="-29" dirty="0">
                <a:solidFill>
                  <a:srgbClr val="000000"/>
                </a:solidFill>
              </a:rPr>
              <a:t>tools, you’ll be able to safely deliver features</a:t>
            </a:r>
            <a:r>
              <a:rPr lang="en-US" sz="1568" b="0" dirty="0">
                <a:solidFill>
                  <a:srgbClr val="000000"/>
                </a:solidFill>
              </a:rPr>
              <a:t> to your customers as soon as they’re ready.</a:t>
            </a:r>
            <a:endParaRPr lang="en-US" sz="1568"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05657" y="3605218"/>
            <a:ext cx="3473154"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356311" y="3605218"/>
            <a:ext cx="3473154"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215094" y="3605218"/>
            <a:ext cx="3448748"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869452" y="2467084"/>
            <a:ext cx="745560" cy="606090"/>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820710" y="2488880"/>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536473" y="2509434"/>
            <a:ext cx="789547" cy="503017"/>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spTree>
    <p:extLst>
      <p:ext uri="{BB962C8B-B14F-4D97-AF65-F5344CB8AC3E}">
        <p14:creationId xmlns:p14="http://schemas.microsoft.com/office/powerpoint/2010/main" val="226932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ctor: Elbow 7">
            <a:extLst>
              <a:ext uri="{FF2B5EF4-FFF2-40B4-BE49-F238E27FC236}">
                <a16:creationId xmlns:a16="http://schemas.microsoft.com/office/drawing/2014/main" id="{8536FA6C-CDC6-47F6-B701-C78B5BE0005F}"/>
              </a:ext>
            </a:extLst>
          </p:cNvPr>
          <p:cNvCxnSpPr>
            <a:cxnSpLocks/>
            <a:stCxn id="140" idx="0"/>
          </p:cNvCxnSpPr>
          <p:nvPr/>
        </p:nvCxnSpPr>
        <p:spPr>
          <a:xfrm rot="16200000" flipH="1">
            <a:off x="6125762" y="1122412"/>
            <a:ext cx="8901" cy="10043188"/>
          </a:xfrm>
          <a:prstGeom prst="bentConnector3">
            <a:avLst>
              <a:gd name="adj1" fmla="val -251789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OSS2014">
            <a:extLst>
              <a:ext uri="{FF2B5EF4-FFF2-40B4-BE49-F238E27FC236}">
                <a16:creationId xmlns:a16="http://schemas.microsoft.com/office/drawing/2014/main" id="{FE3C7EEC-AAB2-407C-9C4D-A2BAE3C390DB}"/>
              </a:ext>
            </a:extLst>
          </p:cNvPr>
          <p:cNvSpPr/>
          <p:nvPr/>
        </p:nvSpPr>
        <p:spPr bwMode="auto">
          <a:xfrm>
            <a:off x="2131692" y="4215068"/>
            <a:ext cx="1772078" cy="152318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2014</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Satya “Microsoft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loves Linux”</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org on GitHub created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.NET Foundation created</a:t>
            </a:r>
          </a:p>
        </p:txBody>
      </p:sp>
      <p:sp>
        <p:nvSpPr>
          <p:cNvPr id="105" name="OSS2015">
            <a:extLst>
              <a:ext uri="{FF2B5EF4-FFF2-40B4-BE49-F238E27FC236}">
                <a16:creationId xmlns:a16="http://schemas.microsoft.com/office/drawing/2014/main" id="{8D4E938A-9AF0-4DC9-B99F-BF18B5B9E479}"/>
              </a:ext>
            </a:extLst>
          </p:cNvPr>
          <p:cNvSpPr/>
          <p:nvPr/>
        </p:nvSpPr>
        <p:spPr bwMode="auto">
          <a:xfrm>
            <a:off x="4104679" y="3781766"/>
            <a:ext cx="1772078" cy="1956490"/>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2015</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Visual Studio Code released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HDInsight (Hadoop/</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Ubuntu) announced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jointly forms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Node.js foundation</a:t>
            </a:r>
          </a:p>
        </p:txBody>
      </p:sp>
      <p:sp>
        <p:nvSpPr>
          <p:cNvPr id="107" name="OSS2016">
            <a:extLst>
              <a:ext uri="{FF2B5EF4-FFF2-40B4-BE49-F238E27FC236}">
                <a16:creationId xmlns:a16="http://schemas.microsoft.com/office/drawing/2014/main" id="{7423FAD6-4694-4AE4-81E9-D2F5A70B05CB}"/>
              </a:ext>
            </a:extLst>
          </p:cNvPr>
          <p:cNvSpPr/>
          <p:nvPr/>
        </p:nvSpPr>
        <p:spPr bwMode="auto">
          <a:xfrm>
            <a:off x="6102782" y="3107314"/>
            <a:ext cx="1772078" cy="2630939"/>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latin typeface="Segoe UI"/>
              </a:rPr>
              <a:t>2016</a:t>
            </a:r>
          </a:p>
          <a:p>
            <a:pPr defTabSz="931935" fontAlgn="base">
              <a:lnSpc>
                <a:spcPct val="90000"/>
              </a:lnSpc>
              <a:spcBef>
                <a:spcPts val="882"/>
              </a:spcBef>
              <a:spcAft>
                <a:spcPct val="0"/>
              </a:spcAft>
              <a:defRPr/>
            </a:pPr>
            <a:r>
              <a:rPr lang="en-US" sz="900" kern="0">
                <a:latin typeface="Segoe UI"/>
              </a:rPr>
              <a:t>.</a:t>
            </a:r>
            <a:r>
              <a:rPr lang="en-US" sz="1100" kern="0">
                <a:latin typeface="Segoe UI"/>
              </a:rPr>
              <a:t>NET Core 1.0</a:t>
            </a:r>
          </a:p>
          <a:p>
            <a:pPr defTabSz="931935" fontAlgn="base">
              <a:lnSpc>
                <a:spcPct val="90000"/>
              </a:lnSpc>
              <a:spcBef>
                <a:spcPts val="882"/>
              </a:spcBef>
              <a:spcAft>
                <a:spcPct val="0"/>
              </a:spcAft>
              <a:defRPr/>
            </a:pPr>
            <a:r>
              <a:rPr lang="en-US" sz="1100" kern="0">
                <a:latin typeface="Segoe UI"/>
              </a:rPr>
              <a:t>PowerShell Core</a:t>
            </a:r>
          </a:p>
          <a:p>
            <a:pPr defTabSz="931935" fontAlgn="base">
              <a:lnSpc>
                <a:spcPct val="90000"/>
              </a:lnSpc>
              <a:spcBef>
                <a:spcPts val="882"/>
              </a:spcBef>
              <a:spcAft>
                <a:spcPct val="0"/>
              </a:spcAft>
              <a:defRPr/>
            </a:pPr>
            <a:r>
              <a:rPr lang="en-US" sz="1100" kern="0">
                <a:latin typeface="Segoe UI"/>
              </a:rPr>
              <a:t>Windows Subsystem for Linux in Windows 10</a:t>
            </a:r>
          </a:p>
          <a:p>
            <a:pPr defTabSz="931935" fontAlgn="base">
              <a:lnSpc>
                <a:spcPct val="90000"/>
              </a:lnSpc>
              <a:spcBef>
                <a:spcPts val="882"/>
              </a:spcBef>
              <a:spcAft>
                <a:spcPct val="0"/>
              </a:spcAft>
              <a:defRPr/>
            </a:pPr>
            <a:r>
              <a:rPr lang="en-US" sz="1100" kern="0">
                <a:latin typeface="Segoe UI"/>
              </a:rPr>
              <a:t>Microsoft joins </a:t>
            </a:r>
            <a:br>
              <a:rPr lang="en-US" sz="1100" kern="0">
                <a:latin typeface="Segoe UI"/>
              </a:rPr>
            </a:br>
            <a:r>
              <a:rPr lang="en-US" sz="1100" kern="0">
                <a:latin typeface="Segoe UI"/>
              </a:rPr>
              <a:t>Linux Foundation</a:t>
            </a:r>
          </a:p>
          <a:p>
            <a:pPr defTabSz="931935" fontAlgn="base">
              <a:lnSpc>
                <a:spcPct val="90000"/>
              </a:lnSpc>
              <a:spcBef>
                <a:spcPts val="882"/>
              </a:spcBef>
              <a:spcAft>
                <a:spcPct val="0"/>
              </a:spcAft>
              <a:defRPr/>
            </a:pPr>
            <a:r>
              <a:rPr lang="en-US" sz="1100" kern="0">
                <a:latin typeface="Segoe UI"/>
              </a:rPr>
              <a:t>GitHub recognizes Microsoft as a top open source contributor</a:t>
            </a:r>
          </a:p>
        </p:txBody>
      </p:sp>
      <p:sp>
        <p:nvSpPr>
          <p:cNvPr id="108" name="OSS2017">
            <a:extLst>
              <a:ext uri="{FF2B5EF4-FFF2-40B4-BE49-F238E27FC236}">
                <a16:creationId xmlns:a16="http://schemas.microsoft.com/office/drawing/2014/main" id="{9A46CC7F-F9AD-4E1D-A8ED-E0C9BDEB8DCD}"/>
              </a:ext>
            </a:extLst>
          </p:cNvPr>
          <p:cNvSpPr/>
          <p:nvPr/>
        </p:nvSpPr>
        <p:spPr bwMode="auto">
          <a:xfrm>
            <a:off x="8111540" y="2212158"/>
            <a:ext cx="1772078" cy="3526096"/>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latin typeface="Segoe UI"/>
              </a:rPr>
              <a:t>2017</a:t>
            </a:r>
          </a:p>
          <a:p>
            <a:pPr defTabSz="931935" fontAlgn="base">
              <a:lnSpc>
                <a:spcPct val="90000"/>
              </a:lnSpc>
              <a:spcBef>
                <a:spcPts val="882"/>
              </a:spcBef>
              <a:spcAft>
                <a:spcPct val="0"/>
              </a:spcAft>
              <a:defRPr/>
            </a:pPr>
            <a:r>
              <a:rPr lang="en-US" sz="1100" kern="0">
                <a:latin typeface="Segoe UI"/>
              </a:rPr>
              <a:t>Microsoft </a:t>
            </a:r>
            <a:br>
              <a:rPr lang="en-US" sz="1100" kern="0">
                <a:latin typeface="Segoe UI"/>
              </a:rPr>
            </a:br>
            <a:r>
              <a:rPr lang="en-US" sz="1100" kern="0">
                <a:latin typeface="Segoe UI"/>
              </a:rPr>
              <a:t>Azure Kubernetes </a:t>
            </a:r>
            <a:br>
              <a:rPr lang="en-US" sz="1100" kern="0">
                <a:latin typeface="Segoe UI"/>
              </a:rPr>
            </a:br>
            <a:r>
              <a:rPr lang="en-US" sz="1100" kern="0">
                <a:latin typeface="Segoe UI"/>
              </a:rPr>
              <a:t>Service launched</a:t>
            </a:r>
          </a:p>
          <a:p>
            <a:pPr defTabSz="931935" fontAlgn="base">
              <a:lnSpc>
                <a:spcPct val="90000"/>
              </a:lnSpc>
              <a:spcBef>
                <a:spcPts val="882"/>
              </a:spcBef>
              <a:spcAft>
                <a:spcPct val="0"/>
              </a:spcAft>
              <a:defRPr/>
            </a:pPr>
            <a:r>
              <a:rPr lang="en-US" sz="1100" kern="0">
                <a:latin typeface="Segoe UI"/>
              </a:rPr>
              <a:t>Draft, Brigade, </a:t>
            </a:r>
            <a:r>
              <a:rPr lang="en-US" sz="1100" kern="0" err="1">
                <a:latin typeface="Segoe UI"/>
              </a:rPr>
              <a:t>Kashti</a:t>
            </a:r>
            <a:r>
              <a:rPr lang="en-US" sz="1100" kern="0">
                <a:latin typeface="Segoe UI"/>
              </a:rPr>
              <a:t> projects submitted to Kubernetes community</a:t>
            </a:r>
          </a:p>
          <a:p>
            <a:pPr defTabSz="931935" fontAlgn="base">
              <a:lnSpc>
                <a:spcPct val="90000"/>
              </a:lnSpc>
              <a:spcBef>
                <a:spcPts val="882"/>
              </a:spcBef>
              <a:spcAft>
                <a:spcPct val="0"/>
              </a:spcAft>
              <a:defRPr/>
            </a:pPr>
            <a:r>
              <a:rPr lang="en-US" sz="1100" kern="0">
                <a:latin typeface="Segoe UI"/>
              </a:rPr>
              <a:t>Microsoft joins Cloud Native Computing &amp; Cloud Foundry Foundations</a:t>
            </a:r>
          </a:p>
          <a:p>
            <a:pPr defTabSz="931935" fontAlgn="base">
              <a:lnSpc>
                <a:spcPct val="90000"/>
              </a:lnSpc>
              <a:spcBef>
                <a:spcPts val="882"/>
              </a:spcBef>
              <a:spcAft>
                <a:spcPct val="0"/>
              </a:spcAft>
              <a:defRPr/>
            </a:pPr>
            <a:r>
              <a:rPr lang="en-US" sz="1100" kern="0">
                <a:latin typeface="Segoe UI"/>
              </a:rPr>
              <a:t>SQL 2017 on Linux</a:t>
            </a:r>
          </a:p>
          <a:p>
            <a:pPr defTabSz="931935" fontAlgn="base">
              <a:lnSpc>
                <a:spcPct val="90000"/>
              </a:lnSpc>
              <a:spcBef>
                <a:spcPts val="882"/>
              </a:spcBef>
              <a:spcAft>
                <a:spcPct val="0"/>
              </a:spcAft>
              <a:defRPr/>
            </a:pPr>
            <a:r>
              <a:rPr lang="en-US" sz="1100" kern="0">
                <a:latin typeface="Segoe UI"/>
              </a:rPr>
              <a:t>Windows source code moved to Git</a:t>
            </a:r>
          </a:p>
          <a:p>
            <a:pPr defTabSz="931935" fontAlgn="base">
              <a:lnSpc>
                <a:spcPct val="90000"/>
              </a:lnSpc>
              <a:spcBef>
                <a:spcPts val="882"/>
              </a:spcBef>
              <a:spcAft>
                <a:spcPct val="0"/>
              </a:spcAft>
              <a:defRPr/>
            </a:pPr>
            <a:r>
              <a:rPr lang="en-US" sz="1100" kern="0">
                <a:latin typeface="Segoe UI"/>
              </a:rPr>
              <a:t>Azure Databricks </a:t>
            </a:r>
            <a:br>
              <a:rPr lang="en-US" sz="1100" kern="0">
                <a:latin typeface="Segoe UI"/>
              </a:rPr>
            </a:br>
            <a:r>
              <a:rPr lang="en-US" sz="1100" kern="0">
                <a:latin typeface="Segoe UI"/>
              </a:rPr>
              <a:t>(Apache Spark) announced</a:t>
            </a:r>
          </a:p>
        </p:txBody>
      </p:sp>
      <p:sp>
        <p:nvSpPr>
          <p:cNvPr id="109" name="OSS2018">
            <a:extLst>
              <a:ext uri="{FF2B5EF4-FFF2-40B4-BE49-F238E27FC236}">
                <a16:creationId xmlns:a16="http://schemas.microsoft.com/office/drawing/2014/main" id="{48751D6F-294F-4EC1-BED0-701752FDB994}"/>
              </a:ext>
            </a:extLst>
          </p:cNvPr>
          <p:cNvSpPr/>
          <p:nvPr/>
        </p:nvSpPr>
        <p:spPr bwMode="auto">
          <a:xfrm>
            <a:off x="10114301" y="1251951"/>
            <a:ext cx="1772078" cy="4486304"/>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2018</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Visual Studio Code ranked #1 developer tool </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Azure Service Fabric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Open Sourced</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Azure Sphere with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Linux kernel</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Intent to acquire</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GitHub announced</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~5,000 Microsoft employees committing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to open source projects on GitHub</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Azure trending to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50% Linux</a:t>
            </a:r>
          </a:p>
          <a:p>
            <a:pPr defTabSz="931935" fontAlgn="base">
              <a:lnSpc>
                <a:spcPct val="90000"/>
              </a:lnSpc>
              <a:spcBef>
                <a:spcPts val="784"/>
              </a:spcBef>
              <a:spcAft>
                <a:spcPts val="588"/>
              </a:spcAft>
              <a:defRPr/>
            </a:pPr>
            <a:r>
              <a:rPr lang="en-US" sz="1100" kern="0">
                <a:gradFill>
                  <a:gsLst>
                    <a:gs pos="0">
                      <a:srgbClr val="1A1A1A"/>
                    </a:gs>
                    <a:gs pos="100000">
                      <a:srgbClr val="1A1A1A"/>
                    </a:gs>
                  </a:gsLst>
                  <a:lin ang="5400000" scaled="0"/>
                </a:gradFill>
                <a:latin typeface="Segoe UI"/>
              </a:rPr>
              <a:t>Microsoft continues as largest contributor to open source projects on GitHub</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3"/>
          <a:stretch>
            <a:fillRect/>
          </a:stretch>
        </p:blipFill>
        <p:spPr>
          <a:xfrm>
            <a:off x="1108617" y="5901819"/>
            <a:ext cx="10045293" cy="237731"/>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2826256" y="622411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a:gradFill>
                  <a:gsLst>
                    <a:gs pos="2917">
                      <a:srgbClr val="0078D4"/>
                    </a:gs>
                    <a:gs pos="100000">
                      <a:srgbClr val="0078D4"/>
                    </a:gs>
                  </a:gsLst>
                  <a:lin ang="5400000" scaled="0"/>
                </a:gradFill>
                <a:latin typeface="Segoe UI"/>
              </a:rPr>
              <a:t>2014</a:t>
            </a:r>
          </a:p>
        </p:txBody>
      </p:sp>
      <p:sp>
        <p:nvSpPr>
          <p:cNvPr id="87" name="TextBox 86">
            <a:extLst>
              <a:ext uri="{FF2B5EF4-FFF2-40B4-BE49-F238E27FC236}">
                <a16:creationId xmlns:a16="http://schemas.microsoft.com/office/drawing/2014/main" id="{F52B0685-E617-4296-BADB-90046DDC3165}"/>
              </a:ext>
            </a:extLst>
          </p:cNvPr>
          <p:cNvSpPr txBox="1"/>
          <p:nvPr/>
        </p:nvSpPr>
        <p:spPr>
          <a:xfrm>
            <a:off x="6828063" y="6220629"/>
            <a:ext cx="325818" cy="106778"/>
          </a:xfrm>
          <a:prstGeom prst="roundRect">
            <a:avLst>
              <a:gd name="adj" fmla="val 2732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8832776" y="6217139"/>
            <a:ext cx="335054" cy="113757"/>
          </a:xfrm>
          <a:prstGeom prst="roundRect">
            <a:avLst>
              <a:gd name="adj" fmla="val 3197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04025" y="61395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1568">
                <a:solidFill>
                  <a:srgbClr val="0078D7"/>
                </a:solidFill>
                <a:latin typeface="+mj-lt"/>
              </a:rPr>
              <a:t>2012</a:t>
            </a:r>
          </a:p>
        </p:txBody>
      </p:sp>
      <p:sp>
        <p:nvSpPr>
          <p:cNvPr id="37" name="Oval Pointer">
            <a:extLst>
              <a:ext uri="{FF2B5EF4-FFF2-40B4-BE49-F238E27FC236}">
                <a16:creationId xmlns:a16="http://schemas.microsoft.com/office/drawing/2014/main" id="{9D8E15BD-60D5-4F84-9C86-46B2885A35CA}"/>
              </a:ext>
            </a:extLst>
          </p:cNvPr>
          <p:cNvSpPr/>
          <p:nvPr/>
        </p:nvSpPr>
        <p:spPr bwMode="auto">
          <a:xfrm>
            <a:off x="1038091" y="5811129"/>
            <a:ext cx="181368" cy="181368"/>
          </a:xfrm>
          <a:prstGeom prst="ellips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14E2A4E-E8FE-4BDB-977F-6A1FAAF44A10}"/>
              </a:ext>
            </a:extLst>
          </p:cNvPr>
          <p:cNvPicPr>
            <a:picLocks noChangeAspect="1"/>
          </p:cNvPicPr>
          <p:nvPr/>
        </p:nvPicPr>
        <p:blipFill rotWithShape="1">
          <a:blip r:embed="rId4"/>
          <a:srcRect l="23815" t="31218" b="2050"/>
          <a:stretch/>
        </p:blipFill>
        <p:spPr>
          <a:xfrm>
            <a:off x="-12220746" y="486"/>
            <a:ext cx="12186403" cy="6006248"/>
          </a:xfrm>
          <a:prstGeom prst="rect">
            <a:avLst/>
          </a:prstGeom>
        </p:spPr>
      </p:pic>
      <p:sp>
        <p:nvSpPr>
          <p:cNvPr id="65" name="Rectangle 64">
            <a:extLst>
              <a:ext uri="{FF2B5EF4-FFF2-40B4-BE49-F238E27FC236}">
                <a16:creationId xmlns:a16="http://schemas.microsoft.com/office/drawing/2014/main" id="{C43E9FB4-2D24-4715-87F4-2DA3F4D92804}"/>
              </a:ext>
            </a:extLst>
          </p:cNvPr>
          <p:cNvSpPr/>
          <p:nvPr/>
        </p:nvSpPr>
        <p:spPr bwMode="auto">
          <a:xfrm>
            <a:off x="-10597025" y="-13752"/>
            <a:ext cx="10577599" cy="6006248"/>
          </a:xfrm>
          <a:prstGeom prst="rect">
            <a:avLst/>
          </a:prstGeom>
          <a:gradFill flip="none" rotWithShape="1">
            <a:gsLst>
              <a:gs pos="2917">
                <a:schemeClr val="tx1"/>
              </a:gs>
              <a:gs pos="100000">
                <a:schemeClr val="tx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99272DB6-D281-4543-BA88-F11C6B7BE18A}"/>
              </a:ext>
            </a:extLst>
          </p:cNvPr>
          <p:cNvSpPr/>
          <p:nvPr/>
        </p:nvSpPr>
        <p:spPr>
          <a:xfrm>
            <a:off x="-5654903" y="1564934"/>
            <a:ext cx="4780872" cy="2102114"/>
          </a:xfrm>
          <a:prstGeom prst="rect">
            <a:avLst/>
          </a:prstGeom>
        </p:spPr>
        <p:txBody>
          <a:bodyPr wrap="square">
            <a:spAutoFit/>
          </a:bodyPr>
          <a:lstStyle/>
          <a:p>
            <a:pPr marL="114278" indent="-114278" defTabSz="914192">
              <a:defRPr/>
            </a:pPr>
            <a:r>
              <a:rPr lang="en-US" sz="2400">
                <a:gradFill>
                  <a:gsLst>
                    <a:gs pos="2917">
                      <a:srgbClr val="FFFFFF"/>
                    </a:gs>
                    <a:gs pos="100000">
                      <a:srgbClr val="FFFFFF"/>
                    </a:gs>
                  </a:gsLst>
                  <a:lin ang="5400000" scaled="0"/>
                </a:gradFill>
                <a:latin typeface="Segoe UI"/>
              </a:rPr>
              <a:t>“Judge us by the actions we have taken in the recent past, our actions today and in the future”</a:t>
            </a:r>
          </a:p>
          <a:p>
            <a:pPr algn="r" defTabSz="914192">
              <a:defRPr/>
            </a:pPr>
            <a:br>
              <a:rPr lang="en-US" sz="2400">
                <a:gradFill>
                  <a:gsLst>
                    <a:gs pos="2917">
                      <a:srgbClr val="FFFFFF"/>
                    </a:gs>
                    <a:gs pos="100000">
                      <a:srgbClr val="FFFFFF"/>
                    </a:gs>
                  </a:gsLst>
                  <a:lin ang="5400000" scaled="0"/>
                </a:gradFill>
                <a:latin typeface="Segoe UI"/>
              </a:rPr>
            </a:br>
            <a:r>
              <a:rPr lang="en-US" sz="1730">
                <a:gradFill>
                  <a:gsLst>
                    <a:gs pos="2917">
                      <a:srgbClr val="FFFFFF"/>
                    </a:gs>
                    <a:gs pos="100000">
                      <a:srgbClr val="FFFFFF"/>
                    </a:gs>
                  </a:gsLst>
                  <a:lin ang="5400000" scaled="0"/>
                </a:gradFill>
                <a:latin typeface="Segoe UI"/>
              </a:rPr>
              <a:t>—Satya Nadella, CEO</a:t>
            </a:r>
            <a:br>
              <a:rPr lang="en-US" sz="1730">
                <a:gradFill>
                  <a:gsLst>
                    <a:gs pos="2917">
                      <a:srgbClr val="FFFFFF"/>
                    </a:gs>
                    <a:gs pos="100000">
                      <a:srgbClr val="FFFFFF"/>
                    </a:gs>
                  </a:gsLst>
                  <a:lin ang="5400000" scaled="0"/>
                </a:gradFill>
                <a:latin typeface="Segoe UI"/>
              </a:rPr>
            </a:br>
            <a:r>
              <a:rPr lang="en-US" sz="1730">
                <a:gradFill>
                  <a:gsLst>
                    <a:gs pos="2917">
                      <a:srgbClr val="FFFFFF"/>
                    </a:gs>
                    <a:gs pos="100000">
                      <a:srgbClr val="FFFFFF"/>
                    </a:gs>
                  </a:gsLst>
                  <a:lin ang="5400000" scaled="0"/>
                </a:gradFill>
                <a:latin typeface="Segoe UI"/>
              </a:rPr>
              <a:t>Microsoft</a:t>
            </a:r>
            <a:endParaRPr lang="en-US" sz="2400">
              <a:gradFill>
                <a:gsLst>
                  <a:gs pos="2917">
                    <a:srgbClr val="FFFFFF"/>
                  </a:gs>
                  <a:gs pos="100000">
                    <a:srgbClr val="FFFFFF"/>
                  </a:gs>
                </a:gsLst>
                <a:lin ang="5400000" scaled="0"/>
              </a:gradFill>
              <a:latin typeface="Segoe UI"/>
            </a:endParaRPr>
          </a:p>
        </p:txBody>
      </p:sp>
      <p:sp>
        <p:nvSpPr>
          <p:cNvPr id="2" name="Title 1">
            <a:extLst>
              <a:ext uri="{FF2B5EF4-FFF2-40B4-BE49-F238E27FC236}">
                <a16:creationId xmlns:a16="http://schemas.microsoft.com/office/drawing/2014/main" id="{F2ED2343-E8EF-4FF8-BABD-71CAC92288A2}"/>
              </a:ext>
            </a:extLst>
          </p:cNvPr>
          <p:cNvSpPr>
            <a:spLocks noGrp="1"/>
          </p:cNvSpPr>
          <p:nvPr>
            <p:ph type="title"/>
          </p:nvPr>
        </p:nvSpPr>
        <p:spPr/>
        <p:txBody>
          <a:bodyPr/>
          <a:lstStyle/>
          <a:p>
            <a:r>
              <a:rPr lang="en-US"/>
              <a:t>Microsoft       Open Source</a:t>
            </a:r>
          </a:p>
        </p:txBody>
      </p:sp>
      <p:pic>
        <p:nvPicPr>
          <p:cNvPr id="44" name="Graphic 43" descr="Heart">
            <a:extLst>
              <a:ext uri="{FF2B5EF4-FFF2-40B4-BE49-F238E27FC236}">
                <a16:creationId xmlns:a16="http://schemas.microsoft.com/office/drawing/2014/main" id="{3F5E5BA1-73E3-4A07-86F6-FAD76DD357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21745" y="224714"/>
            <a:ext cx="767420" cy="767420"/>
          </a:xfrm>
          <a:prstGeom prst="rect">
            <a:avLst/>
          </a:prstGeom>
        </p:spPr>
      </p:pic>
      <p:sp>
        <p:nvSpPr>
          <p:cNvPr id="45" name="OSS2012">
            <a:extLst>
              <a:ext uri="{FF2B5EF4-FFF2-40B4-BE49-F238E27FC236}">
                <a16:creationId xmlns:a16="http://schemas.microsoft.com/office/drawing/2014/main" id="{4B023635-C8D7-46E7-AD90-DD7482A83B28}"/>
              </a:ext>
            </a:extLst>
          </p:cNvPr>
          <p:cNvSpPr/>
          <p:nvPr/>
        </p:nvSpPr>
        <p:spPr bwMode="auto">
          <a:xfrm>
            <a:off x="323250" y="4626694"/>
            <a:ext cx="1585100" cy="1111561"/>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2012</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TypeScript released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Git support added to TFS and Visual Studio</a:t>
            </a:r>
          </a:p>
        </p:txBody>
      </p:sp>
      <p:sp>
        <p:nvSpPr>
          <p:cNvPr id="46" name="TextBox 45">
            <a:extLst>
              <a:ext uri="{FF2B5EF4-FFF2-40B4-BE49-F238E27FC236}">
                <a16:creationId xmlns:a16="http://schemas.microsoft.com/office/drawing/2014/main" id="{F825D7AF-E782-42AE-95A4-DA2CD77D98AB}"/>
              </a:ext>
            </a:extLst>
          </p:cNvPr>
          <p:cNvSpPr txBox="1"/>
          <p:nvPr/>
        </p:nvSpPr>
        <p:spPr>
          <a:xfrm>
            <a:off x="4796935" y="622411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a:gradFill>
                  <a:gsLst>
                    <a:gs pos="2917">
                      <a:srgbClr val="0078D4"/>
                    </a:gs>
                    <a:gs pos="100000">
                      <a:srgbClr val="0078D4"/>
                    </a:gs>
                  </a:gsLst>
                  <a:lin ang="5400000" scaled="0"/>
                </a:gradFill>
                <a:latin typeface="Segoe UI"/>
              </a:rPr>
              <a:t>2015</a:t>
            </a:r>
          </a:p>
        </p:txBody>
      </p:sp>
      <p:sp>
        <p:nvSpPr>
          <p:cNvPr id="57" name="Rectangle 56">
            <a:extLst>
              <a:ext uri="{FF2B5EF4-FFF2-40B4-BE49-F238E27FC236}">
                <a16:creationId xmlns:a16="http://schemas.microsoft.com/office/drawing/2014/main" id="{2DDD1D78-2EF0-4D0E-A7F5-324933F2CF04}"/>
              </a:ext>
            </a:extLst>
          </p:cNvPr>
          <p:cNvSpPr/>
          <p:nvPr/>
        </p:nvSpPr>
        <p:spPr bwMode="auto">
          <a:xfrm>
            <a:off x="10847213" y="6137610"/>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92">
              <a:defRPr/>
            </a:pPr>
            <a:r>
              <a:rPr lang="en-US" sz="1568">
                <a:solidFill>
                  <a:srgbClr val="0078D7"/>
                </a:solidFill>
                <a:latin typeface="+mj-lt"/>
              </a:rPr>
              <a:t>2018</a:t>
            </a:r>
          </a:p>
        </p:txBody>
      </p:sp>
    </p:spTree>
    <p:extLst>
      <p:ext uri="{BB962C8B-B14F-4D97-AF65-F5344CB8AC3E}">
        <p14:creationId xmlns:p14="http://schemas.microsoft.com/office/powerpoint/2010/main" val="1365783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5"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42" presetClass="path" presetSubtype="0" decel="100000" fill="hold" grpId="1" nodeType="withEffect">
                                  <p:stCondLst>
                                    <p:cond delay="0"/>
                                  </p:stCondLst>
                                  <p:childTnLst>
                                    <p:animMotion origin="layout" path="M 4.58333E-6 -0.0449 L 4.58333E-6 -4.44444E-6 " pathEditMode="relative" rAng="0" ptsTypes="AA">
                                      <p:cBhvr>
                                        <p:cTn id="15" dur="600" fill="hold"/>
                                        <p:tgtEl>
                                          <p:spTgt spid="45"/>
                                        </p:tgtEl>
                                        <p:attrNameLst>
                                          <p:attrName>ppt_x</p:attrName>
                                          <p:attrName>ppt_y</p:attrName>
                                        </p:attrNameLst>
                                      </p:cBhvr>
                                      <p:rCtr x="0" y="2245"/>
                                    </p:animMotion>
                                  </p:childTnLst>
                                </p:cTn>
                              </p:par>
                            </p:childTnLst>
                          </p:cTn>
                        </p:par>
                        <p:par>
                          <p:cTn id="16" fill="hold">
                            <p:stCondLst>
                              <p:cond delay="600"/>
                            </p:stCondLst>
                            <p:childTnLst>
                              <p:par>
                                <p:cTn id="17" presetID="63" presetClass="path" presetSubtype="0" accel="50000" decel="50000" fill="hold" grpId="0" nodeType="afterEffect">
                                  <p:stCondLst>
                                    <p:cond delay="0"/>
                                  </p:stCondLst>
                                  <p:childTnLst>
                                    <p:animMotion origin="layout" path="M 4.68471E-6 -4.57558E-6 L 0.15266 -4.57558E-6 " pathEditMode="relative" rAng="0" ptsTypes="AA">
                                      <p:cBhvr>
                                        <p:cTn id="18" dur="500" fill="hold"/>
                                        <p:tgtEl>
                                          <p:spTgt spid="37"/>
                                        </p:tgtEl>
                                        <p:attrNameLst>
                                          <p:attrName>ppt_x</p:attrName>
                                          <p:attrName>ppt_y</p:attrName>
                                        </p:attrNameLst>
                                      </p:cBhvr>
                                      <p:rCtr x="7633" y="0"/>
                                    </p:animMotion>
                                  </p:childTnLst>
                                </p:cTn>
                              </p:par>
                              <p:par>
                                <p:cTn id="19" presetID="10" presetClass="entr" presetSubtype="0" fill="hold" grpId="0" nodeType="withEffect">
                                  <p:stCondLst>
                                    <p:cond delay="40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par>
                                <p:cTn id="22" presetID="42" presetClass="path" presetSubtype="0" decel="100000" fill="hold" grpId="1" nodeType="withEffect">
                                  <p:stCondLst>
                                    <p:cond delay="400"/>
                                  </p:stCondLst>
                                  <p:childTnLst>
                                    <p:animMotion origin="layout" path="M 4.58333E-6 -0.0449 L 4.58333E-6 -4.44444E-6 " pathEditMode="relative" rAng="0" ptsTypes="AA">
                                      <p:cBhvr>
                                        <p:cTn id="23" dur="600" fill="hold"/>
                                        <p:tgtEl>
                                          <p:spTgt spid="104"/>
                                        </p:tgtEl>
                                        <p:attrNameLst>
                                          <p:attrName>ppt_x</p:attrName>
                                          <p:attrName>ppt_y</p:attrName>
                                        </p:attrNameLst>
                                      </p:cBhvr>
                                      <p:rCtr x="0" y="2245"/>
                                    </p:animMotion>
                                  </p:childTnLst>
                                </p:cTn>
                              </p:par>
                            </p:childTnLst>
                          </p:cTn>
                        </p:par>
                        <p:par>
                          <p:cTn id="24" fill="hold">
                            <p:stCondLst>
                              <p:cond delay="1600"/>
                            </p:stCondLst>
                            <p:childTnLst>
                              <p:par>
                                <p:cTn id="25" presetID="63" presetClass="path" presetSubtype="0" accel="50000" decel="50000" fill="hold" grpId="1" nodeType="afterEffect">
                                  <p:stCondLst>
                                    <p:cond delay="0"/>
                                  </p:stCondLst>
                                  <p:childTnLst>
                                    <p:animMotion origin="layout" path="M 0.15266 -4.57558E-6 L 0.3112 -4.57558E-6 " pathEditMode="relative" rAng="0" ptsTypes="AA">
                                      <p:cBhvr>
                                        <p:cTn id="26" dur="500" fill="hold"/>
                                        <p:tgtEl>
                                          <p:spTgt spid="37"/>
                                        </p:tgtEl>
                                        <p:attrNameLst>
                                          <p:attrName>ppt_x</p:attrName>
                                          <p:attrName>ppt_y</p:attrName>
                                        </p:attrNameLst>
                                      </p:cBhvr>
                                      <p:rCtr x="7927" y="0"/>
                                    </p:animMotion>
                                  </p:childTnLst>
                                </p:cTn>
                              </p:par>
                              <p:par>
                                <p:cTn id="27" presetID="10" presetClass="entr" presetSubtype="0" fill="hold" grpId="0" nodeType="withEffect">
                                  <p:stCondLst>
                                    <p:cond delay="40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2" presetClass="path" presetSubtype="0" decel="100000" fill="hold" grpId="1" nodeType="withEffect">
                                  <p:stCondLst>
                                    <p:cond delay="400"/>
                                  </p:stCondLst>
                                  <p:childTnLst>
                                    <p:animMotion origin="layout" path="M 2.70833E-6 -0.04491 L 2.70833E-6 1.85185E-6 " pathEditMode="relative" rAng="0" ptsTypes="AA">
                                      <p:cBhvr>
                                        <p:cTn id="31" dur="600" fill="hold"/>
                                        <p:tgtEl>
                                          <p:spTgt spid="105"/>
                                        </p:tgtEl>
                                        <p:attrNameLst>
                                          <p:attrName>ppt_x</p:attrName>
                                          <p:attrName>ppt_y</p:attrName>
                                        </p:attrNameLst>
                                      </p:cBhvr>
                                      <p:rCtr x="0" y="2245"/>
                                    </p:animMotion>
                                  </p:childTnLst>
                                </p:cTn>
                              </p:par>
                            </p:childTnLst>
                          </p:cTn>
                        </p:par>
                        <p:par>
                          <p:cTn id="32" fill="hold">
                            <p:stCondLst>
                              <p:cond delay="2600"/>
                            </p:stCondLst>
                            <p:childTnLst>
                              <p:par>
                                <p:cTn id="33" presetID="63" presetClass="path" presetSubtype="0" accel="50000" decel="50000" fill="hold" grpId="2" nodeType="afterEffect">
                                  <p:stCondLst>
                                    <p:cond delay="0"/>
                                  </p:stCondLst>
                                  <p:childTnLst>
                                    <p:animMotion origin="layout" path="M 0.3112 -4.57558E-6 L 0.47932 -4.57558E-6 " pathEditMode="relative" rAng="0" ptsTypes="AA">
                                      <p:cBhvr>
                                        <p:cTn id="34" dur="500" fill="hold"/>
                                        <p:tgtEl>
                                          <p:spTgt spid="37"/>
                                        </p:tgtEl>
                                        <p:attrNameLst>
                                          <p:attrName>ppt_x</p:attrName>
                                          <p:attrName>ppt_y</p:attrName>
                                        </p:attrNameLst>
                                      </p:cBhvr>
                                      <p:rCtr x="8399" y="0"/>
                                    </p:animMotion>
                                  </p:childTnLst>
                                </p:cTn>
                              </p:par>
                              <p:par>
                                <p:cTn id="35" presetID="10" presetClass="entr" presetSubtype="0" fill="hold" grpId="0" nodeType="withEffect">
                                  <p:stCondLst>
                                    <p:cond delay="4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42" presetClass="path" presetSubtype="0" decel="100000" fill="hold" grpId="1" nodeType="withEffect">
                                  <p:stCondLst>
                                    <p:cond delay="400"/>
                                  </p:stCondLst>
                                  <p:childTnLst>
                                    <p:animMotion origin="layout" path="M 6.25E-7 -0.04491 L 6.25E-7 4.07407E-6 " pathEditMode="relative" rAng="0" ptsTypes="AA">
                                      <p:cBhvr>
                                        <p:cTn id="39" dur="600" fill="hold"/>
                                        <p:tgtEl>
                                          <p:spTgt spid="107"/>
                                        </p:tgtEl>
                                        <p:attrNameLst>
                                          <p:attrName>ppt_x</p:attrName>
                                          <p:attrName>ppt_y</p:attrName>
                                        </p:attrNameLst>
                                      </p:cBhvr>
                                      <p:rCtr x="0" y="2245"/>
                                    </p:animMotion>
                                  </p:childTnLst>
                                </p:cTn>
                              </p:par>
                            </p:childTnLst>
                          </p:cTn>
                        </p:par>
                        <p:par>
                          <p:cTn id="40" fill="hold">
                            <p:stCondLst>
                              <p:cond delay="3600"/>
                            </p:stCondLst>
                            <p:childTnLst>
                              <p:par>
                                <p:cTn id="41" presetID="63" presetClass="path" presetSubtype="0" accel="50000" decel="50000" fill="hold" grpId="3" nodeType="afterEffect">
                                  <p:stCondLst>
                                    <p:cond delay="0"/>
                                  </p:stCondLst>
                                  <p:childTnLst>
                                    <p:animMotion origin="layout" path="M 0.47932 -4.57558E-6 L 0.64271 -4.57558E-6 " pathEditMode="relative" rAng="0" ptsTypes="AA">
                                      <p:cBhvr>
                                        <p:cTn id="42" dur="500" fill="hold"/>
                                        <p:tgtEl>
                                          <p:spTgt spid="37"/>
                                        </p:tgtEl>
                                        <p:attrNameLst>
                                          <p:attrName>ppt_x</p:attrName>
                                          <p:attrName>ppt_y</p:attrName>
                                        </p:attrNameLst>
                                      </p:cBhvr>
                                      <p:rCtr x="8170" y="0"/>
                                    </p:animMotion>
                                  </p:childTnLst>
                                </p:cTn>
                              </p:par>
                              <p:par>
                                <p:cTn id="43" presetID="10" presetClass="entr" presetSubtype="0" fill="hold" grpId="0" nodeType="withEffect">
                                  <p:stCondLst>
                                    <p:cond delay="40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500"/>
                                        <p:tgtEl>
                                          <p:spTgt spid="108"/>
                                        </p:tgtEl>
                                      </p:cBhvr>
                                    </p:animEffect>
                                  </p:childTnLst>
                                </p:cTn>
                              </p:par>
                              <p:par>
                                <p:cTn id="46" presetID="42" presetClass="path" presetSubtype="0" decel="100000" fill="hold" grpId="1" nodeType="withEffect">
                                  <p:stCondLst>
                                    <p:cond delay="400"/>
                                  </p:stCondLst>
                                  <p:childTnLst>
                                    <p:animMotion origin="layout" path="M -1.66667E-6 -0.04491 L -1.66667E-6 -1.48148E-6 " pathEditMode="relative" rAng="0" ptsTypes="AA">
                                      <p:cBhvr>
                                        <p:cTn id="47" dur="600" fill="hold"/>
                                        <p:tgtEl>
                                          <p:spTgt spid="108"/>
                                        </p:tgtEl>
                                        <p:attrNameLst>
                                          <p:attrName>ppt_x</p:attrName>
                                          <p:attrName>ppt_y</p:attrName>
                                        </p:attrNameLst>
                                      </p:cBhvr>
                                      <p:rCtr x="0" y="2245"/>
                                    </p:animMotion>
                                  </p:childTnLst>
                                </p:cTn>
                              </p:par>
                            </p:childTnLst>
                          </p:cTn>
                        </p:par>
                        <p:par>
                          <p:cTn id="48" fill="hold">
                            <p:stCondLst>
                              <p:cond delay="4600"/>
                            </p:stCondLst>
                            <p:childTnLst>
                              <p:par>
                                <p:cTn id="49" presetID="63" presetClass="path" presetSubtype="0" accel="50000" decel="50000" fill="hold" grpId="4" nodeType="afterEffect">
                                  <p:stCondLst>
                                    <p:cond delay="0"/>
                                  </p:stCondLst>
                                  <p:childTnLst>
                                    <p:animMotion origin="layout" path="M 0.64271 -4.57558E-6 L 0.82218 -4.57558E-6 " pathEditMode="relative" rAng="0" ptsTypes="AA">
                                      <p:cBhvr>
                                        <p:cTn id="50" dur="500" fill="hold"/>
                                        <p:tgtEl>
                                          <p:spTgt spid="37"/>
                                        </p:tgtEl>
                                        <p:attrNameLst>
                                          <p:attrName>ppt_x</p:attrName>
                                          <p:attrName>ppt_y</p:attrName>
                                        </p:attrNameLst>
                                      </p:cBhvr>
                                      <p:rCtr x="8974" y="0"/>
                                    </p:animMotion>
                                  </p:childTnLst>
                                </p:cTn>
                              </p:par>
                              <p:par>
                                <p:cTn id="51" presetID="10" presetClass="entr" presetSubtype="0" fill="hold" grpId="0" nodeType="withEffect">
                                  <p:stCondLst>
                                    <p:cond delay="40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42" presetClass="path" presetSubtype="0" decel="100000" fill="hold" grpId="1" nodeType="withEffect">
                                  <p:stCondLst>
                                    <p:cond delay="400"/>
                                  </p:stCondLst>
                                  <p:childTnLst>
                                    <p:animMotion origin="layout" path="M 1.11022E-16 -0.0449 L 1.11022E-16 -4.44444E-6 " pathEditMode="relative" rAng="0" ptsTypes="AA">
                                      <p:cBhvr>
                                        <p:cTn id="55" dur="600" fill="hold"/>
                                        <p:tgtEl>
                                          <p:spTgt spid="10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105" grpId="0" animBg="1"/>
      <p:bldP spid="105" grpId="1" animBg="1"/>
      <p:bldP spid="107" grpId="0" animBg="1"/>
      <p:bldP spid="107" grpId="1" animBg="1"/>
      <p:bldP spid="108" grpId="0" animBg="1"/>
      <p:bldP spid="108" grpId="1" animBg="1"/>
      <p:bldP spid="109" grpId="0" animBg="1"/>
      <p:bldP spid="109" grpId="1" animBg="1"/>
      <p:bldP spid="37" grpId="0" animBg="1"/>
      <p:bldP spid="37" grpId="1" animBg="1"/>
      <p:bldP spid="37" grpId="2" animBg="1"/>
      <p:bldP spid="37" grpId="3" animBg="1"/>
      <p:bldP spid="37" grpId="4" animBg="1"/>
      <p:bldP spid="37" grpId="5" animBg="1"/>
      <p:bldP spid="45" grpId="0" animBg="1"/>
      <p:bldP spid="4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DDE8D77-E8DB-43AB-B8BE-8DDA0BE4F8BC}"/>
              </a:ext>
            </a:extLst>
          </p:cNvPr>
          <p:cNvSpPr/>
          <p:nvPr/>
        </p:nvSpPr>
        <p:spPr bwMode="auto">
          <a:xfrm>
            <a:off x="2693471" y="2458093"/>
            <a:ext cx="8295460" cy="17352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F95142B-DB8C-4B24-B6C1-133449768A8B}"/>
              </a:ext>
            </a:extLst>
          </p:cNvPr>
          <p:cNvSpPr/>
          <p:nvPr/>
        </p:nvSpPr>
        <p:spPr bwMode="auto">
          <a:xfrm>
            <a:off x="2693471" y="5460680"/>
            <a:ext cx="2110851" cy="124778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ctr" defTabSz="914016">
              <a:lnSpc>
                <a:spcPct val="90000"/>
              </a:lnSpc>
              <a:spcAft>
                <a:spcPts val="588"/>
              </a:spcAft>
              <a:defRPr/>
            </a:pPr>
            <a:r>
              <a:rPr lang="en-US" sz="1371" dirty="0">
                <a:gradFill>
                  <a:gsLst>
                    <a:gs pos="2917">
                      <a:srgbClr val="353535"/>
                    </a:gs>
                    <a:gs pos="30000">
                      <a:srgbClr val="353535"/>
                    </a:gs>
                  </a:gsLst>
                  <a:lin ang="5400000" scaled="0"/>
                </a:gradFill>
                <a:latin typeface="Segoe UI Semibold"/>
              </a:rPr>
              <a:t>Azure IaaS VMs</a:t>
            </a:r>
          </a:p>
        </p:txBody>
      </p:sp>
      <p:sp>
        <p:nvSpPr>
          <p:cNvPr id="4" name="Rectangle 3">
            <a:extLst>
              <a:ext uri="{FF2B5EF4-FFF2-40B4-BE49-F238E27FC236}">
                <a16:creationId xmlns:a16="http://schemas.microsoft.com/office/drawing/2014/main" id="{ABC5322A-99A7-43ED-8D09-12A80C22C47D}"/>
              </a:ext>
            </a:extLst>
          </p:cNvPr>
          <p:cNvSpPr/>
          <p:nvPr/>
        </p:nvSpPr>
        <p:spPr bwMode="auto">
          <a:xfrm>
            <a:off x="2548120" y="2472621"/>
            <a:ext cx="8695319" cy="18230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p:cNvSpPr>
            <a:spLocks noGrp="1"/>
          </p:cNvSpPr>
          <p:nvPr>
            <p:ph type="title"/>
          </p:nvPr>
        </p:nvSpPr>
        <p:spPr>
          <a:xfrm>
            <a:off x="588263" y="457200"/>
            <a:ext cx="11018520" cy="1661993"/>
          </a:xfrm>
        </p:spPr>
        <p:txBody>
          <a:bodyPr/>
          <a:lstStyle/>
          <a:p>
            <a:r>
              <a:rPr lang="en-US" dirty="0">
                <a:solidFill>
                  <a:schemeClr val="tx1"/>
                </a:solidFill>
              </a:rPr>
              <a:t>Cloud Migration Strategies </a:t>
            </a:r>
            <a:br>
              <a:rPr lang="en-US" dirty="0">
                <a:solidFill>
                  <a:schemeClr val="tx1"/>
                </a:solidFill>
              </a:rPr>
            </a:br>
            <a:br>
              <a:rPr lang="en-US" dirty="0">
                <a:solidFill>
                  <a:schemeClr val="tx1"/>
                </a:solidFill>
              </a:rPr>
            </a:br>
            <a:endParaRPr lang="en-US" dirty="0">
              <a:solidFill>
                <a:schemeClr val="tx1"/>
              </a:solidFill>
            </a:endParaRPr>
          </a:p>
        </p:txBody>
      </p:sp>
      <p:sp>
        <p:nvSpPr>
          <p:cNvPr id="16" name="TextBox 15"/>
          <p:cNvSpPr txBox="1"/>
          <p:nvPr/>
        </p:nvSpPr>
        <p:spPr>
          <a:xfrm>
            <a:off x="3175145" y="2583206"/>
            <a:ext cx="1072249" cy="51111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600" dirty="0">
                <a:gradFill>
                  <a:gsLst>
                    <a:gs pos="2917">
                      <a:srgbClr val="353535"/>
                    </a:gs>
                    <a:gs pos="30000">
                      <a:srgbClr val="353535"/>
                    </a:gs>
                  </a:gsLst>
                  <a:lin ang="5400000" scaled="0"/>
                </a:gradFill>
                <a:latin typeface="Segoe UI Semibold"/>
              </a:rPr>
              <a:t>Rehost</a:t>
            </a:r>
          </a:p>
        </p:txBody>
      </p:sp>
      <p:sp>
        <p:nvSpPr>
          <p:cNvPr id="17" name="TextBox 16"/>
          <p:cNvSpPr txBox="1"/>
          <p:nvPr/>
        </p:nvSpPr>
        <p:spPr>
          <a:xfrm>
            <a:off x="5316022" y="2563146"/>
            <a:ext cx="1232564" cy="51111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600" dirty="0">
                <a:gradFill>
                  <a:gsLst>
                    <a:gs pos="2917">
                      <a:srgbClr val="353535"/>
                    </a:gs>
                    <a:gs pos="30000">
                      <a:srgbClr val="353535"/>
                    </a:gs>
                  </a:gsLst>
                  <a:lin ang="5400000" scaled="0"/>
                </a:gradFill>
                <a:latin typeface="Segoe UI Semibold"/>
              </a:rPr>
              <a:t>Refactor</a:t>
            </a:r>
          </a:p>
        </p:txBody>
      </p:sp>
      <p:sp>
        <p:nvSpPr>
          <p:cNvPr id="19" name="TextBox 18"/>
          <p:cNvSpPr txBox="1"/>
          <p:nvPr/>
        </p:nvSpPr>
        <p:spPr>
          <a:xfrm>
            <a:off x="7221242" y="2572319"/>
            <a:ext cx="1382645" cy="511155"/>
          </a:xfrm>
          <a:prstGeom prst="rect">
            <a:avLst/>
          </a:prstGeom>
          <a:noFill/>
        </p:spPr>
        <p:txBody>
          <a:bodyPr wrap="square" lIns="179234" tIns="143387" rIns="179234" bIns="143387" rtlCol="0" anchor="t">
            <a:spAutoFit/>
          </a:bodyPr>
          <a:lstStyle/>
          <a:p>
            <a:pPr algn="ctr" defTabSz="914016">
              <a:lnSpc>
                <a:spcPct val="90000"/>
              </a:lnSpc>
              <a:spcAft>
                <a:spcPts val="588"/>
              </a:spcAft>
              <a:defRPr/>
            </a:pPr>
            <a:r>
              <a:rPr lang="en-US" sz="1600" dirty="0">
                <a:solidFill>
                  <a:srgbClr val="1A1A1A"/>
                </a:solidFill>
                <a:latin typeface="Segoe UI Semibold"/>
              </a:rPr>
              <a:t>Rearchitect</a:t>
            </a:r>
          </a:p>
        </p:txBody>
      </p:sp>
      <p:sp>
        <p:nvSpPr>
          <p:cNvPr id="20" name="TextBox 19"/>
          <p:cNvSpPr txBox="1"/>
          <p:nvPr/>
        </p:nvSpPr>
        <p:spPr>
          <a:xfrm>
            <a:off x="9285342" y="2520012"/>
            <a:ext cx="1154800" cy="511111"/>
          </a:xfrm>
          <a:prstGeom prst="rect">
            <a:avLst/>
          </a:prstGeom>
          <a:noFill/>
        </p:spPr>
        <p:txBody>
          <a:bodyPr wrap="square" lIns="179234" tIns="143387" rIns="179234" bIns="143387" rtlCol="0">
            <a:spAutoFit/>
          </a:bodyPr>
          <a:lstStyle/>
          <a:p>
            <a:pPr algn="ctr" defTabSz="914016">
              <a:lnSpc>
                <a:spcPct val="90000"/>
              </a:lnSpc>
              <a:spcAft>
                <a:spcPts val="588"/>
              </a:spcAft>
              <a:defRPr/>
            </a:pPr>
            <a:r>
              <a:rPr lang="en-US" sz="1600" dirty="0">
                <a:gradFill>
                  <a:gsLst>
                    <a:gs pos="2917">
                      <a:srgbClr val="353535"/>
                    </a:gs>
                    <a:gs pos="30000">
                      <a:srgbClr val="353535"/>
                    </a:gs>
                  </a:gsLst>
                  <a:lin ang="5400000" scaled="0"/>
                </a:gradFill>
                <a:latin typeface="Segoe UI Semibold"/>
              </a:rPr>
              <a:t>Rebuild</a:t>
            </a:r>
          </a:p>
        </p:txBody>
      </p:sp>
      <p:sp>
        <p:nvSpPr>
          <p:cNvPr id="22" name="Hexagon 21"/>
          <p:cNvSpPr>
            <a:spLocks noChangeAspect="1"/>
          </p:cNvSpPr>
          <p:nvPr/>
        </p:nvSpPr>
        <p:spPr bwMode="auto">
          <a:xfrm>
            <a:off x="9590235" y="3223065"/>
            <a:ext cx="639794" cy="553423"/>
          </a:xfrm>
          <a:prstGeom prst="hexagon">
            <a:avLst/>
          </a:prstGeom>
          <a:solidFill>
            <a:schemeClr val="accent2">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Hexagon 23"/>
          <p:cNvSpPr>
            <a:spLocks noChangeAspect="1"/>
          </p:cNvSpPr>
          <p:nvPr/>
        </p:nvSpPr>
        <p:spPr bwMode="auto">
          <a:xfrm>
            <a:off x="3408429" y="3218218"/>
            <a:ext cx="639794" cy="553423"/>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Hexagon 24"/>
          <p:cNvSpPr>
            <a:spLocks noChangeAspect="1"/>
          </p:cNvSpPr>
          <p:nvPr/>
        </p:nvSpPr>
        <p:spPr bwMode="auto">
          <a:xfrm>
            <a:off x="7572543" y="3242058"/>
            <a:ext cx="639794" cy="553423"/>
          </a:xfrm>
          <a:prstGeom prst="hexagon">
            <a:avLst/>
          </a:prstGeom>
          <a:solidFill>
            <a:schemeClr val="accent2">
              <a:lumMod val="50000"/>
              <a:lumOff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Hexagon 25"/>
          <p:cNvSpPr>
            <a:spLocks noChangeAspect="1"/>
          </p:cNvSpPr>
          <p:nvPr/>
        </p:nvSpPr>
        <p:spPr bwMode="auto">
          <a:xfrm>
            <a:off x="5590231" y="3231248"/>
            <a:ext cx="639794" cy="553423"/>
          </a:xfrm>
          <a:prstGeom prst="hexagon">
            <a:avLst/>
          </a:prstGeom>
          <a:solidFill>
            <a:schemeClr val="accent2">
              <a:lumMod val="75000"/>
              <a:lumOff val="25000"/>
            </a:schemeClr>
          </a:solidFill>
          <a:ln w="9525" cap="flat" cmpd="sng" algn="ctr">
            <a:noFill/>
            <a:prstDash val="solid"/>
            <a:headEnd type="none" w="med" len="med"/>
            <a:tailEnd type="none" w="med" len="med"/>
          </a:ln>
          <a:effectLst/>
        </p:spPr>
        <p:txBody>
          <a:bodyPr rot="0" spcFirstLastPara="0" vertOverflow="overflow" horzOverflow="overflow" vert="horz" wrap="square" lIns="175487" tIns="140389" rIns="175487" bIns="140389" numCol="1" spcCol="0" rtlCol="0" fromWordArt="0" anchor="t" anchorCtr="0" forceAA="0" compatLnSpc="1">
            <a:prstTxWarp prst="textNoShape">
              <a:avLst/>
            </a:prstTxWarp>
            <a:noAutofit/>
          </a:bodyPr>
          <a:lstStyle/>
          <a:p>
            <a:pPr algn="ctr" defTabSz="894613" fontAlgn="base">
              <a:lnSpc>
                <a:spcPct val="90000"/>
              </a:lnSpc>
              <a:spcBef>
                <a:spcPct val="0"/>
              </a:spcBef>
              <a:spcAft>
                <a:spcPct val="0"/>
              </a:spcAft>
              <a:defRPr/>
            </a:pPr>
            <a:endParaRPr lang="en-US" sz="230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977966B6-079A-49ED-9DBC-3097CEBDD208}"/>
              </a:ext>
            </a:extLst>
          </p:cNvPr>
          <p:cNvSpPr txBox="1"/>
          <p:nvPr/>
        </p:nvSpPr>
        <p:spPr>
          <a:xfrm>
            <a:off x="3020855" y="4277559"/>
            <a:ext cx="1453502" cy="634793"/>
          </a:xfrm>
          <a:prstGeom prst="rect">
            <a:avLst/>
          </a:prstGeom>
          <a:noFill/>
        </p:spPr>
        <p:txBody>
          <a:bodyPr wrap="square" lIns="179183" tIns="143346" rIns="179183" bIns="143346" rtlCol="0" anchor="t">
            <a:spAutoFit/>
          </a:bodyPr>
          <a:lstStyle/>
          <a:p>
            <a:pPr algn="ctr" defTabSz="895698">
              <a:spcAft>
                <a:spcPts val="588"/>
              </a:spcAft>
              <a:defRPr/>
            </a:pPr>
            <a:r>
              <a:rPr lang="en-US" sz="1100" kern="0" dirty="0">
                <a:solidFill>
                  <a:srgbClr val="353535"/>
                </a:solidFill>
                <a:latin typeface="Segoe UI"/>
              </a:rPr>
              <a:t>“Lift and shift”. No-code option</a:t>
            </a:r>
          </a:p>
        </p:txBody>
      </p:sp>
      <p:sp>
        <p:nvSpPr>
          <p:cNvPr id="7" name="TextBox 6">
            <a:extLst>
              <a:ext uri="{FF2B5EF4-FFF2-40B4-BE49-F238E27FC236}">
                <a16:creationId xmlns:a16="http://schemas.microsoft.com/office/drawing/2014/main" id="{2D5AC7C0-06E0-4D3F-A337-6ED121342BE5}"/>
              </a:ext>
            </a:extLst>
          </p:cNvPr>
          <p:cNvSpPr txBox="1"/>
          <p:nvPr/>
        </p:nvSpPr>
        <p:spPr>
          <a:xfrm>
            <a:off x="166513" y="1600459"/>
            <a:ext cx="10013548" cy="533981"/>
          </a:xfrm>
          <a:prstGeom prst="rect">
            <a:avLst/>
          </a:prstGeom>
          <a:noFill/>
        </p:spPr>
        <p:txBody>
          <a:bodyPr wrap="square" lIns="179259" tIns="143407" rIns="179259" bIns="143407" rtlCol="0">
            <a:spAutoFit/>
          </a:bodyPr>
          <a:lstStyle/>
          <a:p>
            <a:pPr algn="ctr" defTabSz="914192">
              <a:lnSpc>
                <a:spcPct val="90000"/>
              </a:lnSpc>
              <a:spcAft>
                <a:spcPts val="588"/>
              </a:spcAft>
              <a:defRPr/>
            </a:pPr>
            <a:r>
              <a:rPr lang="en-US" sz="1730" dirty="0">
                <a:ln w="3175">
                  <a:noFill/>
                </a:ln>
                <a:gradFill>
                  <a:gsLst>
                    <a:gs pos="1250">
                      <a:srgbClr val="353535"/>
                    </a:gs>
                    <a:gs pos="100000">
                      <a:srgbClr val="353535"/>
                    </a:gs>
                  </a:gsLst>
                  <a:lin ang="5400000" scaled="0"/>
                </a:gradFill>
                <a:latin typeface="Segoe UI"/>
                <a:cs typeface="Segoe UI" pitchFamily="34" charset="0"/>
              </a:rPr>
              <a:t>Migration path with the right approach depending on fit with your goals</a:t>
            </a:r>
          </a:p>
        </p:txBody>
      </p:sp>
      <p:sp>
        <p:nvSpPr>
          <p:cNvPr id="108" name="TextBox 107">
            <a:extLst>
              <a:ext uri="{FF2B5EF4-FFF2-40B4-BE49-F238E27FC236}">
                <a16:creationId xmlns:a16="http://schemas.microsoft.com/office/drawing/2014/main" id="{E5357500-71B5-4407-A6F1-6B4B3021536F}"/>
              </a:ext>
            </a:extLst>
          </p:cNvPr>
          <p:cNvSpPr txBox="1"/>
          <p:nvPr/>
        </p:nvSpPr>
        <p:spPr>
          <a:xfrm>
            <a:off x="5025082" y="4277559"/>
            <a:ext cx="1794317" cy="634793"/>
          </a:xfrm>
          <a:prstGeom prst="rect">
            <a:avLst/>
          </a:prstGeom>
          <a:noFill/>
        </p:spPr>
        <p:txBody>
          <a:bodyPr wrap="square" lIns="179183" tIns="143346" rIns="179183" bIns="143346" rtlCol="0" anchor="t">
            <a:spAutoFit/>
          </a:bodyPr>
          <a:lstStyle/>
          <a:p>
            <a:pPr algn="ctr" defTabSz="895698">
              <a:spcAft>
                <a:spcPts val="588"/>
              </a:spcAft>
              <a:defRPr/>
            </a:pPr>
            <a:r>
              <a:rPr lang="en-US" sz="1100" kern="0" dirty="0">
                <a:solidFill>
                  <a:srgbClr val="353535"/>
                </a:solidFill>
                <a:latin typeface="Segoe UI"/>
              </a:rPr>
              <a:t>Repackaging. Minimal code changes</a:t>
            </a:r>
          </a:p>
        </p:txBody>
      </p:sp>
      <p:sp>
        <p:nvSpPr>
          <p:cNvPr id="110" name="TextBox 109">
            <a:extLst>
              <a:ext uri="{FF2B5EF4-FFF2-40B4-BE49-F238E27FC236}">
                <a16:creationId xmlns:a16="http://schemas.microsoft.com/office/drawing/2014/main" id="{92DC0D8D-6005-45C7-A6EC-2C388DD500D0}"/>
              </a:ext>
            </a:extLst>
          </p:cNvPr>
          <p:cNvSpPr txBox="1"/>
          <p:nvPr/>
        </p:nvSpPr>
        <p:spPr>
          <a:xfrm>
            <a:off x="6869176" y="4277560"/>
            <a:ext cx="2098812" cy="807444"/>
          </a:xfrm>
          <a:prstGeom prst="rect">
            <a:avLst/>
          </a:prstGeom>
          <a:noFill/>
        </p:spPr>
        <p:txBody>
          <a:bodyPr wrap="square" lIns="179183" tIns="143346" rIns="179183" bIns="143346" rtlCol="0" anchor="t">
            <a:spAutoFit/>
          </a:bodyPr>
          <a:lstStyle/>
          <a:p>
            <a:pPr algn="ctr" defTabSz="895698">
              <a:spcAft>
                <a:spcPts val="588"/>
              </a:spcAft>
              <a:defRPr/>
            </a:pPr>
            <a:r>
              <a:rPr lang="en-US" sz="1100" kern="0" dirty="0">
                <a:solidFill>
                  <a:srgbClr val="353535"/>
                </a:solidFill>
                <a:latin typeface="Segoe UI"/>
              </a:rPr>
              <a:t>Modify or extend existing code to optimize for cloud scale</a:t>
            </a:r>
          </a:p>
        </p:txBody>
      </p:sp>
      <p:sp>
        <p:nvSpPr>
          <p:cNvPr id="111" name="Rectangle 110">
            <a:extLst>
              <a:ext uri="{FF2B5EF4-FFF2-40B4-BE49-F238E27FC236}">
                <a16:creationId xmlns:a16="http://schemas.microsoft.com/office/drawing/2014/main" id="{4A979D33-4CA2-4293-BC0A-702187D06C74}"/>
              </a:ext>
            </a:extLst>
          </p:cNvPr>
          <p:cNvSpPr/>
          <p:nvPr/>
        </p:nvSpPr>
        <p:spPr bwMode="auto">
          <a:xfrm>
            <a:off x="552130" y="2472621"/>
            <a:ext cx="1734865" cy="37516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TextBox 111">
            <a:extLst>
              <a:ext uri="{FF2B5EF4-FFF2-40B4-BE49-F238E27FC236}">
                <a16:creationId xmlns:a16="http://schemas.microsoft.com/office/drawing/2014/main" id="{A9A7B662-65EE-48C9-9681-3DF517788589}"/>
              </a:ext>
            </a:extLst>
          </p:cNvPr>
          <p:cNvSpPr txBox="1"/>
          <p:nvPr/>
        </p:nvSpPr>
        <p:spPr>
          <a:xfrm>
            <a:off x="459683" y="4175421"/>
            <a:ext cx="1850844" cy="821548"/>
          </a:xfrm>
          <a:prstGeom prst="rect">
            <a:avLst/>
          </a:prstGeom>
          <a:noFill/>
        </p:spPr>
        <p:txBody>
          <a:bodyPr wrap="none" lIns="179183" tIns="143346" rIns="179183" bIns="143346" rtlCol="0" anchor="t">
            <a:spAutoFit/>
          </a:bodyPr>
          <a:lstStyle/>
          <a:p>
            <a:pPr algn="ctr" defTabSz="895698">
              <a:spcAft>
                <a:spcPts val="588"/>
              </a:spcAft>
              <a:defRPr/>
            </a:pPr>
            <a:r>
              <a:rPr lang="en-US" sz="1800" kern="0" dirty="0">
                <a:solidFill>
                  <a:srgbClr val="353535"/>
                </a:solidFill>
                <a:latin typeface="Segoe UI Semibold"/>
              </a:rPr>
              <a:t>On-Premises</a:t>
            </a:r>
          </a:p>
          <a:p>
            <a:pPr algn="ctr" defTabSz="895698">
              <a:spcAft>
                <a:spcPts val="588"/>
              </a:spcAft>
              <a:defRPr/>
            </a:pPr>
            <a:r>
              <a:rPr lang="en-US" sz="1100" i="1" kern="0" dirty="0">
                <a:solidFill>
                  <a:srgbClr val="353535"/>
                </a:solidFill>
                <a:latin typeface="Segoe UI Semibold"/>
              </a:rPr>
              <a:t>Infrastructure Platform</a:t>
            </a:r>
          </a:p>
        </p:txBody>
      </p:sp>
      <p:grpSp>
        <p:nvGrpSpPr>
          <p:cNvPr id="113" name="Group 112">
            <a:extLst>
              <a:ext uri="{FF2B5EF4-FFF2-40B4-BE49-F238E27FC236}">
                <a16:creationId xmlns:a16="http://schemas.microsoft.com/office/drawing/2014/main" id="{B6694024-5792-44EF-AA91-C400B887FD6B}"/>
              </a:ext>
            </a:extLst>
          </p:cNvPr>
          <p:cNvGrpSpPr/>
          <p:nvPr/>
        </p:nvGrpSpPr>
        <p:grpSpPr>
          <a:xfrm>
            <a:off x="1096808" y="3466166"/>
            <a:ext cx="576590" cy="569172"/>
            <a:chOff x="2084593" y="2157479"/>
            <a:chExt cx="958326" cy="1022668"/>
          </a:xfrm>
        </p:grpSpPr>
        <p:grpSp>
          <p:nvGrpSpPr>
            <p:cNvPr id="114" name="Group 4">
              <a:extLst>
                <a:ext uri="{FF2B5EF4-FFF2-40B4-BE49-F238E27FC236}">
                  <a16:creationId xmlns:a16="http://schemas.microsoft.com/office/drawing/2014/main" id="{ADEF7927-8052-46EA-92F0-74BFEB1BF217}"/>
                </a:ext>
              </a:extLst>
            </p:cNvPr>
            <p:cNvGrpSpPr>
              <a:grpSpLocks noChangeAspect="1"/>
            </p:cNvGrpSpPr>
            <p:nvPr/>
          </p:nvGrpSpPr>
          <p:grpSpPr bwMode="auto">
            <a:xfrm>
              <a:off x="2084593" y="2157479"/>
              <a:ext cx="475727" cy="1022668"/>
              <a:chOff x="7" y="12"/>
              <a:chExt cx="167" cy="359"/>
            </a:xfrm>
          </p:grpSpPr>
          <p:sp>
            <p:nvSpPr>
              <p:cNvPr id="122" name="Rectangle 5">
                <a:extLst>
                  <a:ext uri="{FF2B5EF4-FFF2-40B4-BE49-F238E27FC236}">
                    <a16:creationId xmlns:a16="http://schemas.microsoft.com/office/drawing/2014/main" id="{0AFBEF05-7281-4F82-BF1E-93296204D5E0}"/>
                  </a:ext>
                </a:extLst>
              </p:cNvPr>
              <p:cNvSpPr>
                <a:spLocks noChangeArrowheads="1"/>
              </p:cNvSpPr>
              <p:nvPr/>
            </p:nvSpPr>
            <p:spPr bwMode="auto">
              <a:xfrm>
                <a:off x="7" y="45"/>
                <a:ext cx="167" cy="32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3" name="Freeform 6">
                <a:extLst>
                  <a:ext uri="{FF2B5EF4-FFF2-40B4-BE49-F238E27FC236}">
                    <a16:creationId xmlns:a16="http://schemas.microsoft.com/office/drawing/2014/main" id="{A29E9375-0A05-45D8-9A3C-527F74B59B5A}"/>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4" name="Rectangle 7">
                <a:extLst>
                  <a:ext uri="{FF2B5EF4-FFF2-40B4-BE49-F238E27FC236}">
                    <a16:creationId xmlns:a16="http://schemas.microsoft.com/office/drawing/2014/main" id="{FE1773D9-48F2-433B-B172-BBD8644C0BE9}"/>
                  </a:ext>
                </a:extLst>
              </p:cNvPr>
              <p:cNvSpPr>
                <a:spLocks noChangeArrowheads="1"/>
              </p:cNvSpPr>
              <p:nvPr/>
            </p:nvSpPr>
            <p:spPr bwMode="auto">
              <a:xfrm>
                <a:off x="42" y="232"/>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5" name="Rectangle 8">
                <a:extLst>
                  <a:ext uri="{FF2B5EF4-FFF2-40B4-BE49-F238E27FC236}">
                    <a16:creationId xmlns:a16="http://schemas.microsoft.com/office/drawing/2014/main" id="{64C1A53B-6471-427D-AFAF-0D56B186D8EF}"/>
                  </a:ext>
                </a:extLst>
              </p:cNvPr>
              <p:cNvSpPr>
                <a:spLocks noChangeArrowheads="1"/>
              </p:cNvSpPr>
              <p:nvPr/>
            </p:nvSpPr>
            <p:spPr bwMode="auto">
              <a:xfrm>
                <a:off x="114" y="232"/>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6" name="Rectangle 9">
                <a:extLst>
                  <a:ext uri="{FF2B5EF4-FFF2-40B4-BE49-F238E27FC236}">
                    <a16:creationId xmlns:a16="http://schemas.microsoft.com/office/drawing/2014/main" id="{7FA0188F-AE6E-49F1-B5AA-2AF1F4E4F67E}"/>
                  </a:ext>
                </a:extLst>
              </p:cNvPr>
              <p:cNvSpPr>
                <a:spLocks noChangeArrowheads="1"/>
              </p:cNvSpPr>
              <p:nvPr/>
            </p:nvSpPr>
            <p:spPr bwMode="auto">
              <a:xfrm>
                <a:off x="42" y="164"/>
                <a:ext cx="25"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7" name="Rectangle 10">
                <a:extLst>
                  <a:ext uri="{FF2B5EF4-FFF2-40B4-BE49-F238E27FC236}">
                    <a16:creationId xmlns:a16="http://schemas.microsoft.com/office/drawing/2014/main" id="{CA812C2F-1A54-4569-80CC-D569EB6CAF08}"/>
                  </a:ext>
                </a:extLst>
              </p:cNvPr>
              <p:cNvSpPr>
                <a:spLocks noChangeArrowheads="1"/>
              </p:cNvSpPr>
              <p:nvPr/>
            </p:nvSpPr>
            <p:spPr bwMode="auto">
              <a:xfrm>
                <a:off x="114" y="164"/>
                <a:ext cx="26" cy="2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8" name="Rectangle 11">
                <a:extLst>
                  <a:ext uri="{FF2B5EF4-FFF2-40B4-BE49-F238E27FC236}">
                    <a16:creationId xmlns:a16="http://schemas.microsoft.com/office/drawing/2014/main" id="{B266A67A-BC6D-4074-B20C-22734F5CF0A4}"/>
                  </a:ext>
                </a:extLst>
              </p:cNvPr>
              <p:cNvSpPr>
                <a:spLocks noChangeArrowheads="1"/>
              </p:cNvSpPr>
              <p:nvPr/>
            </p:nvSpPr>
            <p:spPr bwMode="auto">
              <a:xfrm>
                <a:off x="42" y="98"/>
                <a:ext cx="25"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9" name="Rectangle 12">
                <a:extLst>
                  <a:ext uri="{FF2B5EF4-FFF2-40B4-BE49-F238E27FC236}">
                    <a16:creationId xmlns:a16="http://schemas.microsoft.com/office/drawing/2014/main" id="{7461C3F6-DE0D-48D0-A155-41AFF7CE0FB5}"/>
                  </a:ext>
                </a:extLst>
              </p:cNvPr>
              <p:cNvSpPr>
                <a:spLocks noChangeArrowheads="1"/>
              </p:cNvSpPr>
              <p:nvPr/>
            </p:nvSpPr>
            <p:spPr bwMode="auto">
              <a:xfrm>
                <a:off x="114" y="98"/>
                <a:ext cx="26" cy="24"/>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30" name="Rectangle 13">
                <a:extLst>
                  <a:ext uri="{FF2B5EF4-FFF2-40B4-BE49-F238E27FC236}">
                    <a16:creationId xmlns:a16="http://schemas.microsoft.com/office/drawing/2014/main" id="{B3990E73-308D-4FBE-9D25-0FFA8F124C60}"/>
                  </a:ext>
                </a:extLst>
              </p:cNvPr>
              <p:cNvSpPr>
                <a:spLocks noChangeArrowheads="1"/>
              </p:cNvSpPr>
              <p:nvPr/>
            </p:nvSpPr>
            <p:spPr bwMode="auto">
              <a:xfrm>
                <a:off x="31" y="12"/>
                <a:ext cx="47" cy="33"/>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grpSp>
        <p:grpSp>
          <p:nvGrpSpPr>
            <p:cNvPr id="115" name="Group 114">
              <a:extLst>
                <a:ext uri="{FF2B5EF4-FFF2-40B4-BE49-F238E27FC236}">
                  <a16:creationId xmlns:a16="http://schemas.microsoft.com/office/drawing/2014/main" id="{BDE74391-D308-46AE-9E0D-82A97CEAD1E1}"/>
                </a:ext>
              </a:extLst>
            </p:cNvPr>
            <p:cNvGrpSpPr/>
            <p:nvPr/>
          </p:nvGrpSpPr>
          <p:grpSpPr>
            <a:xfrm>
              <a:off x="2561534" y="2758439"/>
              <a:ext cx="475727" cy="421466"/>
              <a:chOff x="2779974" y="2727959"/>
              <a:chExt cx="475727" cy="421466"/>
            </a:xfrm>
          </p:grpSpPr>
          <p:sp>
            <p:nvSpPr>
              <p:cNvPr id="117" name="Rectangle 5">
                <a:extLst>
                  <a:ext uri="{FF2B5EF4-FFF2-40B4-BE49-F238E27FC236}">
                    <a16:creationId xmlns:a16="http://schemas.microsoft.com/office/drawing/2014/main" id="{056EAD12-5195-45CA-AA1A-1626DC8F250E}"/>
                  </a:ext>
                </a:extLst>
              </p:cNvPr>
              <p:cNvSpPr>
                <a:spLocks noChangeArrowheads="1"/>
              </p:cNvSpPr>
              <p:nvPr/>
            </p:nvSpPr>
            <p:spPr bwMode="auto">
              <a:xfrm>
                <a:off x="2779974" y="2727959"/>
                <a:ext cx="475727" cy="421465"/>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18" name="Freeform 6">
                <a:extLst>
                  <a:ext uri="{FF2B5EF4-FFF2-40B4-BE49-F238E27FC236}">
                    <a16:creationId xmlns:a16="http://schemas.microsoft.com/office/drawing/2014/main" id="{77AB043E-02A6-4530-9BFB-36F223EB64A5}"/>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19" name="Rectangle 7">
                <a:extLst>
                  <a:ext uri="{FF2B5EF4-FFF2-40B4-BE49-F238E27FC236}">
                    <a16:creationId xmlns:a16="http://schemas.microsoft.com/office/drawing/2014/main" id="{9AB9EB01-8B1E-4586-8415-33BA47DD337B}"/>
                  </a:ext>
                </a:extLst>
              </p:cNvPr>
              <p:cNvSpPr>
                <a:spLocks noChangeArrowheads="1"/>
              </p:cNvSpPr>
              <p:nvPr/>
            </p:nvSpPr>
            <p:spPr bwMode="auto">
              <a:xfrm>
                <a:off x="2879677" y="2829662"/>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0" name="Rectangle 8">
                <a:extLst>
                  <a:ext uri="{FF2B5EF4-FFF2-40B4-BE49-F238E27FC236}">
                    <a16:creationId xmlns:a16="http://schemas.microsoft.com/office/drawing/2014/main" id="{E4F0855E-2291-4208-A366-F49E1940F301}"/>
                  </a:ext>
                </a:extLst>
              </p:cNvPr>
              <p:cNvSpPr>
                <a:spLocks noChangeArrowheads="1"/>
              </p:cNvSpPr>
              <p:nvPr/>
            </p:nvSpPr>
            <p:spPr bwMode="auto">
              <a:xfrm>
                <a:off x="3084781" y="2829662"/>
                <a:ext cx="74065"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sp>
            <p:nvSpPr>
              <p:cNvPr id="121" name="Rectangle 9">
                <a:extLst>
                  <a:ext uri="{FF2B5EF4-FFF2-40B4-BE49-F238E27FC236}">
                    <a16:creationId xmlns:a16="http://schemas.microsoft.com/office/drawing/2014/main" id="{68C4E129-5BD0-401F-A36B-E2AE114BE0A3}"/>
                  </a:ext>
                </a:extLst>
              </p:cNvPr>
              <p:cNvSpPr>
                <a:spLocks noChangeArrowheads="1"/>
              </p:cNvSpPr>
              <p:nvPr/>
            </p:nvSpPr>
            <p:spPr bwMode="auto">
              <a:xfrm>
                <a:off x="2879677" y="3004253"/>
                <a:ext cx="71217" cy="71216"/>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grpSp>
        <p:sp>
          <p:nvSpPr>
            <p:cNvPr id="116" name="Isosceles Triangle 115">
              <a:extLst>
                <a:ext uri="{FF2B5EF4-FFF2-40B4-BE49-F238E27FC236}">
                  <a16:creationId xmlns:a16="http://schemas.microsoft.com/office/drawing/2014/main" id="{A66CDEFA-9E9E-4499-9501-C9BD17B044D3}"/>
                </a:ext>
              </a:extLst>
            </p:cNvPr>
            <p:cNvSpPr/>
            <p:nvPr/>
          </p:nvSpPr>
          <p:spPr bwMode="auto">
            <a:xfrm>
              <a:off x="2560320" y="2537142"/>
              <a:ext cx="482599" cy="221297"/>
            </a:xfrm>
            <a:prstGeom prst="triangle">
              <a:avLst>
                <a:gd name="adj" fmla="val 0"/>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defTabSz="913841">
                <a:defRPr/>
              </a:pPr>
              <a:endParaRPr lang="en-US" sz="1730" dirty="0">
                <a:solidFill>
                  <a:srgbClr val="353535"/>
                </a:solidFill>
                <a:latin typeface="Segoe UI Semilight"/>
              </a:endParaRPr>
            </a:p>
          </p:txBody>
        </p:sp>
      </p:grpSp>
      <p:sp>
        <p:nvSpPr>
          <p:cNvPr id="14" name="Isosceles Triangle 13">
            <a:extLst>
              <a:ext uri="{FF2B5EF4-FFF2-40B4-BE49-F238E27FC236}">
                <a16:creationId xmlns:a16="http://schemas.microsoft.com/office/drawing/2014/main" id="{D29D4DE5-E928-42C6-B245-CB7218E8B8FA}"/>
              </a:ext>
            </a:extLst>
          </p:cNvPr>
          <p:cNvSpPr/>
          <p:nvPr/>
        </p:nvSpPr>
        <p:spPr bwMode="auto">
          <a:xfrm rot="5400000">
            <a:off x="1185195" y="5213506"/>
            <a:ext cx="418397" cy="313534"/>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a:extLst>
              <a:ext uri="{FF2B5EF4-FFF2-40B4-BE49-F238E27FC236}">
                <a16:creationId xmlns:a16="http://schemas.microsoft.com/office/drawing/2014/main" id="{725A7497-94A5-4DA3-8704-B734AA26F395}"/>
              </a:ext>
            </a:extLst>
          </p:cNvPr>
          <p:cNvSpPr txBox="1"/>
          <p:nvPr/>
        </p:nvSpPr>
        <p:spPr>
          <a:xfrm>
            <a:off x="8757310" y="4277559"/>
            <a:ext cx="2371781" cy="634793"/>
          </a:xfrm>
          <a:prstGeom prst="rect">
            <a:avLst/>
          </a:prstGeom>
          <a:noFill/>
        </p:spPr>
        <p:txBody>
          <a:bodyPr wrap="square" lIns="179183" tIns="143346" rIns="179183" bIns="143346" rtlCol="0" anchor="t">
            <a:spAutoFit/>
          </a:bodyPr>
          <a:lstStyle/>
          <a:p>
            <a:pPr algn="ctr" defTabSz="895698">
              <a:spcAft>
                <a:spcPts val="588"/>
              </a:spcAft>
              <a:defRPr/>
            </a:pPr>
            <a:r>
              <a:rPr lang="en-US" sz="1100" kern="0" dirty="0">
                <a:solidFill>
                  <a:srgbClr val="353535"/>
                </a:solidFill>
                <a:latin typeface="Segoe UI"/>
              </a:rPr>
              <a:t>Rebuild app from scratch using cloud native technology</a:t>
            </a:r>
          </a:p>
        </p:txBody>
      </p:sp>
      <p:cxnSp>
        <p:nvCxnSpPr>
          <p:cNvPr id="133" name="Straight Connector 132">
            <a:extLst>
              <a:ext uri="{FF2B5EF4-FFF2-40B4-BE49-F238E27FC236}">
                <a16:creationId xmlns:a16="http://schemas.microsoft.com/office/drawing/2014/main" id="{B8422245-A987-43D9-9012-3F09FF2084E6}"/>
              </a:ext>
            </a:extLst>
          </p:cNvPr>
          <p:cNvCxnSpPr>
            <a:cxnSpLocks/>
          </p:cNvCxnSpPr>
          <p:nvPr/>
        </p:nvCxnSpPr>
        <p:spPr>
          <a:xfrm flipH="1">
            <a:off x="2592964" y="5007476"/>
            <a:ext cx="8711954" cy="6317"/>
          </a:xfrm>
          <a:prstGeom prst="line">
            <a:avLst/>
          </a:prstGeom>
          <a:noFill/>
          <a:ln w="57150" cap="rnd">
            <a:solidFill>
              <a:schemeClr val="bg1">
                <a:lumMod val="50000"/>
              </a:schemeClr>
            </a:solidFill>
            <a:miter lim="800000"/>
            <a:headEnd type="arrow" w="sm" len="sm"/>
            <a:tailEnd type="none" w="med" len="med"/>
          </a:ln>
          <a:effectLst/>
        </p:spPr>
        <p:style>
          <a:lnRef idx="1">
            <a:schemeClr val="accent2"/>
          </a:lnRef>
          <a:fillRef idx="3">
            <a:schemeClr val="accent2"/>
          </a:fillRef>
          <a:effectRef idx="2">
            <a:schemeClr val="accent2"/>
          </a:effectRef>
          <a:fontRef idx="minor">
            <a:schemeClr val="lt1"/>
          </a:fontRef>
        </p:style>
      </p:cxnSp>
      <p:sp>
        <p:nvSpPr>
          <p:cNvPr id="138" name="TextBox 137">
            <a:extLst>
              <a:ext uri="{FF2B5EF4-FFF2-40B4-BE49-F238E27FC236}">
                <a16:creationId xmlns:a16="http://schemas.microsoft.com/office/drawing/2014/main" id="{235CAC4C-8EFC-415B-A1A9-3583961C2F14}"/>
              </a:ext>
            </a:extLst>
          </p:cNvPr>
          <p:cNvSpPr txBox="1"/>
          <p:nvPr/>
        </p:nvSpPr>
        <p:spPr>
          <a:xfrm>
            <a:off x="2403406" y="5007477"/>
            <a:ext cx="1307503" cy="462142"/>
          </a:xfrm>
          <a:prstGeom prst="rect">
            <a:avLst/>
          </a:prstGeom>
          <a:noFill/>
        </p:spPr>
        <p:txBody>
          <a:bodyPr wrap="none" lIns="179183" tIns="143346" rIns="179183" bIns="143346" rtlCol="0" anchor="t">
            <a:spAutoFit/>
          </a:bodyPr>
          <a:lstStyle/>
          <a:p>
            <a:pPr algn="ctr" defTabSz="895698">
              <a:spcAft>
                <a:spcPts val="588"/>
              </a:spcAft>
              <a:defRPr/>
            </a:pPr>
            <a:r>
              <a:rPr lang="en-US" sz="1100" b="1" kern="0" dirty="0">
                <a:solidFill>
                  <a:srgbClr val="353535"/>
                </a:solidFill>
                <a:latin typeface="Segoe UI"/>
                <a:ea typeface="Segoe UI Black" panose="020B0A02040204020203" pitchFamily="34" charset="0"/>
                <a:cs typeface="Segoe UI Black" panose="020B0A02040204020203" pitchFamily="34" charset="0"/>
              </a:rPr>
              <a:t>Less strategic </a:t>
            </a:r>
          </a:p>
        </p:txBody>
      </p:sp>
      <p:sp>
        <p:nvSpPr>
          <p:cNvPr id="139" name="TextBox 138">
            <a:extLst>
              <a:ext uri="{FF2B5EF4-FFF2-40B4-BE49-F238E27FC236}">
                <a16:creationId xmlns:a16="http://schemas.microsoft.com/office/drawing/2014/main" id="{B017C29B-72C1-4093-9F3E-CE4BD9BFC44D}"/>
              </a:ext>
            </a:extLst>
          </p:cNvPr>
          <p:cNvSpPr txBox="1"/>
          <p:nvPr/>
        </p:nvSpPr>
        <p:spPr>
          <a:xfrm>
            <a:off x="9564768" y="5042090"/>
            <a:ext cx="1831610" cy="462142"/>
          </a:xfrm>
          <a:prstGeom prst="rect">
            <a:avLst/>
          </a:prstGeom>
          <a:noFill/>
        </p:spPr>
        <p:txBody>
          <a:bodyPr wrap="none" lIns="179183" tIns="143346" rIns="179183" bIns="143346" rtlCol="0" anchor="t">
            <a:spAutoFit/>
          </a:bodyPr>
          <a:lstStyle/>
          <a:p>
            <a:pPr algn="ctr" defTabSz="895698">
              <a:spcAft>
                <a:spcPts val="588"/>
              </a:spcAft>
              <a:defRPr/>
            </a:pPr>
            <a:r>
              <a:rPr lang="en-US" sz="1100" b="1" kern="0" dirty="0">
                <a:solidFill>
                  <a:srgbClr val="353535"/>
                </a:solidFill>
                <a:latin typeface="Segoe UI"/>
                <a:ea typeface="Segoe UI Black" panose="020B0A02040204020203" pitchFamily="34" charset="0"/>
                <a:cs typeface="Segoe UI Black" panose="020B0A02040204020203" pitchFamily="34" charset="0"/>
              </a:rPr>
              <a:t>More Business critical</a:t>
            </a:r>
          </a:p>
        </p:txBody>
      </p:sp>
      <p:pic>
        <p:nvPicPr>
          <p:cNvPr id="37" name="Picture 36">
            <a:extLst>
              <a:ext uri="{FF2B5EF4-FFF2-40B4-BE49-F238E27FC236}">
                <a16:creationId xmlns:a16="http://schemas.microsoft.com/office/drawing/2014/main" id="{74770E82-BBD1-47D3-8503-3FD3384C889F}"/>
              </a:ext>
            </a:extLst>
          </p:cNvPr>
          <p:cNvPicPr>
            <a:picLocks noChangeAspect="1"/>
          </p:cNvPicPr>
          <p:nvPr/>
        </p:nvPicPr>
        <p:blipFill>
          <a:blip r:embed="rId3"/>
          <a:stretch>
            <a:fillRect/>
          </a:stretch>
        </p:blipFill>
        <p:spPr>
          <a:xfrm>
            <a:off x="3766558" y="6116073"/>
            <a:ext cx="498018" cy="498018"/>
          </a:xfrm>
          <a:prstGeom prst="rect">
            <a:avLst/>
          </a:prstGeom>
        </p:spPr>
      </p:pic>
      <p:pic>
        <p:nvPicPr>
          <p:cNvPr id="71" name="Picture 70">
            <a:extLst>
              <a:ext uri="{FF2B5EF4-FFF2-40B4-BE49-F238E27FC236}">
                <a16:creationId xmlns:a16="http://schemas.microsoft.com/office/drawing/2014/main" id="{BEA88157-7BE0-40E1-9BEA-21F92C95A535}"/>
              </a:ext>
            </a:extLst>
          </p:cNvPr>
          <p:cNvPicPr>
            <a:picLocks noChangeAspect="1"/>
          </p:cNvPicPr>
          <p:nvPr/>
        </p:nvPicPr>
        <p:blipFill>
          <a:blip r:embed="rId3"/>
          <a:stretch>
            <a:fillRect/>
          </a:stretch>
        </p:blipFill>
        <p:spPr>
          <a:xfrm>
            <a:off x="3137740" y="6116073"/>
            <a:ext cx="498018" cy="498018"/>
          </a:xfrm>
          <a:prstGeom prst="rect">
            <a:avLst/>
          </a:prstGeom>
        </p:spPr>
      </p:pic>
      <p:grpSp>
        <p:nvGrpSpPr>
          <p:cNvPr id="42" name="Group 41">
            <a:extLst>
              <a:ext uri="{FF2B5EF4-FFF2-40B4-BE49-F238E27FC236}">
                <a16:creationId xmlns:a16="http://schemas.microsoft.com/office/drawing/2014/main" id="{C239323B-B65D-47A9-91B0-C97AA410E051}"/>
              </a:ext>
            </a:extLst>
          </p:cNvPr>
          <p:cNvGrpSpPr/>
          <p:nvPr/>
        </p:nvGrpSpPr>
        <p:grpSpPr>
          <a:xfrm>
            <a:off x="4868226" y="5453828"/>
            <a:ext cx="6161354" cy="1249820"/>
            <a:chOff x="4973781" y="5279421"/>
            <a:chExt cx="6285793" cy="1275063"/>
          </a:xfrm>
        </p:grpSpPr>
        <p:sp>
          <p:nvSpPr>
            <p:cNvPr id="75" name="Rectangle 74">
              <a:extLst>
                <a:ext uri="{FF2B5EF4-FFF2-40B4-BE49-F238E27FC236}">
                  <a16:creationId xmlns:a16="http://schemas.microsoft.com/office/drawing/2014/main" id="{1D9ADE15-7C43-4815-BEB4-C241CB62366F}"/>
                </a:ext>
              </a:extLst>
            </p:cNvPr>
            <p:cNvSpPr/>
            <p:nvPr/>
          </p:nvSpPr>
          <p:spPr bwMode="auto">
            <a:xfrm>
              <a:off x="4973781" y="5279421"/>
              <a:ext cx="2153483" cy="127298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16">
                <a:lnSpc>
                  <a:spcPct val="90000"/>
                </a:lnSpc>
                <a:spcAft>
                  <a:spcPts val="588"/>
                </a:spcAft>
              </a:pPr>
              <a:r>
                <a:rPr lang="en-US" sz="1371" dirty="0">
                  <a:gradFill>
                    <a:gsLst>
                      <a:gs pos="2917">
                        <a:srgbClr val="353535"/>
                      </a:gs>
                      <a:gs pos="30000">
                        <a:srgbClr val="353535"/>
                      </a:gs>
                    </a:gsLst>
                    <a:lin ang="5400000" scaled="0"/>
                  </a:gradFill>
                  <a:latin typeface="Segoe UI Semibold"/>
                </a:rPr>
                <a:t>App Service</a:t>
              </a:r>
            </a:p>
          </p:txBody>
        </p:sp>
        <p:sp>
          <p:nvSpPr>
            <p:cNvPr id="76" name="Rectangle 75">
              <a:extLst>
                <a:ext uri="{FF2B5EF4-FFF2-40B4-BE49-F238E27FC236}">
                  <a16:creationId xmlns:a16="http://schemas.microsoft.com/office/drawing/2014/main" id="{11DF4606-7F22-4443-8671-8EE21A9DC270}"/>
                </a:ext>
              </a:extLst>
            </p:cNvPr>
            <p:cNvSpPr/>
            <p:nvPr/>
          </p:nvSpPr>
          <p:spPr bwMode="auto">
            <a:xfrm>
              <a:off x="7002863" y="5281500"/>
              <a:ext cx="2153483" cy="127298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16">
                <a:lnSpc>
                  <a:spcPct val="90000"/>
                </a:lnSpc>
                <a:spcAft>
                  <a:spcPts val="588"/>
                </a:spcAft>
              </a:pPr>
              <a:r>
                <a:rPr lang="en-US" sz="1371" dirty="0">
                  <a:gradFill>
                    <a:gsLst>
                      <a:gs pos="2917">
                        <a:srgbClr val="353535"/>
                      </a:gs>
                      <a:gs pos="30000">
                        <a:srgbClr val="353535"/>
                      </a:gs>
                    </a:gsLst>
                    <a:lin ang="5400000" scaled="0"/>
                  </a:gradFill>
                  <a:latin typeface="Segoe UI Semibold"/>
                </a:rPr>
                <a:t>Azure Container Service (AKS)</a:t>
              </a:r>
            </a:p>
          </p:txBody>
        </p:sp>
        <p:sp>
          <p:nvSpPr>
            <p:cNvPr id="77" name="Rectangle 76">
              <a:extLst>
                <a:ext uri="{FF2B5EF4-FFF2-40B4-BE49-F238E27FC236}">
                  <a16:creationId xmlns:a16="http://schemas.microsoft.com/office/drawing/2014/main" id="{7F76EC5F-5C90-47E1-A49C-3283CE438362}"/>
                </a:ext>
              </a:extLst>
            </p:cNvPr>
            <p:cNvSpPr/>
            <p:nvPr/>
          </p:nvSpPr>
          <p:spPr bwMode="auto">
            <a:xfrm>
              <a:off x="9106091" y="5281500"/>
              <a:ext cx="2153483" cy="127298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16">
                <a:lnSpc>
                  <a:spcPct val="90000"/>
                </a:lnSpc>
                <a:spcAft>
                  <a:spcPts val="588"/>
                </a:spcAft>
              </a:pPr>
              <a:r>
                <a:rPr lang="en-US" sz="1371" dirty="0">
                  <a:gradFill>
                    <a:gsLst>
                      <a:gs pos="2917">
                        <a:srgbClr val="353535"/>
                      </a:gs>
                      <a:gs pos="30000">
                        <a:srgbClr val="353535"/>
                      </a:gs>
                    </a:gsLst>
                    <a:lin ang="5400000" scaled="0"/>
                  </a:gradFill>
                  <a:latin typeface="Segoe UI Semibold"/>
                </a:rPr>
                <a:t>Azure Functions and Logic Apps</a:t>
              </a:r>
            </a:p>
          </p:txBody>
        </p:sp>
        <p:pic>
          <p:nvPicPr>
            <p:cNvPr id="18" name="Picture 17" descr="A picture containing vector graphics&#10;&#10;Description generated with high confidence">
              <a:extLst>
                <a:ext uri="{FF2B5EF4-FFF2-40B4-BE49-F238E27FC236}">
                  <a16:creationId xmlns:a16="http://schemas.microsoft.com/office/drawing/2014/main" id="{5F83E941-B5BF-4362-92FF-8AD4631C952D}"/>
                </a:ext>
              </a:extLst>
            </p:cNvPr>
            <p:cNvPicPr>
              <a:picLocks noChangeAspect="1"/>
            </p:cNvPicPr>
            <p:nvPr/>
          </p:nvPicPr>
          <p:blipFill>
            <a:blip r:embed="rId4"/>
            <a:stretch>
              <a:fillRect/>
            </a:stretch>
          </p:blipFill>
          <p:spPr>
            <a:xfrm>
              <a:off x="5580643" y="5953688"/>
              <a:ext cx="432534" cy="432534"/>
            </a:xfrm>
            <a:prstGeom prst="rect">
              <a:avLst/>
            </a:prstGeom>
          </p:spPr>
        </p:pic>
        <p:pic>
          <p:nvPicPr>
            <p:cNvPr id="56" name="Picture 55" descr="A picture containing vector graphics&#10;&#10;Description generated with high confidence">
              <a:extLst>
                <a:ext uri="{FF2B5EF4-FFF2-40B4-BE49-F238E27FC236}">
                  <a16:creationId xmlns:a16="http://schemas.microsoft.com/office/drawing/2014/main" id="{65E876FB-C943-40F6-8623-EDBD993F982F}"/>
                </a:ext>
              </a:extLst>
            </p:cNvPr>
            <p:cNvPicPr>
              <a:picLocks noChangeAspect="1"/>
            </p:cNvPicPr>
            <p:nvPr/>
          </p:nvPicPr>
          <p:blipFill>
            <a:blip r:embed="rId4"/>
            <a:stretch>
              <a:fillRect/>
            </a:stretch>
          </p:blipFill>
          <p:spPr>
            <a:xfrm>
              <a:off x="6110976" y="5953688"/>
              <a:ext cx="432534" cy="432534"/>
            </a:xfrm>
            <a:prstGeom prst="rect">
              <a:avLst/>
            </a:prstGeom>
          </p:spPr>
        </p:pic>
        <p:pic>
          <p:nvPicPr>
            <p:cNvPr id="23" name="Picture 22">
              <a:extLst>
                <a:ext uri="{FF2B5EF4-FFF2-40B4-BE49-F238E27FC236}">
                  <a16:creationId xmlns:a16="http://schemas.microsoft.com/office/drawing/2014/main" id="{FF4159F5-E1A4-4D99-809A-A2ED7AFA834E}"/>
                </a:ext>
              </a:extLst>
            </p:cNvPr>
            <p:cNvPicPr>
              <a:picLocks noChangeAspect="1"/>
            </p:cNvPicPr>
            <p:nvPr/>
          </p:nvPicPr>
          <p:blipFill>
            <a:blip r:embed="rId5"/>
            <a:stretch>
              <a:fillRect/>
            </a:stretch>
          </p:blipFill>
          <p:spPr>
            <a:xfrm>
              <a:off x="7400994" y="5863503"/>
              <a:ext cx="648132" cy="648132"/>
            </a:xfrm>
            <a:prstGeom prst="rect">
              <a:avLst/>
            </a:prstGeom>
          </p:spPr>
        </p:pic>
        <p:pic>
          <p:nvPicPr>
            <p:cNvPr id="59" name="Picture 58">
              <a:extLst>
                <a:ext uri="{FF2B5EF4-FFF2-40B4-BE49-F238E27FC236}">
                  <a16:creationId xmlns:a16="http://schemas.microsoft.com/office/drawing/2014/main" id="{8049D7E3-B201-4A97-B108-96A0C448AF73}"/>
                </a:ext>
              </a:extLst>
            </p:cNvPr>
            <p:cNvPicPr>
              <a:picLocks noChangeAspect="1"/>
            </p:cNvPicPr>
            <p:nvPr/>
          </p:nvPicPr>
          <p:blipFill>
            <a:blip r:embed="rId5"/>
            <a:stretch>
              <a:fillRect/>
            </a:stretch>
          </p:blipFill>
          <p:spPr>
            <a:xfrm>
              <a:off x="8161000" y="5863503"/>
              <a:ext cx="648132" cy="648132"/>
            </a:xfrm>
            <a:prstGeom prst="rect">
              <a:avLst/>
            </a:prstGeom>
          </p:spPr>
        </p:pic>
        <p:pic>
          <p:nvPicPr>
            <p:cNvPr id="30" name="Picture 29">
              <a:extLst>
                <a:ext uri="{FF2B5EF4-FFF2-40B4-BE49-F238E27FC236}">
                  <a16:creationId xmlns:a16="http://schemas.microsoft.com/office/drawing/2014/main" id="{9052BD35-722B-4B03-A310-6D1D963E5E81}"/>
                </a:ext>
              </a:extLst>
            </p:cNvPr>
            <p:cNvPicPr>
              <a:picLocks noChangeAspect="1"/>
            </p:cNvPicPr>
            <p:nvPr/>
          </p:nvPicPr>
          <p:blipFill>
            <a:blip r:embed="rId6"/>
            <a:stretch>
              <a:fillRect/>
            </a:stretch>
          </p:blipFill>
          <p:spPr>
            <a:xfrm>
              <a:off x="9512047" y="5948052"/>
              <a:ext cx="541923" cy="541923"/>
            </a:xfrm>
            <a:prstGeom prst="rect">
              <a:avLst/>
            </a:prstGeom>
          </p:spPr>
        </p:pic>
        <p:pic>
          <p:nvPicPr>
            <p:cNvPr id="39" name="Picture 38">
              <a:extLst>
                <a:ext uri="{FF2B5EF4-FFF2-40B4-BE49-F238E27FC236}">
                  <a16:creationId xmlns:a16="http://schemas.microsoft.com/office/drawing/2014/main" id="{21B181D8-DCF9-4EB2-A2A6-DE2EDCE852A8}"/>
                </a:ext>
              </a:extLst>
            </p:cNvPr>
            <p:cNvPicPr>
              <a:picLocks noChangeAspect="1"/>
            </p:cNvPicPr>
            <p:nvPr/>
          </p:nvPicPr>
          <p:blipFill>
            <a:blip r:embed="rId7"/>
            <a:stretch>
              <a:fillRect/>
            </a:stretch>
          </p:blipFill>
          <p:spPr>
            <a:xfrm>
              <a:off x="10225694" y="5861127"/>
              <a:ext cx="628848" cy="628848"/>
            </a:xfrm>
            <a:prstGeom prst="rect">
              <a:avLst/>
            </a:prstGeom>
          </p:spPr>
        </p:pic>
      </p:grpSp>
    </p:spTree>
    <p:extLst>
      <p:ext uri="{BB962C8B-B14F-4D97-AF65-F5344CB8AC3E}">
        <p14:creationId xmlns:p14="http://schemas.microsoft.com/office/powerpoint/2010/main" val="1413725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Track work with Kanban boards, backlogs, team dashboards, and custom reporting</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44773" y="23339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Track all your ideas at every development stage and keep your team aligned with all code changes linked directly to work items.</a:t>
            </a:r>
            <a:endParaRPr lang="en-US" sz="1176">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44773" y="3577239"/>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Use built-in scrum boards and planning tools to help your teams run sprints, stand-ups, and planning meetings.</a:t>
            </a:r>
            <a:endParaRPr lang="en-US" sz="1176">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112" y="2139364"/>
            <a:ext cx="252119" cy="33615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510" y="3330217"/>
            <a:ext cx="364173" cy="364173"/>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4554" y="4539836"/>
            <a:ext cx="298808" cy="298808"/>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268821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Unlimited private Git repo hosting and support for TFVC that scales from a hobby project to the world’s largest Git repositories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Securely connect with and push code into your Git repos from any IDE, editor, or Git client.</a:t>
            </a:r>
            <a:endParaRPr lang="en-US" sz="1176">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Add validations and extensions from the marketplace or build your own using web hooks and REST APIs.</a:t>
            </a:r>
            <a:endParaRPr lang="en-US" sz="1176">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03" y="4557931"/>
            <a:ext cx="280133" cy="280133"/>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48" y="2150313"/>
            <a:ext cx="354835" cy="280133"/>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794" y="3406385"/>
            <a:ext cx="280133" cy="27079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5349"/>
            <a:ext cx="6040010" cy="4359690"/>
          </a:xfrm>
          <a:prstGeom prst="rect">
            <a:avLst/>
          </a:prstGeom>
        </p:spPr>
      </p:pic>
    </p:spTree>
    <p:extLst>
      <p:ext uri="{BB962C8B-B14F-4D97-AF65-F5344CB8AC3E}">
        <p14:creationId xmlns:p14="http://schemas.microsoft.com/office/powerpoint/2010/main" val="497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Get end-to-end traceability. Run tests and log defects from your browser. Track and assess quality throughout your testing lifecycle.</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40"/>
            <a:ext cx="3896879" cy="1103983"/>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9"/>
            <a:ext cx="3896879" cy="941118"/>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Test your application where it lives. Complete scripted tests across desktop or web scenarios. Test on-premises application from the cloud and vice-versa.</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778454"/>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Leverage the same test tools across your engineers and user acceptance testing stakeholders. Pay for the tools only when you need them.</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638" y="4557971"/>
            <a:ext cx="270795" cy="261457"/>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4318" y="3412450"/>
            <a:ext cx="270795" cy="280133"/>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4979" y="2140321"/>
            <a:ext cx="280133" cy="298808"/>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6151991" y="1509157"/>
            <a:ext cx="6040009" cy="4359691"/>
          </a:xfrm>
          <a:prstGeom prst="rect">
            <a:avLst/>
          </a:prstGeom>
        </p:spPr>
      </p:pic>
    </p:spTree>
    <p:extLst>
      <p:ext uri="{BB962C8B-B14F-4D97-AF65-F5344CB8AC3E}">
        <p14:creationId xmlns:p14="http://schemas.microsoft.com/office/powerpoint/2010/main" val="119024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4347661" y="487"/>
            <a:ext cx="7844340" cy="6857027"/>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08477" cy="679013"/>
          </a:xfrm>
        </p:spPr>
        <p:txBody>
          <a:bodyPr/>
          <a:lstStyle/>
          <a:p>
            <a:pPr>
              <a:lnSpc>
                <a:spcPct val="100000"/>
              </a:lnSpc>
            </a:pPr>
            <a:r>
              <a:rPr lang="en-GB" sz="1765">
                <a:solidFill>
                  <a:schemeClr val="tx1">
                    <a:lumMod val="65000"/>
                    <a:lumOff val="35000"/>
                  </a:schemeClr>
                </a:solidFill>
              </a:rPr>
              <a:t>Create and share Maven, </a:t>
            </a:r>
            <a:r>
              <a:rPr lang="en-GB" sz="1765" err="1">
                <a:solidFill>
                  <a:schemeClr val="tx1">
                    <a:lumMod val="65000"/>
                    <a:lumOff val="35000"/>
                  </a:schemeClr>
                </a:solidFill>
              </a:rPr>
              <a:t>npm</a:t>
            </a:r>
            <a:r>
              <a:rPr lang="en-GB" sz="1765">
                <a:solidFill>
                  <a:schemeClr val="tx1">
                    <a:lumMod val="65000"/>
                    <a:lumOff val="35000"/>
                  </a:schemeClr>
                </a:solidFill>
              </a:rPr>
              <a:t>, and NuGet package feeds from public and private sources – fully integrated into CI/CD pipelines</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326959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44773" y="2022698"/>
            <a:ext cx="3584824" cy="534056"/>
          </a:xfrm>
          <a:prstGeom prst="rect">
            <a:avLst/>
          </a:prstGeom>
          <a:noFill/>
        </p:spPr>
        <p:txBody>
          <a:bodyPr wrap="square" lIns="179285" tIns="143428" rIns="179285" bIns="143428" rtlCol="0">
            <a:spAutoFit/>
          </a:bodyPr>
          <a:lstStyle/>
          <a:p>
            <a:pPr>
              <a:lnSpc>
                <a:spcPct val="90000"/>
              </a:lnSpc>
              <a:spcAft>
                <a:spcPts val="588"/>
              </a:spcAft>
            </a:pPr>
            <a:r>
              <a:rPr lang="en-US">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3" y="2333939"/>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Get universal </a:t>
            </a:r>
            <a:r>
              <a:rPr lang="en-GB" sz="1176" err="1">
                <a:solidFill>
                  <a:srgbClr val="595959"/>
                </a:solidFill>
              </a:rPr>
              <a:t>artifact</a:t>
            </a:r>
            <a:r>
              <a:rPr lang="en-GB" sz="1176">
                <a:solidFill>
                  <a:srgbClr val="595959"/>
                </a:solidFill>
              </a:rPr>
              <a:t> management for Maven, </a:t>
            </a:r>
            <a:r>
              <a:rPr lang="en-GB" sz="1176" err="1">
                <a:solidFill>
                  <a:srgbClr val="595959"/>
                </a:solidFill>
              </a:rPr>
              <a:t>npm</a:t>
            </a:r>
            <a:r>
              <a:rPr lang="en-GB" sz="1176">
                <a:solidFill>
                  <a:srgbClr val="595959"/>
                </a:solidFill>
              </a:rPr>
              <a:t>, and NuGet.</a:t>
            </a:r>
            <a:endParaRPr lang="en-US" sz="1176">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3265997"/>
            <a:ext cx="3584824"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3577238"/>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Share packages, and use built-in CI/CD, versioning, and testing.</a:t>
            </a:r>
            <a:endParaRPr lang="en-US" sz="1176">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6378" y="442580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422213"/>
            <a:ext cx="4500083" cy="534056"/>
          </a:xfrm>
          <a:prstGeom prst="rect">
            <a:avLst/>
          </a:prstGeom>
          <a:noFill/>
        </p:spPr>
        <p:txBody>
          <a:bodyPr wrap="square" lIns="179285" tIns="143428" rIns="179285" bIns="143428" rtlCol="0">
            <a:spAutoFit/>
          </a:bodyPr>
          <a:lstStyle/>
          <a:p>
            <a:pPr>
              <a:lnSpc>
                <a:spcPct val="90000"/>
              </a:lnSpc>
              <a:spcAft>
                <a:spcPts val="588"/>
              </a:spcAft>
            </a:pPr>
            <a:r>
              <a:rPr lang="en-GB">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3" y="4733454"/>
            <a:ext cx="3896879" cy="615522"/>
          </a:xfrm>
          <a:prstGeom prst="rect">
            <a:avLst/>
          </a:prstGeom>
          <a:noFill/>
        </p:spPr>
        <p:txBody>
          <a:bodyPr wrap="square" lIns="179285" tIns="143428" rIns="179285" bIns="143428" rtlCol="0">
            <a:spAutoFit/>
          </a:bodyPr>
          <a:lstStyle/>
          <a:p>
            <a:pPr>
              <a:lnSpc>
                <a:spcPct val="90000"/>
              </a:lnSpc>
              <a:spcAft>
                <a:spcPts val="588"/>
              </a:spcAft>
            </a:pPr>
            <a:r>
              <a:rPr lang="en-GB" sz="1176">
                <a:solidFill>
                  <a:srgbClr val="595959"/>
                </a:solidFill>
              </a:rPr>
              <a:t>Easily share code across small teams and large enterprises.</a:t>
            </a:r>
            <a:endParaRPr lang="en-US" sz="1176">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8" y="5885957"/>
            <a:ext cx="3807664" cy="30172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5824883"/>
            <a:ext cx="420039" cy="420037"/>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961"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36378" y="2031671"/>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841" y="4549173"/>
            <a:ext cx="261457" cy="280133"/>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503" y="2173134"/>
            <a:ext cx="280133" cy="261457"/>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7840" y="3415466"/>
            <a:ext cx="280133" cy="280133"/>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6151991" y="1509157"/>
            <a:ext cx="6040009" cy="4352568"/>
          </a:xfrm>
          <a:prstGeom prst="rect">
            <a:avLst/>
          </a:prstGeom>
        </p:spPr>
      </p:pic>
    </p:spTree>
    <p:extLst>
      <p:ext uri="{BB962C8B-B14F-4D97-AF65-F5344CB8AC3E}">
        <p14:creationId xmlns:p14="http://schemas.microsoft.com/office/powerpoint/2010/main" val="261105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7" y="899002"/>
            <a:ext cx="9029109" cy="561169"/>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Resource Manager, Automation &amp; 3</a:t>
            </a:r>
            <a:r>
              <a:rPr lang="en-US" sz="1961" baseline="30000">
                <a:gradFill>
                  <a:gsLst>
                    <a:gs pos="78761">
                      <a:srgbClr val="0072C6"/>
                    </a:gs>
                    <a:gs pos="0">
                      <a:srgbClr val="0072C6"/>
                    </a:gs>
                  </a:gsLst>
                  <a:lin ang="5400000" scaled="0"/>
                </a:gradFill>
              </a:rPr>
              <a:t>rd</a:t>
            </a:r>
            <a:r>
              <a:rPr lang="en-US" sz="1961">
                <a:gradFill>
                  <a:gsLst>
                    <a:gs pos="78761">
                      <a:srgbClr val="0072C6"/>
                    </a:gs>
                    <a:gs pos="0">
                      <a:srgbClr val="0072C6"/>
                    </a:gs>
                  </a:gsLst>
                  <a:lin ang="5400000" scaled="0"/>
                </a:gradFill>
              </a:rPr>
              <a:t> Party Integrations</a:t>
            </a:r>
          </a:p>
        </p:txBody>
      </p:sp>
      <p:sp>
        <p:nvSpPr>
          <p:cNvPr id="35" name="Rectangle 34"/>
          <p:cNvSpPr/>
          <p:nvPr/>
        </p:nvSpPr>
        <p:spPr bwMode="auto">
          <a:xfrm>
            <a:off x="794998" y="2087933"/>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0911" y="2087934"/>
            <a:ext cx="312536" cy="31168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0911" y="3579661"/>
            <a:ext cx="312536" cy="31168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48" name="Rectangle 47"/>
          <p:cNvSpPr/>
          <p:nvPr/>
        </p:nvSpPr>
        <p:spPr>
          <a:xfrm>
            <a:off x="794997" y="3568375"/>
            <a:ext cx="3210140" cy="831119"/>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sz="1730"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sz="1730"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528927" y="2044206"/>
            <a:ext cx="7203159" cy="411677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795171" y="2923631"/>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1084" y="2923632"/>
            <a:ext cx="312536" cy="31168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2953700" y="5019560"/>
            <a:ext cx="564543" cy="696719"/>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15746" y="5019561"/>
            <a:ext cx="565409" cy="565409"/>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03681" y="6064848"/>
            <a:ext cx="856134" cy="300934"/>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3171" y="5044237"/>
            <a:ext cx="1129418" cy="516741"/>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788748" y="5827918"/>
            <a:ext cx="1043270" cy="537864"/>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180932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776753" y="1977713"/>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8" y="899001"/>
            <a:ext cx="5906973"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2527" y="2008604"/>
            <a:ext cx="312537" cy="31168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2527" y="2918055"/>
            <a:ext cx="312537" cy="31168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2492" y="4084875"/>
            <a:ext cx="312536" cy="31168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4" name="Rectangle 3"/>
          <p:cNvSpPr/>
          <p:nvPr/>
        </p:nvSpPr>
        <p:spPr>
          <a:xfrm>
            <a:off x="776752" y="2875878"/>
            <a:ext cx="3302827" cy="831119"/>
          </a:xfrm>
          <a:prstGeom prst="rect">
            <a:avLst/>
          </a:prstGeom>
        </p:spPr>
        <p:txBody>
          <a:bodyPr lIns="0" tIns="0" rIns="0" bIns="0">
            <a:noAutofit/>
          </a:bodyPr>
          <a:lstStyle/>
          <a:p>
            <a:pPr defTabSz="913576" fontAlgn="base">
              <a:spcBef>
                <a:spcPct val="0"/>
              </a:spcBef>
              <a:spcAft>
                <a:spcPts val="2353"/>
              </a:spcAft>
              <a:defRPr/>
            </a:pPr>
            <a:r>
              <a:rPr lang="en-US" sz="1730"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76754" y="4053965"/>
            <a:ext cx="2714809" cy="849443"/>
          </a:xfrm>
          <a:prstGeom prst="rect">
            <a:avLst/>
          </a:prstGeom>
        </p:spPr>
        <p:txBody>
          <a:bodyPr lIns="0" tIns="0" rIns="0" bIns="0">
            <a:noAutofit/>
          </a:bodyPr>
          <a:lstStyle/>
          <a:p>
            <a:pPr defTabSz="913576" fontAlgn="base">
              <a:spcBef>
                <a:spcPct val="0"/>
              </a:spcBef>
              <a:spcAft>
                <a:spcPts val="2353"/>
              </a:spcAft>
              <a:defRPr/>
            </a:pPr>
            <a:r>
              <a:rPr lang="en-US" sz="1730"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06760" y="2088233"/>
            <a:ext cx="7225324" cy="4054806"/>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230" y="4987054"/>
            <a:ext cx="3516990" cy="165895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343694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599419" y="5086945"/>
            <a:ext cx="9113410" cy="1365587"/>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8403" y="1653725"/>
            <a:ext cx="2021176"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a:solidFill>
                  <a:schemeClr val="tx1">
                    <a:lumMod val="65000"/>
                    <a:lumOff val="35000"/>
                  </a:schemeClr>
                </a:solidFill>
              </a:rPr>
              <a:t>Mix and match to create </a:t>
            </a:r>
            <a:br>
              <a:rPr lang="en-US">
                <a:solidFill>
                  <a:schemeClr val="tx1">
                    <a:lumMod val="65000"/>
                    <a:lumOff val="35000"/>
                  </a:schemeClr>
                </a:solidFill>
                <a:cs typeface="Segoe UI"/>
              </a:rPr>
            </a:br>
            <a:r>
              <a:rPr lang="en-US">
                <a:solidFill>
                  <a:schemeClr val="tx1">
                    <a:lumMod val="65000"/>
                    <a:lumOff val="35000"/>
                  </a:schemeClr>
                </a:solidFill>
              </a:rPr>
              <a:t>workflows with tools from Microsoft, open source or your favorite 3rd party tools</a:t>
            </a:r>
            <a:endParaRPr lang="en-US">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666974" y="1475129"/>
            <a:ext cx="2444468" cy="243453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12807" y="1417588"/>
            <a:ext cx="2487634" cy="2482489"/>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775725" y="1494252"/>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472845" y="2150827"/>
            <a:ext cx="939157" cy="1264372"/>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276569" y="1333771"/>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35735" y="295498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07269" y="35087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819103" y="2505613"/>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63174" y="1687859"/>
            <a:ext cx="281403" cy="297381"/>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448349" y="1503095"/>
            <a:ext cx="305498" cy="321466"/>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85330" y="2653321"/>
            <a:ext cx="340778" cy="340679"/>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40456" y="3631530"/>
            <a:ext cx="398304" cy="398190"/>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791444" y="3092225"/>
            <a:ext cx="352849" cy="360778"/>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673519" y="1484696"/>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387082" y="2160444"/>
            <a:ext cx="924248" cy="1264372"/>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183518" y="13146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514388" y="2974188"/>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804735" y="3518404"/>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745081" y="2515229"/>
            <a:ext cx="655476" cy="65554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52453" y="5565803"/>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273483" y="5565835"/>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03760"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218413"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237705" y="5565931"/>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925791" y="2660522"/>
            <a:ext cx="281403" cy="305409"/>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864388" y="1635030"/>
            <a:ext cx="289435" cy="289352"/>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373647" y="1476073"/>
            <a:ext cx="289435" cy="297380"/>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646279" y="3166689"/>
            <a:ext cx="384975" cy="290656"/>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7976496" y="3628456"/>
            <a:ext cx="314419" cy="447374"/>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786414" y="1673786"/>
            <a:ext cx="1626014" cy="2330170"/>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r>
              <a:rPr lang="en-US" dirty="0">
                <a:solidFill>
                  <a:schemeClr val="tx1">
                    <a:lumMod val="65000"/>
                    <a:lumOff val="35000"/>
                  </a:schemeClr>
                </a:solidFill>
              </a:rPr>
              <a:t>Azure DevOps lets </a:t>
            </a:r>
            <a:br>
              <a:rPr lang="en-US" dirty="0">
                <a:solidFill>
                  <a:schemeClr val="tx1">
                    <a:lumMod val="65000"/>
                    <a:lumOff val="35000"/>
                  </a:schemeClr>
                </a:solidFill>
                <a:cs typeface="Segoe UI"/>
              </a:rPr>
            </a:br>
            <a:r>
              <a:rPr lang="en-US" dirty="0">
                <a:solidFill>
                  <a:schemeClr val="tx1">
                    <a:lumMod val="65000"/>
                    <a:lumOff val="35000"/>
                  </a:schemeClr>
                </a:solidFill>
              </a:rPr>
              <a:t>developers </a:t>
            </a:r>
            <a:br>
              <a:rPr lang="en-US" dirty="0">
                <a:solidFill>
                  <a:schemeClr val="tx1">
                    <a:lumMod val="65000"/>
                    <a:lumOff val="35000"/>
                  </a:schemeClr>
                </a:solidFill>
                <a:cs typeface="Segoe UI"/>
              </a:rPr>
            </a:br>
            <a:r>
              <a:rPr lang="en-US" dirty="0">
                <a:solidFill>
                  <a:schemeClr val="tx1">
                    <a:lumMod val="65000"/>
                    <a:lumOff val="35000"/>
                  </a:schemeClr>
                </a:solidFill>
              </a:rPr>
              <a:t>choose the tools that</a:t>
            </a:r>
            <a:r>
              <a:rPr lang="en-US" dirty="0">
                <a:solidFill>
                  <a:schemeClr val="tx1">
                    <a:lumMod val="65000"/>
                    <a:lumOff val="35000"/>
                  </a:schemeClr>
                </a:solidFill>
                <a:cs typeface="Segoe UI"/>
              </a:rPr>
              <a:t> </a:t>
            </a:r>
            <a:r>
              <a:rPr lang="en-US"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190185"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323009" y="5565868"/>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328707" y="5565900"/>
            <a:ext cx="551066" cy="55116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427" y="4853259"/>
            <a:ext cx="7325975" cy="467372"/>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79285" tIns="143428" rIns="179285" bIns="143428" rtlCol="0" anchor="ctr" anchorCtr="0">
            <a:noAutofit/>
          </a:bodyPr>
          <a:lstStyle/>
          <a:p>
            <a:pPr algn="ctr"/>
            <a:r>
              <a:rPr lang="en-US" sz="1568" dirty="0">
                <a:solidFill>
                  <a:schemeClr val="tx1">
                    <a:lumMod val="65000"/>
                    <a:lumOff val="35000"/>
                  </a:schemeClr>
                </a:solidFill>
              </a:rPr>
              <a:t>Target any cloud, on-prem or both and deploy to the servers you need</a:t>
            </a:r>
            <a:endParaRPr lang="en-US" sz="1568"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287095" y="5648388"/>
            <a:ext cx="436291" cy="371377"/>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160552" y="5673970"/>
            <a:ext cx="555572" cy="275426"/>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19363" y="5635651"/>
            <a:ext cx="737829" cy="361696"/>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082965" y="5476221"/>
            <a:ext cx="761809" cy="742455"/>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106055" y="5525552"/>
            <a:ext cx="819365" cy="591337"/>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400446" y="5701489"/>
            <a:ext cx="296576" cy="277328"/>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426371" y="5653557"/>
            <a:ext cx="354131" cy="349256"/>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443862" y="5635825"/>
            <a:ext cx="313750" cy="394433"/>
          </a:xfrm>
          <a:prstGeom prst="rect">
            <a:avLst/>
          </a:prstGeom>
        </p:spPr>
      </p:pic>
    </p:spTree>
    <p:extLst>
      <p:ext uri="{BB962C8B-B14F-4D97-AF65-F5344CB8AC3E}">
        <p14:creationId xmlns:p14="http://schemas.microsoft.com/office/powerpoint/2010/main" val="94957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26423" y="210258"/>
            <a:ext cx="11336039" cy="757914"/>
          </a:xfrm>
        </p:spPr>
        <p:txBody>
          <a:bodyPr/>
          <a:lstStyle/>
          <a:p>
            <a:r>
              <a:rPr lang="en-US"/>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201885" y="6449407"/>
            <a:ext cx="5560577" cy="248925"/>
          </a:xfrm>
          <a:prstGeom prst="rect">
            <a:avLst/>
          </a:prstGeom>
          <a:noFill/>
        </p:spPr>
        <p:txBody>
          <a:bodyPr wrap="square" rtlCol="0">
            <a:spAutoFit/>
          </a:bodyPr>
          <a:lstStyle/>
          <a:p>
            <a:pPr algn="r"/>
            <a:r>
              <a:rPr lang="en-GB" sz="1029" dirty="0">
                <a:solidFill>
                  <a:schemeClr val="accent6"/>
                </a:solidFill>
              </a:rPr>
              <a:t>Data: Internal Microsoft engineering system activity, August 2018</a:t>
            </a:r>
            <a:endParaRPr lang="en-US" sz="1029"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26424" y="2144337"/>
            <a:ext cx="2001393" cy="2001393"/>
          </a:xfrm>
          <a:prstGeom prst="rect">
            <a:avLst/>
          </a:prstGeom>
          <a:solidFill>
            <a:schemeClr val="accent1">
              <a:lumMod val="75000"/>
            </a:schemeClr>
          </a:solidFill>
        </p:spPr>
        <p:txBody>
          <a:bodyPr wrap="square" lIns="88231" tIns="88231" bIns="88231" rtlCol="0" anchor="b">
            <a:noAutofit/>
          </a:bodyPr>
          <a:lstStyle/>
          <a:p>
            <a:r>
              <a:rPr lang="en-GB" sz="4705" dirty="0">
                <a:solidFill>
                  <a:schemeClr val="bg1"/>
                </a:solidFill>
                <a:latin typeface="+mj-lt"/>
              </a:rPr>
              <a:t>372k</a:t>
            </a:r>
          </a:p>
          <a:p>
            <a:r>
              <a:rPr lang="en-GB" sz="1372"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26423" y="4272147"/>
            <a:ext cx="2001393" cy="2001393"/>
          </a:xfrm>
          <a:prstGeom prst="rect">
            <a:avLst/>
          </a:prstGeom>
          <a:solidFill>
            <a:schemeClr val="accent5">
              <a:lumMod val="75000"/>
            </a:schemeClr>
          </a:solidFill>
        </p:spPr>
        <p:txBody>
          <a:bodyPr wrap="square" lIns="88231" tIns="88231" bIns="88231" rtlCol="0" anchor="b">
            <a:noAutofit/>
          </a:bodyPr>
          <a:lstStyle/>
          <a:p>
            <a:r>
              <a:rPr lang="en-GB" sz="4705" dirty="0">
                <a:solidFill>
                  <a:schemeClr val="bg1"/>
                </a:solidFill>
                <a:latin typeface="+mj-lt"/>
              </a:rPr>
              <a:t>2m </a:t>
            </a:r>
            <a:endParaRPr lang="en-GB" sz="1372" dirty="0">
              <a:solidFill>
                <a:schemeClr val="bg1"/>
              </a:solidFill>
              <a:latin typeface="+mj-lt"/>
            </a:endParaRPr>
          </a:p>
          <a:p>
            <a:r>
              <a:rPr lang="en-GB" sz="1372" dirty="0">
                <a:solidFill>
                  <a:schemeClr val="bg1"/>
                </a:solidFill>
              </a:rPr>
              <a:t>Git commits per month </a:t>
            </a:r>
          </a:p>
          <a:p>
            <a:endParaRPr lang="en-US" sz="1372"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783028" y="2144337"/>
            <a:ext cx="4979436" cy="4153925"/>
          </a:xfrm>
          <a:prstGeom prst="rect">
            <a:avLst/>
          </a:prstGeom>
          <a:solidFill>
            <a:srgbClr val="0078D7"/>
          </a:solidFill>
        </p:spPr>
        <p:txBody>
          <a:bodyPr wrap="square" lIns="176462" tIns="176462" rIns="176462" bIns="176462" rtlCol="0" anchor="b">
            <a:noAutofit/>
          </a:bodyPr>
          <a:lstStyle/>
          <a:p>
            <a:r>
              <a:rPr lang="en-GB" sz="9411" dirty="0">
                <a:solidFill>
                  <a:schemeClr val="bg1"/>
                </a:solidFill>
                <a:latin typeface="+mj-lt"/>
              </a:rPr>
              <a:t>78,000</a:t>
            </a:r>
          </a:p>
          <a:p>
            <a:r>
              <a:rPr lang="en-GB" sz="1961" dirty="0">
                <a:solidFill>
                  <a:schemeClr val="bg1"/>
                </a:solidFill>
              </a:rPr>
              <a:t>Deployments per day</a:t>
            </a:r>
            <a:endParaRPr lang="en-US" sz="4705"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45293" y="2143687"/>
            <a:ext cx="2001392" cy="2001392"/>
          </a:xfrm>
          <a:prstGeom prst="rect">
            <a:avLst/>
          </a:prstGeom>
          <a:solidFill>
            <a:schemeClr val="accent3">
              <a:lumMod val="50000"/>
            </a:schemeClr>
          </a:solidFill>
        </p:spPr>
        <p:txBody>
          <a:bodyPr wrap="square" lIns="88231" tIns="88231" bIns="88231" rtlCol="0" anchor="b">
            <a:noAutofit/>
          </a:bodyPr>
          <a:lstStyle/>
          <a:p>
            <a:r>
              <a:rPr lang="en-GB" sz="4705" dirty="0">
                <a:solidFill>
                  <a:schemeClr val="bg1"/>
                </a:solidFill>
                <a:latin typeface="+mj-lt"/>
              </a:rPr>
              <a:t>4.4m </a:t>
            </a:r>
            <a:endParaRPr lang="en-GB" sz="1372" dirty="0">
              <a:solidFill>
                <a:schemeClr val="bg1"/>
              </a:solidFill>
              <a:latin typeface="+mj-lt"/>
            </a:endParaRPr>
          </a:p>
          <a:p>
            <a:r>
              <a:rPr lang="en-GB" sz="1372" dirty="0">
                <a:solidFill>
                  <a:schemeClr val="bg1"/>
                </a:solidFill>
              </a:rPr>
              <a:t>Builds per month</a:t>
            </a:r>
          </a:p>
          <a:p>
            <a:r>
              <a:rPr lang="en-GB" sz="1372"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45293" y="4296222"/>
            <a:ext cx="1977317" cy="1977317"/>
          </a:xfrm>
          <a:prstGeom prst="rect">
            <a:avLst/>
          </a:prstGeom>
          <a:solidFill>
            <a:srgbClr val="00BCF2"/>
          </a:solidFill>
        </p:spPr>
        <p:txBody>
          <a:bodyPr wrap="square" lIns="88231" tIns="88231" bIns="88231" rtlCol="0" anchor="b">
            <a:noAutofit/>
          </a:bodyPr>
          <a:lstStyle/>
          <a:p>
            <a:r>
              <a:rPr lang="en-GB" sz="4705">
                <a:solidFill>
                  <a:schemeClr val="bg1"/>
                </a:solidFill>
                <a:latin typeface="+mj-lt"/>
              </a:rPr>
              <a:t>500m</a:t>
            </a:r>
            <a:r>
              <a:rPr lang="en-GB" sz="4705">
                <a:solidFill>
                  <a:schemeClr val="bg1"/>
                </a:solidFill>
              </a:rPr>
              <a:t> </a:t>
            </a:r>
            <a:r>
              <a:rPr lang="en-GB" sz="1372">
                <a:solidFill>
                  <a:schemeClr val="bg1"/>
                </a:solidFill>
              </a:rPr>
              <a:t>Test executions per day </a:t>
            </a:r>
          </a:p>
          <a:p>
            <a:endParaRPr lang="en-US" sz="1372">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640086" y="4296222"/>
            <a:ext cx="2025465" cy="1977318"/>
          </a:xfrm>
          <a:prstGeom prst="rect">
            <a:avLst/>
          </a:prstGeom>
          <a:solidFill>
            <a:schemeClr val="accent4"/>
          </a:solidFill>
        </p:spPr>
        <p:txBody>
          <a:bodyPr wrap="square" lIns="88231" tIns="88231" bIns="88231" rtlCol="0" anchor="b">
            <a:noAutofit/>
          </a:bodyPr>
          <a:lstStyle/>
          <a:p>
            <a:r>
              <a:rPr lang="en-GB" sz="4705">
                <a:solidFill>
                  <a:schemeClr val="bg1"/>
                </a:solidFill>
                <a:latin typeface="+mj-lt"/>
              </a:rPr>
              <a:t>500k</a:t>
            </a:r>
          </a:p>
          <a:p>
            <a:r>
              <a:rPr lang="en-GB" sz="1372">
                <a:solidFill>
                  <a:schemeClr val="bg1"/>
                </a:solidFill>
              </a:rPr>
              <a:t>Work items updated per day</a:t>
            </a:r>
            <a:endParaRPr lang="en-US" sz="1372">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664161" y="2143686"/>
            <a:ext cx="2001391" cy="2001391"/>
          </a:xfrm>
          <a:prstGeom prst="rect">
            <a:avLst/>
          </a:prstGeom>
          <a:solidFill>
            <a:schemeClr val="accent2"/>
          </a:solidFill>
        </p:spPr>
        <p:txBody>
          <a:bodyPr wrap="square" lIns="88231" tIns="88231" bIns="88231" rtlCol="0" anchor="b">
            <a:noAutofit/>
          </a:bodyPr>
          <a:lstStyle/>
          <a:p>
            <a:r>
              <a:rPr lang="en-GB" sz="4705">
                <a:solidFill>
                  <a:schemeClr val="bg1"/>
                </a:solidFill>
                <a:latin typeface="+mj-lt"/>
              </a:rPr>
              <a:t>5m</a:t>
            </a:r>
          </a:p>
          <a:p>
            <a:r>
              <a:rPr lang="en-GB" sz="1372">
                <a:solidFill>
                  <a:schemeClr val="bg1"/>
                </a:solidFill>
              </a:rPr>
              <a:t>Work items viewed per day</a:t>
            </a:r>
            <a:endParaRPr lang="en-US" sz="3529">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26423" y="904319"/>
            <a:ext cx="11336039" cy="362072"/>
          </a:xfrm>
          <a:prstGeom prst="rect">
            <a:avLst/>
          </a:prstGeom>
        </p:spPr>
        <p:txBody>
          <a:bodyPr wrap="square" lIns="0" rIns="0">
            <a:spAutoFit/>
          </a:bodyPr>
          <a:lstStyle/>
          <a:p>
            <a:r>
              <a:rPr lang="en-US" kern="0" dirty="0">
                <a:cs typeface="Segoe UI Semilight" panose="020B0402040204020203" pitchFamily="34" charset="0"/>
              </a:rPr>
              <a:t>Azure DevOps is the toolchain of choice for Microsoft engineering with over 90,000 internal users</a:t>
            </a:r>
            <a:endParaRPr lang="en-US"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26423" y="1452215"/>
            <a:ext cx="5500162" cy="420037"/>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961" b="1" dirty="0">
                  <a:solidFill>
                    <a:schemeClr val="tx2"/>
                  </a:solidFill>
                  <a:latin typeface="Segoe UI Semibold" panose="020B0702040204020203" pitchFamily="34" charset="0"/>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1961"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1961" kern="0"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91554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DevOps Pipelines in Minutes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0069" y="899001"/>
            <a:ext cx="6390592" cy="561131"/>
          </a:xfrm>
          <a:prstGeom prst="rect">
            <a:avLst/>
          </a:prstGeom>
          <a:noFill/>
        </p:spPr>
        <p:txBody>
          <a:bodyPr wrap="square" lIns="179259" tIns="143407" rIns="179259" bIns="14340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31757">
              <a:defRPr/>
            </a:pPr>
            <a:r>
              <a:rPr lang="en-US" sz="1961">
                <a:gradFill>
                  <a:gsLst>
                    <a:gs pos="78761">
                      <a:srgbClr val="0072C6"/>
                    </a:gs>
                    <a:gs pos="0">
                      <a:srgbClr val="0072C6"/>
                    </a:gs>
                  </a:gsLst>
                  <a:lin ang="5400000" scaled="0"/>
                </a:gradFill>
              </a:rPr>
              <a:t>Azure DevOps Projects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933491" y="2198258"/>
            <a:ext cx="3210139" cy="856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Create a full DevOps pipeline with 3 easy steps from the Azure Portal</a:t>
            </a:r>
          </a:p>
        </p:txBody>
      </p:sp>
      <p:grpSp>
        <p:nvGrpSpPr>
          <p:cNvPr id="78" name="Group 77">
            <a:extLst>
              <a:ext uri="{FF2B5EF4-FFF2-40B4-BE49-F238E27FC236}">
                <a16:creationId xmlns:a16="http://schemas.microsoft.com/office/drawing/2014/main" id="{8E8DFC08-94B9-41A2-B6A2-10EBC65875DD}"/>
              </a:ext>
            </a:extLst>
          </p:cNvPr>
          <p:cNvGrpSpPr/>
          <p:nvPr/>
        </p:nvGrpSpPr>
        <p:grpSpPr>
          <a:xfrm>
            <a:off x="449230" y="2198258"/>
            <a:ext cx="312536" cy="31168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Lst>
          </p:cNvPr>
          <p:cNvGrpSpPr/>
          <p:nvPr/>
        </p:nvGrpSpPr>
        <p:grpSpPr>
          <a:xfrm>
            <a:off x="449230" y="3286824"/>
            <a:ext cx="312536" cy="31168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Lst>
          </p:cNvPr>
          <p:cNvGrpSpPr/>
          <p:nvPr/>
        </p:nvGrpSpPr>
        <p:grpSpPr>
          <a:xfrm>
            <a:off x="449230" y="4127886"/>
            <a:ext cx="312536" cy="31168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933491" y="3275538"/>
            <a:ext cx="3192574" cy="831119"/>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Start with a Git repo and any source language</a:t>
            </a:r>
          </a:p>
        </p:txBody>
      </p:sp>
      <p:sp>
        <p:nvSpPr>
          <p:cNvPr id="91" name="Rectangle 90">
            <a:extLst>
              <a:ext uri="{FF2B5EF4-FFF2-40B4-BE49-F238E27FC236}">
                <a16:creationId xmlns:a16="http://schemas.microsoft.com/office/drawing/2014/main" id="{6A8DDD96-5607-4289-8CB2-10F3BC304E79}"/>
              </a:ext>
            </a:extLst>
          </p:cNvPr>
          <p:cNvSpPr/>
          <p:nvPr/>
        </p:nvSpPr>
        <p:spPr>
          <a:xfrm>
            <a:off x="933492" y="4127887"/>
            <a:ext cx="2714809" cy="849443"/>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Web apps, </a:t>
            </a:r>
            <a:r>
              <a:rPr lang="en-US" sz="1730"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Kubernates</a:t>
            </a: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soon VMs and more.</a:t>
            </a:r>
          </a:p>
        </p:txBody>
      </p:sp>
      <p:grpSp>
        <p:nvGrpSpPr>
          <p:cNvPr id="25" name="Group 24">
            <a:extLst>
              <a:ext uri="{FF2B5EF4-FFF2-40B4-BE49-F238E27FC236}">
                <a16:creationId xmlns:a16="http://schemas.microsoft.com/office/drawing/2014/main" id="{6CE0A7ED-6C29-414D-B9F9-E0B3FBF0B5B4}"/>
              </a:ext>
            </a:extLst>
          </p:cNvPr>
          <p:cNvGrpSpPr/>
          <p:nvPr/>
        </p:nvGrpSpPr>
        <p:grpSpPr>
          <a:xfrm>
            <a:off x="483029" y="5571177"/>
            <a:ext cx="312536" cy="31168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836">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836">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967291" y="5571178"/>
            <a:ext cx="2714809" cy="849443"/>
          </a:xfrm>
          <a:prstGeom prst="rect">
            <a:avLst/>
          </a:prstGeom>
        </p:spPr>
        <p:txBody>
          <a:bodyPr lIns="0" tIns="0" rIns="0" bIns="0">
            <a:noAutofit/>
          </a:bodyPr>
          <a:lstStyle/>
          <a:p>
            <a:pPr defTabSz="913576" fontAlgn="base">
              <a:spcBef>
                <a:spcPct val="0"/>
              </a:spcBef>
              <a:spcAft>
                <a:spcPts val="2353"/>
              </a:spcAft>
              <a:defRPr/>
            </a:pPr>
            <a:r>
              <a:rPr lang="en-US" sz="173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Customize, extend and scale when needed.</a:t>
            </a:r>
          </a:p>
        </p:txBody>
      </p:sp>
      <p:pic>
        <p:nvPicPr>
          <p:cNvPr id="32" name="Picture 4" descr="Dashboard view">
            <a:extLst>
              <a:ext uri="{FF2B5EF4-FFF2-40B4-BE49-F238E27FC236}">
                <a16:creationId xmlns:a16="http://schemas.microsoft.com/office/drawing/2014/main" id="{2CDCD2E8-D6A2-425A-9241-FF32B64682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778"/>
          <a:stretch/>
        </p:blipFill>
        <p:spPr bwMode="auto">
          <a:xfrm>
            <a:off x="4527392" y="2111134"/>
            <a:ext cx="7160079" cy="414116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7109AE68-BC7A-4F21-9AAD-2A02F3B4E56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871115" y="700136"/>
            <a:ext cx="9320886" cy="6157378"/>
          </a:xfrm>
          <a:prstGeom prst="rect">
            <a:avLst/>
          </a:prstGeom>
        </p:spPr>
      </p:pic>
    </p:spTree>
    <p:extLst>
      <p:ext uri="{BB962C8B-B14F-4D97-AF65-F5344CB8AC3E}">
        <p14:creationId xmlns:p14="http://schemas.microsoft.com/office/powerpoint/2010/main" val="17575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t>Questions</a:t>
            </a:r>
          </a:p>
        </p:txBody>
      </p:sp>
    </p:spTree>
    <p:extLst>
      <p:ext uri="{BB962C8B-B14F-4D97-AF65-F5344CB8AC3E}">
        <p14:creationId xmlns:p14="http://schemas.microsoft.com/office/powerpoint/2010/main" val="2957883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10752" y="2295312"/>
            <a:ext cx="745163" cy="859386"/>
          </a:xfrm>
          <a:prstGeom prst="rect">
            <a:avLst/>
          </a:prstGeom>
        </p:spPr>
      </p:pic>
      <p:grpSp>
        <p:nvGrpSpPr>
          <p:cNvPr id="12" name="Group 11"/>
          <p:cNvGrpSpPr/>
          <p:nvPr/>
        </p:nvGrpSpPr>
        <p:grpSpPr>
          <a:xfrm>
            <a:off x="1887408" y="2205446"/>
            <a:ext cx="1487529" cy="976147"/>
            <a:chOff x="1799201" y="2089133"/>
            <a:chExt cx="1517572" cy="995863"/>
          </a:xfrm>
        </p:grpSpPr>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799201" y="2131685"/>
              <a:ext cx="760213" cy="876742"/>
            </a:xfrm>
            <a:prstGeom prst="rect">
              <a:avLst/>
            </a:prstGeom>
          </p:spPr>
        </p:pic>
      </p:grpSp>
      <p:grpSp>
        <p:nvGrpSpPr>
          <p:cNvPr id="15" name="Group 14"/>
          <p:cNvGrpSpPr/>
          <p:nvPr/>
        </p:nvGrpSpPr>
        <p:grpSpPr>
          <a:xfrm>
            <a:off x="3776913" y="1965766"/>
            <a:ext cx="2584673" cy="1455505"/>
            <a:chOff x="3579361" y="1840611"/>
            <a:chExt cx="2636875" cy="1484902"/>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027720" y="1873986"/>
            <a:ext cx="1639068" cy="1639068"/>
            <a:chOff x="10042446" y="1555767"/>
            <a:chExt cx="1672172" cy="1672172"/>
          </a:xfrm>
        </p:grpSpPr>
        <p:pic>
          <p:nvPicPr>
            <p:cNvPr id="61" name="Picture 6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441050" y="1925758"/>
              <a:ext cx="882901" cy="1076520"/>
            </a:xfrm>
            <a:prstGeom prst="rect">
              <a:avLst/>
            </a:prstGeom>
          </p:spPr>
        </p:pic>
      </p:grpSp>
      <p:sp>
        <p:nvSpPr>
          <p:cNvPr id="11" name="Arrow: Right 10"/>
          <p:cNvSpPr/>
          <p:nvPr/>
        </p:nvSpPr>
        <p:spPr bwMode="auto">
          <a:xfrm>
            <a:off x="1235742" y="2545409"/>
            <a:ext cx="465035" cy="429693"/>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1" name="Arrow: Right 40"/>
          <p:cNvSpPr/>
          <p:nvPr/>
        </p:nvSpPr>
        <p:spPr bwMode="auto">
          <a:xfrm>
            <a:off x="3595899" y="2529845"/>
            <a:ext cx="465035" cy="429693"/>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4" name="Arrow: Right 43"/>
          <p:cNvSpPr/>
          <p:nvPr/>
        </p:nvSpPr>
        <p:spPr bwMode="auto">
          <a:xfrm>
            <a:off x="6645989" y="2544015"/>
            <a:ext cx="465035" cy="429693"/>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 name="Group 1"/>
          <p:cNvGrpSpPr/>
          <p:nvPr/>
        </p:nvGrpSpPr>
        <p:grpSpPr>
          <a:xfrm>
            <a:off x="6909003" y="1743017"/>
            <a:ext cx="2674338" cy="1901006"/>
            <a:chOff x="7047659" y="1777226"/>
            <a:chExt cx="2728351" cy="1939401"/>
          </a:xfrm>
        </p:grpSpPr>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521498" y="2545409"/>
            <a:ext cx="465035" cy="429693"/>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5" name="Rectangle 24"/>
          <p:cNvSpPr/>
          <p:nvPr/>
        </p:nvSpPr>
        <p:spPr>
          <a:xfrm>
            <a:off x="397401" y="3728876"/>
            <a:ext cx="11431983" cy="2202602"/>
          </a:xfrm>
          <a:prstGeom prst="rect">
            <a:avLst/>
          </a:prstGeom>
        </p:spPr>
        <p:txBody>
          <a:bodyPr wrap="square">
            <a:spAutoFit/>
          </a:bodyPr>
          <a:lstStyle/>
          <a:p>
            <a:pPr marL="336080" indent="-336080" defTabSz="658792">
              <a:buAutoNum type="arabicParenR"/>
            </a:pPr>
            <a:r>
              <a:rPr lang="en-US" sz="2745" kern="0" dirty="0">
                <a:gradFill>
                  <a:gsLst>
                    <a:gs pos="2917">
                      <a:schemeClr val="tx1"/>
                    </a:gs>
                    <a:gs pos="30000">
                      <a:schemeClr val="tx1"/>
                    </a:gs>
                  </a:gsLst>
                  <a:lin ang="5400000" scaled="0"/>
                </a:gradFill>
              </a:rPr>
              <a:t>Traditional application</a:t>
            </a:r>
          </a:p>
          <a:p>
            <a:pPr marL="336080" indent="-336080" defTabSz="658792">
              <a:buFontTx/>
              <a:buAutoNum type="arabicParenR"/>
            </a:pPr>
            <a:r>
              <a:rPr lang="en-US" sz="2745" kern="0" dirty="0">
                <a:gradFill>
                  <a:gsLst>
                    <a:gs pos="2917">
                      <a:schemeClr val="tx1"/>
                    </a:gs>
                    <a:gs pos="30000">
                      <a:schemeClr val="tx1"/>
                    </a:gs>
                  </a:gsLst>
                  <a:lin ang="5400000" scaled="0"/>
                </a:gradFill>
              </a:rPr>
              <a:t>Hosted as guest executables or containers in Service Fabric</a:t>
            </a:r>
          </a:p>
          <a:p>
            <a:pPr marL="336080" indent="-336080" defTabSz="658792">
              <a:buFontTx/>
              <a:buAutoNum type="arabicParenR"/>
            </a:pPr>
            <a:r>
              <a:rPr lang="en-US" sz="2745" kern="0" dirty="0">
                <a:gradFill>
                  <a:gsLst>
                    <a:gs pos="2917">
                      <a:schemeClr val="tx1"/>
                    </a:gs>
                    <a:gs pos="30000">
                      <a:schemeClr val="tx1"/>
                    </a:gs>
                  </a:gsLst>
                  <a:lin ang="5400000" scaled="0"/>
                </a:gradFill>
              </a:rPr>
              <a:t>Modernization by adding new microservices</a:t>
            </a:r>
          </a:p>
          <a:p>
            <a:pPr marL="336080" indent="-336080" defTabSz="658792">
              <a:buFontTx/>
              <a:buAutoNum type="arabicParenR"/>
            </a:pPr>
            <a:r>
              <a:rPr lang="en-US" sz="2745" kern="0" dirty="0">
                <a:gradFill>
                  <a:gsLst>
                    <a:gs pos="2917">
                      <a:schemeClr val="tx1"/>
                    </a:gs>
                    <a:gs pos="30000">
                      <a:schemeClr val="tx1"/>
                    </a:gs>
                  </a:gsLst>
                  <a:lin ang="5400000" scaled="0"/>
                </a:gradFill>
              </a:rPr>
              <a:t>Innovate by decomposing application into microservices</a:t>
            </a:r>
          </a:p>
          <a:p>
            <a:pPr marL="336080" indent="-336080" defTabSz="658792">
              <a:buFontTx/>
              <a:buAutoNum type="arabicParenR"/>
            </a:pPr>
            <a:r>
              <a:rPr lang="en-US" sz="2745" kern="0" dirty="0">
                <a:gradFill>
                  <a:gsLst>
                    <a:gs pos="2917">
                      <a:schemeClr val="tx1"/>
                    </a:gs>
                    <a:gs pos="30000">
                      <a:schemeClr val="tx1"/>
                    </a:gs>
                  </a:gsLst>
                  <a:lin ang="5400000" scaled="0"/>
                </a:gradFill>
              </a:rPr>
              <a:t>Transformed into microservices or new greenfield application</a:t>
            </a:r>
          </a:p>
        </p:txBody>
      </p:sp>
      <p:sp>
        <p:nvSpPr>
          <p:cNvPr id="29" name="TextBox 28"/>
          <p:cNvSpPr txBox="1"/>
          <p:nvPr/>
        </p:nvSpPr>
        <p:spPr>
          <a:xfrm>
            <a:off x="8095081" y="5954700"/>
            <a:ext cx="3983139" cy="615473"/>
          </a:xfrm>
          <a:prstGeom prst="rect">
            <a:avLst/>
          </a:prstGeom>
          <a:noFill/>
        </p:spPr>
        <p:txBody>
          <a:bodyPr wrap="non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…You can stop at any stage</a:t>
            </a:r>
          </a:p>
        </p:txBody>
      </p:sp>
      <p:sp>
        <p:nvSpPr>
          <p:cNvPr id="5" name="TextBox 4"/>
          <p:cNvSpPr txBox="1"/>
          <p:nvPr/>
        </p:nvSpPr>
        <p:spPr>
          <a:xfrm>
            <a:off x="4337718" y="1171676"/>
            <a:ext cx="2386767" cy="621968"/>
          </a:xfrm>
          <a:prstGeom prst="rect">
            <a:avLst/>
          </a:prstGeom>
          <a:noFill/>
        </p:spPr>
        <p:txBody>
          <a:bodyPr wrap="squar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Modernize</a:t>
            </a:r>
          </a:p>
        </p:txBody>
      </p:sp>
      <p:sp>
        <p:nvSpPr>
          <p:cNvPr id="53" name="TextBox 52"/>
          <p:cNvSpPr txBox="1"/>
          <p:nvPr/>
        </p:nvSpPr>
        <p:spPr>
          <a:xfrm>
            <a:off x="7199821" y="1189578"/>
            <a:ext cx="2386767" cy="621968"/>
          </a:xfrm>
          <a:prstGeom prst="rect">
            <a:avLst/>
          </a:prstGeom>
          <a:noFill/>
        </p:spPr>
        <p:txBody>
          <a:bodyPr wrap="squar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Decompose</a:t>
            </a:r>
          </a:p>
        </p:txBody>
      </p:sp>
      <p:sp>
        <p:nvSpPr>
          <p:cNvPr id="54" name="TextBox 53"/>
          <p:cNvSpPr txBox="1"/>
          <p:nvPr/>
        </p:nvSpPr>
        <p:spPr>
          <a:xfrm>
            <a:off x="10061924" y="1206874"/>
            <a:ext cx="2386767" cy="621968"/>
          </a:xfrm>
          <a:prstGeom prst="rect">
            <a:avLst/>
          </a:prstGeom>
          <a:noFill/>
        </p:spPr>
        <p:txBody>
          <a:bodyPr wrap="squar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Transformed</a:t>
            </a:r>
          </a:p>
        </p:txBody>
      </p:sp>
      <p:sp>
        <p:nvSpPr>
          <p:cNvPr id="55" name="TextBox 54"/>
          <p:cNvSpPr txBox="1"/>
          <p:nvPr/>
        </p:nvSpPr>
        <p:spPr>
          <a:xfrm>
            <a:off x="1720791" y="1206874"/>
            <a:ext cx="2386767" cy="621968"/>
          </a:xfrm>
          <a:prstGeom prst="rect">
            <a:avLst/>
          </a:prstGeom>
          <a:noFill/>
        </p:spPr>
        <p:txBody>
          <a:bodyPr wrap="square" lIns="179259" tIns="143407" rIns="179259" bIns="143407" rtlCol="0">
            <a:spAutoFit/>
          </a:bodyPr>
          <a:lstStyle/>
          <a:p>
            <a:pPr>
              <a:lnSpc>
                <a:spcPct val="90000"/>
              </a:lnSpc>
              <a:spcAft>
                <a:spcPts val="588"/>
              </a:spcAft>
            </a:pPr>
            <a:r>
              <a:rPr lang="en-US" sz="2353" dirty="0">
                <a:gradFill>
                  <a:gsLst>
                    <a:gs pos="2917">
                      <a:schemeClr val="tx1"/>
                    </a:gs>
                    <a:gs pos="30000">
                      <a:schemeClr val="tx1"/>
                    </a:gs>
                  </a:gsLst>
                  <a:lin ang="5400000" scaled="0"/>
                </a:gradFill>
              </a:rPr>
              <a:t>Containerize</a:t>
            </a:r>
          </a:p>
        </p:txBody>
      </p:sp>
      <p:sp>
        <p:nvSpPr>
          <p:cNvPr id="6" name="Title 5">
            <a:extLst>
              <a:ext uri="{FF2B5EF4-FFF2-40B4-BE49-F238E27FC236}">
                <a16:creationId xmlns:a16="http://schemas.microsoft.com/office/drawing/2014/main" id="{7F272309-C107-456A-A0CA-93EE3446B56C}"/>
              </a:ext>
            </a:extLst>
          </p:cNvPr>
          <p:cNvSpPr>
            <a:spLocks noGrp="1"/>
          </p:cNvSpPr>
          <p:nvPr>
            <p:ph type="title"/>
          </p:nvPr>
        </p:nvSpPr>
        <p:spPr/>
        <p:txBody>
          <a:bodyPr/>
          <a:lstStyle/>
          <a:p>
            <a:r>
              <a:rPr lang="en-US" dirty="0"/>
              <a:t>Modernize applications</a:t>
            </a:r>
          </a:p>
        </p:txBody>
      </p:sp>
    </p:spTree>
    <p:extLst>
      <p:ext uri="{BB962C8B-B14F-4D97-AF65-F5344CB8AC3E}">
        <p14:creationId xmlns:p14="http://schemas.microsoft.com/office/powerpoint/2010/main" val="1694022047"/>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584200" y="1435100"/>
            <a:ext cx="11018838" cy="3385542"/>
          </a:xfrm>
        </p:spPr>
        <p:txBody>
          <a:bodyPr/>
          <a:lstStyle/>
          <a:p>
            <a:r>
              <a:rPr lang="en-US" dirty="0"/>
              <a:t>When moving from offline to online and developing services, you need to…</a:t>
            </a:r>
          </a:p>
          <a:p>
            <a:pPr lvl="1"/>
            <a:r>
              <a:rPr lang="en-US" dirty="0"/>
              <a:t>Be prepared for failures</a:t>
            </a:r>
          </a:p>
          <a:p>
            <a:pPr lvl="1"/>
            <a:r>
              <a:rPr lang="en-US" dirty="0"/>
              <a:t>Understand that scale can be unpredictable</a:t>
            </a:r>
          </a:p>
          <a:p>
            <a:pPr lvl="1"/>
            <a:r>
              <a:rPr lang="en-US" dirty="0"/>
              <a:t>Managing services is often harder than building services and having operational telemetry for visibility</a:t>
            </a:r>
          </a:p>
          <a:p>
            <a:pPr lvl="1"/>
            <a:r>
              <a:rPr lang="en-US" dirty="0"/>
              <a:t>Care upfront about security</a:t>
            </a:r>
          </a:p>
          <a:p>
            <a:pPr lvl="1"/>
            <a:r>
              <a:rPr lang="en-US" dirty="0"/>
              <a:t>Developer productivity</a:t>
            </a:r>
          </a:p>
          <a:p>
            <a:pPr lvl="1"/>
            <a:r>
              <a:rPr lang="en-US" dirty="0"/>
              <a:t>Prepare to be agile</a:t>
            </a:r>
          </a:p>
        </p:txBody>
      </p:sp>
      <p:sp>
        <p:nvSpPr>
          <p:cNvPr id="5" name="Title 1"/>
          <p:cNvSpPr>
            <a:spLocks noGrp="1"/>
          </p:cNvSpPr>
          <p:nvPr>
            <p:ph type="title"/>
          </p:nvPr>
        </p:nvSpPr>
        <p:spPr/>
        <p:txBody>
          <a:bodyPr/>
          <a:lstStyle/>
          <a:p>
            <a:r>
              <a:rPr lang="en-US"/>
              <a:t>Cloud development</a:t>
            </a:r>
            <a:endParaRPr lang="en-US" dirty="0"/>
          </a:p>
        </p:txBody>
      </p:sp>
      <p:sp>
        <p:nvSpPr>
          <p:cNvPr id="4" name="Text Placeholder 3"/>
          <p:cNvSpPr txBox="1">
            <a:spLocks/>
          </p:cNvSpPr>
          <p:nvPr/>
        </p:nvSpPr>
        <p:spPr>
          <a:xfrm>
            <a:off x="271503" y="5664850"/>
            <a:ext cx="12165490" cy="66983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dirty="0"/>
              <a:t>A preferred approach is to use a microservices design</a:t>
            </a:r>
          </a:p>
        </p:txBody>
      </p:sp>
    </p:spTree>
    <p:extLst>
      <p:ext uri="{BB962C8B-B14F-4D97-AF65-F5344CB8AC3E}">
        <p14:creationId xmlns:p14="http://schemas.microsoft.com/office/powerpoint/2010/main" val="948809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21611" y="2196275"/>
            <a:ext cx="1888207" cy="710393"/>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solidFill>
                  <a:schemeClr val="bg1"/>
                </a:solidFill>
                <a:latin typeface="Segoe UI" panose="020B0502040204020203" pitchFamily="34" charset="0"/>
                <a:cs typeface="Segoe UI" panose="020B0502040204020203" pitchFamily="34" charset="0"/>
              </a:rPr>
              <a:t>Thumbnail</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24" name="Rectangle 23"/>
          <p:cNvSpPr/>
          <p:nvPr/>
        </p:nvSpPr>
        <p:spPr>
          <a:xfrm>
            <a:off x="3569232" y="2043896"/>
            <a:ext cx="1888207" cy="710393"/>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solidFill>
                  <a:schemeClr val="bg1"/>
                </a:solidFill>
                <a:latin typeface="Segoe UI" panose="020B0502040204020203" pitchFamily="34" charset="0"/>
                <a:cs typeface="Segoe UI" panose="020B0502040204020203" pitchFamily="34" charset="0"/>
              </a:rPr>
              <a:t>Thumbnail</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23" name="Rectangle 22"/>
          <p:cNvSpPr/>
          <p:nvPr/>
        </p:nvSpPr>
        <p:spPr>
          <a:xfrm>
            <a:off x="1203807" y="2348653"/>
            <a:ext cx="1888207" cy="710393"/>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solidFill>
                  <a:schemeClr val="bg1"/>
                </a:solidFill>
                <a:latin typeface="Segoe UI" panose="020B0502040204020203" pitchFamily="34" charset="0"/>
                <a:cs typeface="Segoe UI" panose="020B0502040204020203" pitchFamily="34" charset="0"/>
              </a:rPr>
              <a:t>Photo Share</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22" name="Rectangle 21"/>
          <p:cNvSpPr/>
          <p:nvPr/>
        </p:nvSpPr>
        <p:spPr>
          <a:xfrm>
            <a:off x="1051428" y="2196275"/>
            <a:ext cx="1888207" cy="710393"/>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solidFill>
                  <a:schemeClr val="bg1"/>
                </a:solidFill>
                <a:latin typeface="Segoe UI" panose="020B0502040204020203" pitchFamily="34" charset="0"/>
                <a:cs typeface="Segoe UI" panose="020B0502040204020203" pitchFamily="34" charset="0"/>
              </a:rPr>
              <a:t>Photo Share</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21" name="Rectangle 20"/>
          <p:cNvSpPr/>
          <p:nvPr/>
        </p:nvSpPr>
        <p:spPr>
          <a:xfrm>
            <a:off x="899050" y="2043896"/>
            <a:ext cx="1888207" cy="710393"/>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solidFill>
                  <a:schemeClr val="bg1"/>
                </a:solidFill>
                <a:latin typeface="Segoe UI" panose="020B0502040204020203" pitchFamily="34" charset="0"/>
                <a:cs typeface="Segoe UI" panose="020B0502040204020203" pitchFamily="34" charset="0"/>
              </a:rPr>
              <a:t>Photo Share</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a:t>Microservice architecture benefits</a:t>
            </a:r>
            <a:endParaRPr lang="en-US" dirty="0"/>
          </a:p>
        </p:txBody>
      </p:sp>
      <p:sp>
        <p:nvSpPr>
          <p:cNvPr id="6" name="Rectangle 5"/>
          <p:cNvSpPr/>
          <p:nvPr/>
        </p:nvSpPr>
        <p:spPr>
          <a:xfrm>
            <a:off x="746671" y="1891518"/>
            <a:ext cx="1888207" cy="710393"/>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Photo Share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p>
        </p:txBody>
      </p:sp>
      <p:sp>
        <p:nvSpPr>
          <p:cNvPr id="7" name="Rectangle 6"/>
          <p:cNvSpPr/>
          <p:nvPr/>
        </p:nvSpPr>
        <p:spPr>
          <a:xfrm>
            <a:off x="3416854" y="1891518"/>
            <a:ext cx="1888207" cy="710393"/>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Thumbnail</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p>
        </p:txBody>
      </p:sp>
      <p:sp>
        <p:nvSpPr>
          <p:cNvPr id="26" name="Rectangle 25"/>
          <p:cNvSpPr/>
          <p:nvPr/>
        </p:nvSpPr>
        <p:spPr>
          <a:xfrm>
            <a:off x="6673638" y="1999247"/>
            <a:ext cx="1888207" cy="1015150"/>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Photo Share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node.js</a:t>
            </a:r>
          </a:p>
        </p:txBody>
      </p:sp>
      <p:sp>
        <p:nvSpPr>
          <p:cNvPr id="27" name="Rectangle 26"/>
          <p:cNvSpPr/>
          <p:nvPr/>
        </p:nvSpPr>
        <p:spPr>
          <a:xfrm>
            <a:off x="9343821" y="1999247"/>
            <a:ext cx="1888207" cy="1015150"/>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Thumbnail</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.NET</a:t>
            </a:r>
          </a:p>
        </p:txBody>
      </p:sp>
      <p:sp>
        <p:nvSpPr>
          <p:cNvPr id="28" name="Rectangle 27"/>
          <p:cNvSpPr/>
          <p:nvPr/>
        </p:nvSpPr>
        <p:spPr>
          <a:xfrm>
            <a:off x="3351116" y="4446194"/>
            <a:ext cx="1888207" cy="1015150"/>
          </a:xfrm>
          <a:prstGeom prst="rect">
            <a:avLst/>
          </a:prstGeom>
          <a:solidFill>
            <a:srgbClr val="00B0F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defTabSz="896386">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Photo Share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V1</a:t>
            </a:r>
          </a:p>
        </p:txBody>
      </p:sp>
      <p:sp>
        <p:nvSpPr>
          <p:cNvPr id="29" name="Rectangle 28"/>
          <p:cNvSpPr/>
          <p:nvPr/>
        </p:nvSpPr>
        <p:spPr>
          <a:xfrm>
            <a:off x="6021298" y="4446662"/>
            <a:ext cx="1888207" cy="1015150"/>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solidFill>
                  <a:schemeClr val="bg1"/>
                </a:solidFill>
                <a:latin typeface="Segoe UI" panose="020B0502040204020203" pitchFamily="34" charset="0"/>
                <a:cs typeface="Segoe UI" panose="020B0502040204020203" pitchFamily="34" charset="0"/>
              </a:rPr>
              <a:t>Thumbnail</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Service</a:t>
            </a:r>
            <a:br>
              <a:rPr lang="en-US" sz="1800" b="1" kern="0" dirty="0">
                <a:solidFill>
                  <a:schemeClr val="bg1"/>
                </a:solidFill>
                <a:latin typeface="Segoe UI" panose="020B0502040204020203" pitchFamily="34" charset="0"/>
                <a:cs typeface="Segoe UI" panose="020B0502040204020203" pitchFamily="34" charset="0"/>
              </a:rPr>
            </a:br>
            <a:r>
              <a:rPr lang="en-US" sz="1800" b="1" kern="0" dirty="0">
                <a:solidFill>
                  <a:schemeClr val="bg1"/>
                </a:solidFill>
                <a:latin typeface="Segoe UI" panose="020B0502040204020203" pitchFamily="34" charset="0"/>
                <a:cs typeface="Segoe UI" panose="020B0502040204020203" pitchFamily="34" charset="0"/>
              </a:rPr>
              <a:t>V1</a:t>
            </a:r>
          </a:p>
        </p:txBody>
      </p:sp>
      <p:sp>
        <p:nvSpPr>
          <p:cNvPr id="33" name="TextBox 32"/>
          <p:cNvSpPr txBox="1"/>
          <p:nvPr/>
        </p:nvSpPr>
        <p:spPr>
          <a:xfrm>
            <a:off x="1762041" y="1160646"/>
            <a:ext cx="3605330" cy="634443"/>
          </a:xfrm>
          <a:prstGeom prst="rect">
            <a:avLst/>
          </a:prstGeom>
          <a:noFill/>
        </p:spPr>
        <p:txBody>
          <a:bodyPr wrap="square" lIns="182854" tIns="146284" rIns="182854" bIns="146284" rtlCol="0" anchor="t" anchorCtr="0">
            <a:spAutoFit/>
          </a:bodyPr>
          <a:lstStyle/>
          <a:p>
            <a:pPr defTabSz="896386">
              <a:lnSpc>
                <a:spcPct val="90000"/>
              </a:lnSpc>
              <a:spcAft>
                <a:spcPts val="600"/>
              </a:spcAft>
              <a:defRPr/>
            </a:pPr>
            <a:r>
              <a:rPr lang="en-US" sz="2400" b="1" kern="0" dirty="0">
                <a:gradFill>
                  <a:gsLst>
                    <a:gs pos="1250">
                      <a:schemeClr val="tx1"/>
                    </a:gs>
                    <a:gs pos="100000">
                      <a:schemeClr val="tx1"/>
                    </a:gs>
                  </a:gsLst>
                  <a:lin ang="5400000" scaled="0"/>
                </a:gradFill>
              </a:rPr>
              <a:t>Scale Independently</a:t>
            </a:r>
          </a:p>
        </p:txBody>
      </p:sp>
      <p:sp>
        <p:nvSpPr>
          <p:cNvPr id="34" name="TextBox 33"/>
          <p:cNvSpPr txBox="1"/>
          <p:nvPr/>
        </p:nvSpPr>
        <p:spPr>
          <a:xfrm>
            <a:off x="6769921" y="1213864"/>
            <a:ext cx="4686361" cy="634443"/>
          </a:xfrm>
          <a:prstGeom prst="rect">
            <a:avLst/>
          </a:prstGeom>
          <a:noFill/>
        </p:spPr>
        <p:txBody>
          <a:bodyPr wrap="square" lIns="182854" tIns="146284" rIns="182854" bIns="146284" rtlCol="0" anchor="t" anchorCtr="0">
            <a:spAutoFit/>
          </a:bodyPr>
          <a:lstStyle/>
          <a:p>
            <a:pPr defTabSz="896386">
              <a:lnSpc>
                <a:spcPct val="90000"/>
              </a:lnSpc>
              <a:spcAft>
                <a:spcPts val="600"/>
              </a:spcAft>
              <a:defRPr/>
            </a:pPr>
            <a:r>
              <a:rPr lang="en-US" sz="2400" b="1" kern="0" dirty="0">
                <a:gradFill>
                  <a:gsLst>
                    <a:gs pos="1250">
                      <a:schemeClr val="tx1"/>
                    </a:gs>
                    <a:gs pos="100000">
                      <a:schemeClr val="tx1"/>
                    </a:gs>
                  </a:gsLst>
                  <a:lin ang="5400000" scaled="0"/>
                </a:gradFill>
              </a:rPr>
              <a:t>Different Technology Stacks</a:t>
            </a:r>
          </a:p>
        </p:txBody>
      </p:sp>
      <p:sp>
        <p:nvSpPr>
          <p:cNvPr id="36" name="TextBox 35"/>
          <p:cNvSpPr txBox="1"/>
          <p:nvPr/>
        </p:nvSpPr>
        <p:spPr>
          <a:xfrm>
            <a:off x="3606851" y="3585184"/>
            <a:ext cx="4686361" cy="627827"/>
          </a:xfrm>
          <a:prstGeom prst="rect">
            <a:avLst/>
          </a:prstGeom>
          <a:noFill/>
        </p:spPr>
        <p:txBody>
          <a:bodyPr wrap="square" lIns="182854" tIns="146284" rIns="182854" bIns="146284" rtlCol="0" anchor="t" anchorCtr="0">
            <a:spAutoFit/>
          </a:bodyPr>
          <a:lstStyle/>
          <a:p>
            <a:pPr algn="ctr" defTabSz="896386">
              <a:lnSpc>
                <a:spcPct val="90000"/>
              </a:lnSpc>
              <a:spcAft>
                <a:spcPts val="600"/>
              </a:spcAft>
              <a:defRPr/>
            </a:pPr>
            <a:r>
              <a:rPr lang="en-US" sz="2400" b="1" kern="0" dirty="0">
                <a:gradFill>
                  <a:gsLst>
                    <a:gs pos="1250">
                      <a:schemeClr val="tx1"/>
                    </a:gs>
                    <a:gs pos="100000">
                      <a:schemeClr val="tx1"/>
                    </a:gs>
                  </a:gsLst>
                  <a:lin ang="5400000" scaled="0"/>
                </a:gradFill>
              </a:rPr>
              <a:t>Independent Deployments</a:t>
            </a:r>
          </a:p>
        </p:txBody>
      </p:sp>
      <p:sp>
        <p:nvSpPr>
          <p:cNvPr id="37" name="Rectangle 36"/>
          <p:cNvSpPr/>
          <p:nvPr/>
        </p:nvSpPr>
        <p:spPr>
          <a:xfrm>
            <a:off x="6021298" y="4446194"/>
            <a:ext cx="1888207" cy="1015150"/>
          </a:xfrm>
          <a:prstGeom prst="rect">
            <a:avLst/>
          </a:prstGeom>
          <a:solidFill>
            <a:srgbClr val="92D05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defTabSz="896386">
              <a:tabLst>
                <a:tab pos="1142561" algn="l"/>
              </a:tabLst>
              <a:defRPr/>
            </a:pP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Thumbnail</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Service</a:t>
            </a:r>
            <a:b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br>
            <a:r>
              <a:rPr lang="en-US" sz="1800" b="1"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V2</a:t>
            </a:r>
          </a:p>
        </p:txBody>
      </p:sp>
      <p:cxnSp>
        <p:nvCxnSpPr>
          <p:cNvPr id="40" name="Straight Arrow Connector 39"/>
          <p:cNvCxnSpPr>
            <a:stCxn id="28" idx="3"/>
            <a:endCxn id="37" idx="1"/>
          </p:cNvCxnSpPr>
          <p:nvPr/>
        </p:nvCxnSpPr>
        <p:spPr>
          <a:xfrm>
            <a:off x="5239322" y="4953769"/>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561845" y="2506822"/>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34879" y="2246714"/>
            <a:ext cx="78197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672240" y="6156022"/>
            <a:ext cx="12072165" cy="512935"/>
          </a:xfrm>
          <a:prstGeom prst="rect">
            <a:avLst/>
          </a:prstGeom>
        </p:spPr>
        <p:txBody>
          <a:bodyPr wrap="square">
            <a:spAutoFit/>
          </a:bodyPr>
          <a:lstStyle/>
          <a:p>
            <a:r>
              <a:rPr lang="en-US" sz="2745" b="1" dirty="0">
                <a:gradFill>
                  <a:gsLst>
                    <a:gs pos="1250">
                      <a:schemeClr val="tx1"/>
                    </a:gs>
                    <a:gs pos="100000">
                      <a:schemeClr val="tx1"/>
                    </a:gs>
                  </a:gsLst>
                  <a:lin ang="5400000" scaled="0"/>
                </a:gradFill>
                <a:hlinkClick r:id="rId3"/>
              </a:rPr>
              <a:t>http://aka.ms/servicefabricdocs</a:t>
            </a:r>
            <a:r>
              <a:rPr lang="en-US" sz="2745" b="1" dirty="0">
                <a:gradFill>
                  <a:gsLst>
                    <a:gs pos="1250">
                      <a:schemeClr val="tx1"/>
                    </a:gs>
                    <a:gs pos="100000">
                      <a:schemeClr val="tx1"/>
                    </a:gs>
                  </a:gsLst>
                  <a:lin ang="5400000" scaled="0"/>
                </a:gradFill>
              </a:rPr>
              <a:t> and </a:t>
            </a:r>
            <a:r>
              <a:rPr lang="en-US" sz="2745" b="1" dirty="0">
                <a:gradFill>
                  <a:gsLst>
                    <a:gs pos="1250">
                      <a:schemeClr val="tx1"/>
                    </a:gs>
                    <a:gs pos="100000">
                      <a:schemeClr val="tx1"/>
                    </a:gs>
                  </a:gsLst>
                  <a:lin ang="5400000" scaled="0"/>
                </a:gradFill>
                <a:hlinkClick r:id="rId4"/>
              </a:rPr>
              <a:t>https://aka.ms/microservicesebook</a:t>
            </a:r>
            <a:r>
              <a:rPr lang="en-US" sz="2745" b="1" dirty="0">
                <a:gradFill>
                  <a:gsLst>
                    <a:gs pos="1250">
                      <a:schemeClr val="tx1"/>
                    </a:gs>
                    <a:gs pos="100000">
                      <a:schemeClr val="tx1"/>
                    </a:gs>
                  </a:gsLst>
                  <a:lin ang="5400000" scaled="0"/>
                </a:gradFill>
              </a:rPr>
              <a:t> </a:t>
            </a:r>
          </a:p>
        </p:txBody>
      </p:sp>
    </p:spTree>
    <p:extLst>
      <p:ext uri="{BB962C8B-B14F-4D97-AF65-F5344CB8AC3E}">
        <p14:creationId xmlns:p14="http://schemas.microsoft.com/office/powerpoint/2010/main" val="113110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26" grpId="0" animBg="1"/>
      <p:bldP spid="27" grpId="0" animBg="1"/>
      <p:bldP spid="28" grpId="0" animBg="1"/>
      <p:bldP spid="29" grpId="0" animBg="1"/>
      <p:bldP spid="29" grpId="1" animBg="1"/>
      <p:bldP spid="34" grpId="0"/>
      <p:bldP spid="36" grpId="0"/>
      <p:bldP spid="37"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entagon 82"/>
          <p:cNvSpPr/>
          <p:nvPr/>
        </p:nvSpPr>
        <p:spPr bwMode="auto">
          <a:xfrm rot="5400000">
            <a:off x="9838902" y="3333409"/>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Pentagon 92"/>
          <p:cNvSpPr/>
          <p:nvPr/>
        </p:nvSpPr>
        <p:spPr bwMode="auto">
          <a:xfrm rot="5400000">
            <a:off x="1097347"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Pentagon 93"/>
          <p:cNvSpPr/>
          <p:nvPr/>
        </p:nvSpPr>
        <p:spPr bwMode="auto">
          <a:xfrm rot="5400000">
            <a:off x="6878228"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Pentagon 94"/>
          <p:cNvSpPr/>
          <p:nvPr/>
        </p:nvSpPr>
        <p:spPr bwMode="auto">
          <a:xfrm rot="5400000">
            <a:off x="4008955" y="3333727"/>
            <a:ext cx="1090503" cy="1534549"/>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p:cNvSpPr/>
          <p:nvPr/>
        </p:nvSpPr>
        <p:spPr bwMode="auto">
          <a:xfrm>
            <a:off x="874185" y="2913144"/>
            <a:ext cx="10276973" cy="91323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 name="Rectangle 165"/>
          <p:cNvSpPr/>
          <p:nvPr/>
        </p:nvSpPr>
        <p:spPr bwMode="auto">
          <a:xfrm>
            <a:off x="874185" y="4683981"/>
            <a:ext cx="10276973" cy="1513009"/>
          </a:xfrm>
          <a:prstGeom prst="rect">
            <a:avLst/>
          </a:prstGeom>
          <a:solidFill>
            <a:srgbClr val="00188F"/>
          </a:solidFill>
          <a:ln w="6350" cap="flat" cmpd="sng" algn="ctr">
            <a:noFill/>
            <a:prstDash val="solid"/>
            <a:miter lim="800000"/>
            <a:headEnd type="none" w="med" len="med"/>
            <a:tailEnd type="none" w="med" len="med"/>
          </a:ln>
          <a:effectLst/>
        </p:spPr>
        <p:txBody>
          <a:bodyPr tIns="89642" rIns="33620" bIns="33620" anchor="ctr"/>
          <a:lstStyle/>
          <a:p>
            <a:pPr algn="ctr" defTabSz="914038">
              <a:defRPr/>
            </a:pPr>
            <a:r>
              <a:rPr lang="en-US" sz="2353" kern="0" dirty="0">
                <a:solidFill>
                  <a:schemeClr val="bg1"/>
                </a:solidFill>
                <a:latin typeface="Calibri" panose="020F0502020204030204"/>
                <a:ea typeface="Segoe UI" pitchFamily="34" charset="0"/>
                <a:cs typeface="Segoe UI" pitchFamily="34" charset="0"/>
              </a:rPr>
              <a:t>Deploy and manage applications to many environments</a:t>
            </a:r>
          </a:p>
        </p:txBody>
      </p:sp>
      <p:grpSp>
        <p:nvGrpSpPr>
          <p:cNvPr id="167" name="Group 166"/>
          <p:cNvGrpSpPr/>
          <p:nvPr/>
        </p:nvGrpSpPr>
        <p:grpSpPr>
          <a:xfrm>
            <a:off x="874185" y="1406144"/>
            <a:ext cx="10276973" cy="1452058"/>
            <a:chOff x="880533" y="1857930"/>
            <a:chExt cx="10706923" cy="1512807"/>
          </a:xfrm>
        </p:grpSpPr>
        <p:sp>
          <p:nvSpPr>
            <p:cNvPr id="168" name="Hexagon 167"/>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Hexagon 168"/>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Hexagon 169"/>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Hexagon 170"/>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 name="Hexagon 171"/>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Hexagon 172"/>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4" name="Hexagon 173"/>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Hexagon 174"/>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Hexagon 175"/>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Hexagon 176"/>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Hexagon 177"/>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Hexagon 178"/>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Hexagon 179"/>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Hexagon 180"/>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Hexagon 181"/>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3" name="Hexagon 182"/>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4" name="Hexagon 183"/>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Hexagon 184"/>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Hexagon 185"/>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Hexagon 186"/>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Hexagon 187"/>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Hexagon 188"/>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Hexagon 189"/>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Hexagon 190"/>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Hexagon 191"/>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Hexagon 192"/>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Hexagon 193"/>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Hexagon 194"/>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Hexagon 195"/>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Hexagon 196"/>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Hexagon 197"/>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Hexagon 198"/>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Hexagon 199"/>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Hexagon 200"/>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Hexagon 201"/>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Hexagon 202"/>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Hexagon 203"/>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Hexagon 204"/>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6" name="Hexagon 205"/>
          <p:cNvSpPr>
            <a:spLocks noChangeAspect="1"/>
          </p:cNvSpPr>
          <p:nvPr/>
        </p:nvSpPr>
        <p:spPr bwMode="auto">
          <a:xfrm>
            <a:off x="1405578"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Hexagon 206"/>
          <p:cNvSpPr>
            <a:spLocks noChangeAspect="1"/>
          </p:cNvSpPr>
          <p:nvPr/>
        </p:nvSpPr>
        <p:spPr bwMode="auto">
          <a:xfrm>
            <a:off x="24969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Hexagon 207"/>
          <p:cNvSpPr>
            <a:spLocks noChangeAspect="1"/>
          </p:cNvSpPr>
          <p:nvPr/>
        </p:nvSpPr>
        <p:spPr bwMode="auto">
          <a:xfrm>
            <a:off x="3548585"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Hexagon 208"/>
          <p:cNvSpPr>
            <a:spLocks noChangeAspect="1"/>
          </p:cNvSpPr>
          <p:nvPr/>
        </p:nvSpPr>
        <p:spPr bwMode="auto">
          <a:xfrm>
            <a:off x="4628456"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Hexagon 209"/>
          <p:cNvSpPr>
            <a:spLocks noChangeAspect="1"/>
          </p:cNvSpPr>
          <p:nvPr/>
        </p:nvSpPr>
        <p:spPr bwMode="auto">
          <a:xfrm>
            <a:off x="5708327"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Hexagon 210"/>
          <p:cNvSpPr>
            <a:spLocks noChangeAspect="1"/>
          </p:cNvSpPr>
          <p:nvPr/>
        </p:nvSpPr>
        <p:spPr bwMode="auto">
          <a:xfrm>
            <a:off x="6769472"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Hexagon 211"/>
          <p:cNvSpPr>
            <a:spLocks noChangeAspect="1"/>
          </p:cNvSpPr>
          <p:nvPr/>
        </p:nvSpPr>
        <p:spPr bwMode="auto">
          <a:xfrm>
            <a:off x="7832714"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Hexagon 212"/>
          <p:cNvSpPr>
            <a:spLocks noChangeAspect="1"/>
          </p:cNvSpPr>
          <p:nvPr/>
        </p:nvSpPr>
        <p:spPr bwMode="auto">
          <a:xfrm>
            <a:off x="890927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Hexagon 213"/>
          <p:cNvSpPr>
            <a:spLocks noChangeAspect="1"/>
          </p:cNvSpPr>
          <p:nvPr/>
        </p:nvSpPr>
        <p:spPr bwMode="auto">
          <a:xfrm>
            <a:off x="9956853" y="2643425"/>
            <a:ext cx="639976" cy="55358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t" anchorCtr="0" forceAA="0" compatLnSpc="1">
            <a:prstTxWarp prst="textNoShape">
              <a:avLst/>
            </a:prstTxWarp>
            <a:noAutofit/>
          </a:bodyPr>
          <a:lstStyle/>
          <a:p>
            <a:pPr algn="ctr" defTabSz="894956" fontAlgn="base">
              <a:lnSpc>
                <a:spcPct val="90000"/>
              </a:lnSpc>
              <a:spcBef>
                <a:spcPct val="0"/>
              </a:spcBef>
              <a:spcAft>
                <a:spcPct val="0"/>
              </a:spcAft>
              <a:defRPr/>
            </a:pPr>
            <a:endParaRPr lang="en-US" sz="2304"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 name="Rectangle 164"/>
          <p:cNvSpPr/>
          <p:nvPr/>
        </p:nvSpPr>
        <p:spPr bwMode="auto">
          <a:xfrm>
            <a:off x="874242" y="1376786"/>
            <a:ext cx="10276917" cy="154343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5537" tIns="140429" rIns="175537" bIns="140429" numCol="1" spcCol="0" rtlCol="0" fromWordArt="0" anchor="ctr" anchorCtr="0" forceAA="0" compatLnSpc="1">
            <a:prstTxWarp prst="textNoShape">
              <a:avLst/>
            </a:prstTxWarp>
            <a:noAutofit/>
          </a:bodyPr>
          <a:lstStyle/>
          <a:p>
            <a:pPr algn="ctr" defTabSz="894956" fontAlgn="base">
              <a:lnSpc>
                <a:spcPct val="90000"/>
              </a:lnSpc>
              <a:spcBef>
                <a:spcPct val="0"/>
              </a:spcBef>
              <a:spcAft>
                <a:spcPct val="0"/>
              </a:spcAft>
              <a:defRPr/>
            </a:pPr>
            <a:r>
              <a:rPr lang="en-US" sz="2304" kern="0" dirty="0">
                <a:gradFill>
                  <a:gsLst>
                    <a:gs pos="1250">
                      <a:schemeClr val="bg1"/>
                    </a:gs>
                    <a:gs pos="100000">
                      <a:schemeClr val="bg1"/>
                    </a:gs>
                  </a:gsLst>
                  <a:lin ang="5400000" scaled="0"/>
                </a:gradFill>
                <a:latin typeface="Segoe UI"/>
                <a:ea typeface="Segoe UI" pitchFamily="34" charset="0"/>
                <a:cs typeface="Segoe UI" pitchFamily="34" charset="0"/>
              </a:rPr>
              <a:t>Build applications with multiple frameworks, containers and languages</a:t>
            </a:r>
          </a:p>
        </p:txBody>
      </p:sp>
      <p:sp>
        <p:nvSpPr>
          <p:cNvPr id="215" name="TextBox 214"/>
          <p:cNvSpPr txBox="1"/>
          <p:nvPr/>
        </p:nvSpPr>
        <p:spPr>
          <a:xfrm>
            <a:off x="1016260" y="3099998"/>
            <a:ext cx="10542999" cy="615152"/>
          </a:xfrm>
          <a:prstGeom prst="rect">
            <a:avLst/>
          </a:prstGeom>
          <a:noFill/>
        </p:spPr>
        <p:txBody>
          <a:bodyPr wrap="square" lIns="179057" tIns="143245" rIns="179057" bIns="143245" rtlCol="0">
            <a:spAutoFit/>
          </a:bodyPr>
          <a:lstStyle/>
          <a:p>
            <a:pPr algn="ctr" defTabSz="913205">
              <a:lnSpc>
                <a:spcPct val="90000"/>
              </a:lnSpc>
              <a:spcAft>
                <a:spcPts val="587"/>
              </a:spcAft>
              <a:defRPr/>
            </a:pPr>
            <a:r>
              <a:rPr lang="en-US" sz="2353" kern="0" dirty="0" err="1">
                <a:solidFill>
                  <a:schemeClr val="bg1"/>
                </a:solidFill>
                <a:ea typeface="MS PGothic" panose="020B0600070205080204" pitchFamily="34" charset="-128"/>
              </a:rPr>
              <a:t>Microservices</a:t>
            </a:r>
            <a:r>
              <a:rPr lang="en-US" sz="2353" kern="0" dirty="0">
                <a:solidFill>
                  <a:schemeClr val="bg1"/>
                </a:solidFill>
                <a:ea typeface="MS PGothic" panose="020B0600070205080204" pitchFamily="34" charset="-128"/>
              </a:rPr>
              <a:t> Platform</a:t>
            </a:r>
            <a:endParaRPr lang="en-US" sz="1961" kern="0" dirty="0">
              <a:solidFill>
                <a:schemeClr val="bg1"/>
              </a:solidFill>
              <a:ea typeface="MS PGothic" panose="020B0600070205080204" pitchFamily="34" charset="-128"/>
            </a:endParaRPr>
          </a:p>
        </p:txBody>
      </p:sp>
      <p:sp>
        <p:nvSpPr>
          <p:cNvPr id="4" name="Title 3">
            <a:extLst>
              <a:ext uri="{FF2B5EF4-FFF2-40B4-BE49-F238E27FC236}">
                <a16:creationId xmlns:a16="http://schemas.microsoft.com/office/drawing/2014/main" id="{D771116E-1FB5-4616-981E-B05EC22BD98C}"/>
              </a:ext>
            </a:extLst>
          </p:cNvPr>
          <p:cNvSpPr>
            <a:spLocks noGrp="1"/>
          </p:cNvSpPr>
          <p:nvPr>
            <p:ph type="title"/>
          </p:nvPr>
        </p:nvSpPr>
        <p:spPr>
          <a:xfrm>
            <a:off x="588263" y="457200"/>
            <a:ext cx="11018520" cy="1107996"/>
          </a:xfrm>
        </p:spPr>
        <p:txBody>
          <a:bodyPr/>
          <a:lstStyle/>
          <a:p>
            <a:r>
              <a:rPr lang="en-US" dirty="0"/>
              <a:t>Microservices platform</a:t>
            </a:r>
            <a:br>
              <a:rPr lang="en-US" dirty="0"/>
            </a:br>
            <a:endParaRPr lang="en-US" dirty="0"/>
          </a:p>
        </p:txBody>
      </p:sp>
    </p:spTree>
    <p:extLst>
      <p:ext uri="{BB962C8B-B14F-4D97-AF65-F5344CB8AC3E}">
        <p14:creationId xmlns:p14="http://schemas.microsoft.com/office/powerpoint/2010/main" val="295589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93" grpId="0" animBg="1"/>
      <p:bldP spid="94" grpId="0" animBg="1"/>
      <p:bldP spid="95" grpId="0" animBg="1"/>
      <p:bldP spid="166" grpId="0" animBg="1"/>
      <p:bldP spid="1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3.xml><?xml version="1.0" encoding="utf-8"?>
<p:tagLst xmlns:a="http://schemas.openxmlformats.org/drawingml/2006/main" xmlns:r="http://schemas.openxmlformats.org/officeDocument/2006/relationships" xmlns:p="http://schemas.openxmlformats.org/presentationml/2006/main">
  <p:tag name="TIMING" val="|24.1|2.5|3|2.1|12.7|1.6"/>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xml><?xml version="1.0" encoding="utf-8"?>
<a:theme xmlns:a="http://schemas.openxmlformats.org/drawingml/2006/main" name="9-51052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C7565CFF-EBE2-4C0B-9C4B-411B4C0C1462}"/>
    </a:ext>
  </a:extLst>
</a:theme>
</file>

<file path=ppt/theme/theme3.xml><?xml version="1.0" encoding="utf-8"?>
<a:theme xmlns:a="http://schemas.openxmlformats.org/drawingml/2006/main" name="9-51052_Microsoft_Inspire+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0B3CBF6F-3D17-4B1C-9F90-5E55C1D675D9}"/>
    </a:ext>
  </a:extLst>
</a:theme>
</file>

<file path=ppt/theme/theme4.xml><?xml version="1.0" encoding="utf-8"?>
<a:theme xmlns:a="http://schemas.openxmlformats.org/drawingml/2006/main" name="Azure Theme Master">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85F9C293DB0F4B9CF64311605E4771" ma:contentTypeVersion="8" ma:contentTypeDescription="Create a new document." ma:contentTypeScope="" ma:versionID="9d3af68de07b487b0a74ffcbea10284a">
  <xsd:schema xmlns:xsd="http://www.w3.org/2001/XMLSchema" xmlns:xs="http://www.w3.org/2001/XMLSchema" xmlns:p="http://schemas.microsoft.com/office/2006/metadata/properties" xmlns:ns2="b9973350-5865-4f95-80c1-09c834504d43" targetNamespace="http://schemas.microsoft.com/office/2006/metadata/properties" ma:root="true" ma:fieldsID="5dde8df1ad9d835b42a7fc1c9e5d7cab" ns2:_="">
    <xsd:import namespace="b9973350-5865-4f95-80c1-09c834504d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973350-5865-4f95-80c1-09c834504d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607C26-F25D-48F7-9BF1-0B66802E53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973350-5865-4f95-80c1-09c834504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0d923eac-bfb4-4245-8744-7b25224dfe7c"/>
    <ds:schemaRef ds:uri="ad3ee108-5501-452e-a9d7-d1cad88f95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Microsoft_Ready_Breakout_16x9_Template</Template>
  <TotalTime>150</TotalTime>
  <Words>6752</Words>
  <Application>Microsoft Macintosh PowerPoint</Application>
  <PresentationFormat>Widescreen</PresentationFormat>
  <Paragraphs>994</Paragraphs>
  <Slides>59</Slides>
  <Notes>47</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1</vt:i4>
      </vt:variant>
      <vt:variant>
        <vt:lpstr>Slide Titles</vt:lpstr>
      </vt:variant>
      <vt:variant>
        <vt:i4>59</vt:i4>
      </vt:variant>
    </vt:vector>
  </HeadingPairs>
  <TitlesOfParts>
    <vt:vector size="75" baseType="lpstr">
      <vt:lpstr>Arial</vt:lpstr>
      <vt:lpstr>Calibri</vt:lpstr>
      <vt:lpstr>Calibri Light</vt:lpstr>
      <vt:lpstr>Consolas</vt:lpstr>
      <vt:lpstr>Segoe Light</vt:lpstr>
      <vt:lpstr>Segoe UI</vt:lpstr>
      <vt:lpstr>Segoe UI </vt:lpstr>
      <vt:lpstr>Segoe UI Light</vt:lpstr>
      <vt:lpstr>Segoe UI Semibold</vt:lpstr>
      <vt:lpstr>Segoe UI Semilight</vt:lpstr>
      <vt:lpstr>Wingdings</vt:lpstr>
      <vt:lpstr>9-51052_Microsoft_Ready_Template_Light</vt:lpstr>
      <vt:lpstr>9-51052_Microsoft_Ready_Template_Dark</vt:lpstr>
      <vt:lpstr>9-51052_Microsoft_Inspire+Ready_Template_Dark</vt:lpstr>
      <vt:lpstr>Azure Theme Master</vt:lpstr>
      <vt:lpstr>think-cell Slide</vt:lpstr>
      <vt:lpstr>Beyond lift and Shift to Innovation - Modernizing Applications</vt:lpstr>
      <vt:lpstr>Agenda</vt:lpstr>
      <vt:lpstr>Azure Application Platform &amp; Architecture</vt:lpstr>
      <vt:lpstr>KUBERNETES !!!</vt:lpstr>
      <vt:lpstr>Cloud Migration Strategies   </vt:lpstr>
      <vt:lpstr>Modernize applications</vt:lpstr>
      <vt:lpstr>Cloud development</vt:lpstr>
      <vt:lpstr>Microservice architecture benefits</vt:lpstr>
      <vt:lpstr>Microservices platform </vt:lpstr>
      <vt:lpstr>App Modernization using App Service</vt:lpstr>
      <vt:lpstr>Azure App Service</vt:lpstr>
      <vt:lpstr>App Service Features &amp; Capabilities</vt:lpstr>
      <vt:lpstr>PowerPoint Presentation</vt:lpstr>
      <vt:lpstr>PowerPoint Presentation</vt:lpstr>
      <vt:lpstr>Host on an App Service Plan</vt:lpstr>
      <vt:lpstr>Scale-Up</vt:lpstr>
      <vt:lpstr>Scale-Out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 Modernization using Containers, Microservices and Service Fabric </vt:lpstr>
      <vt:lpstr>KUBERNETES !!!</vt:lpstr>
      <vt:lpstr>Powering Azure and Microsoft services</vt:lpstr>
      <vt:lpstr>Scenarios powered by Service Fabric</vt:lpstr>
      <vt:lpstr>Service Fabric: One Integrated Platform</vt:lpstr>
      <vt:lpstr>Service Fabric Managed Clusters in Azure</vt:lpstr>
      <vt:lpstr>Service Fabric Managed Clusters in Azure</vt:lpstr>
      <vt:lpstr>“Lift and Shift” existing applications to containers</vt:lpstr>
      <vt:lpstr>Stateless Services Pattern</vt:lpstr>
      <vt:lpstr>Stateful Services Pattern Simplify state, reduce latency</vt:lpstr>
      <vt:lpstr>Azure Containers</vt:lpstr>
      <vt:lpstr>Why containers? Benefits of a container architecture: </vt:lpstr>
      <vt:lpstr>What is Docker ?</vt:lpstr>
      <vt:lpstr>Docker Terminology  </vt:lpstr>
      <vt:lpstr>Comparing Containers and VMs</vt:lpstr>
      <vt:lpstr>Microsoft Container Technologies</vt:lpstr>
      <vt:lpstr>Web App comes to Linux (w/ container support)</vt:lpstr>
      <vt:lpstr>Deployment Life Cycle </vt:lpstr>
      <vt:lpstr>  </vt:lpstr>
      <vt:lpstr>Kubernetes: the industry leading orchestrator</vt:lpstr>
      <vt:lpstr>What is Kubernetes?</vt:lpstr>
      <vt:lpstr>Work how you want with opensource tools and APIs</vt:lpstr>
      <vt:lpstr>Azure Dev Ops</vt:lpstr>
      <vt:lpstr>What technologies do I need to support DevOps?</vt:lpstr>
      <vt:lpstr>Microsoft       Open Source</vt:lpstr>
      <vt:lpstr>Azure Boards</vt:lpstr>
      <vt:lpstr>Azure Repos</vt:lpstr>
      <vt:lpstr>Azure Test Plans</vt:lpstr>
      <vt:lpstr>Azure Artifacts</vt:lpstr>
      <vt:lpstr>Infrastructure and Configuration as Code</vt:lpstr>
      <vt:lpstr>Continuous Security</vt:lpstr>
      <vt:lpstr>Azure DevOps: Choose the tools and clouds you love</vt:lpstr>
      <vt:lpstr>DevOps at Microsoft</vt:lpstr>
      <vt:lpstr>DevOps Pipelines in Minutes</vt:lpstr>
      <vt:lpstr>Questions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 Walking Deck (L100)</dc:title>
  <dc:subject>Microsoft Ready</dc:subject>
  <dc:creator>pablosp@microsoft.com</dc:creator>
  <cp:keywords>Microsoft Ready</cp:keywords>
  <dc:description/>
  <cp:lastModifiedBy>Warren du Toit</cp:lastModifiedBy>
  <cp:revision>12</cp:revision>
  <dcterms:created xsi:type="dcterms:W3CDTF">2019-07-17T18:26:27Z</dcterms:created>
  <dcterms:modified xsi:type="dcterms:W3CDTF">2020-03-27T08:36:54Z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0x0101007D85F9C293DB0F4B9CF64311605E4771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192;#Mandalay Bay Resort and Casino|fc459485-1b13-4ce3-bfeb-ea2ace2bf8f6</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2171;#Microsoft Ready|11111111-1111-1111-1111-111111111111</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NewsType">
    <vt:lpwstr/>
  </property>
  <property fmtid="{D5CDD505-2E9C-101B-9397-08002B2CF9AE}" pid="24" name="_dlc_policyId">
    <vt:lpwstr>0x0101000E4CB7077FEE4FF7AE86D4A500EEC780030016C849C62B10EB41ACA8C7EEDEF40BB2006A83F15B98C1FD4E8D76F6993277120D|-2104630519</vt:lpwstr>
  </property>
  <property fmtid="{D5CDD505-2E9C-101B-9397-08002B2CF9AE}" pid="25" name="Region">
    <vt:lpwstr/>
  </property>
  <property fmtid="{D5CDD505-2E9C-101B-9397-08002B2CF9AE}" pid="26" name="Confidentiality">
    <vt:lpwstr>5;#internal users|461efa83-0283-486a-a8d5-943328f3693f</vt:lpwstr>
  </property>
  <property fmtid="{D5CDD505-2E9C-101B-9397-08002B2CF9AE}" pid="27" name="ItemType">
    <vt:lpwstr>1975;#checklists|cdc11282-7b54-4f27-8efc-d0abec78257b;#187;# messaging frameworks|90f4626d-e34b-4969-a72f-1b10f951ab45</vt:lpwstr>
  </property>
  <property fmtid="{D5CDD505-2E9C-101B-9397-08002B2CF9AE}" pid="28" name="Industries">
    <vt:lpwstr/>
  </property>
  <property fmtid="{D5CDD505-2E9C-101B-9397-08002B2CF9AE}" pid="29" name="MSProducts">
    <vt:lpwstr/>
  </property>
  <property fmtid="{D5CDD505-2E9C-101B-9397-08002B2CF9AE}" pid="30" name="Competitors">
    <vt:lpwstr/>
  </property>
  <property fmtid="{D5CDD505-2E9C-101B-9397-08002B2CF9AE}" pid="31" name="ExperienceContentType">
    <vt:lpwstr/>
  </property>
  <property fmtid="{D5CDD505-2E9C-101B-9397-08002B2CF9AE}" pid="32" name="SMSGDomain">
    <vt:lpwstr>1628;#Gear Up|5bd03d8b-c198-4367-bd72-be9dad12d703;#21;# Intelligent Cloud|adc2fe87-c79a-4ded-a449-3f86b954069d;#295;# Cloud + AI Marketing|4f75e184-e5aa-4234-a07f-b032d60df254;#2553;# ICB PST Domain|f7f86ece-0ca0-48d7-99cb-d6c97e732478</vt:lpwstr>
  </property>
  <property fmtid="{D5CDD505-2E9C-101B-9397-08002B2CF9AE}" pid="33" name="BusinessArchitecture">
    <vt:lpwstr>2546;#Applications and Infrastructure|f69679d5-ce87-4413-9040-82ea79c5c527;#2325;# Data and AI|60d86926-9fc6-4873-ad19-e15bf82160d7</vt:lpwstr>
  </property>
  <property fmtid="{D5CDD505-2E9C-101B-9397-08002B2CF9AE}" pid="34" name="Products">
    <vt:lpwstr>660;#cloud applications|84f5d7db-9b0a-4ab7-8b87-7a41fbd368ed;#208;# cloud services|d4f73be5-052d-4768-baf8-f3e948173e00</vt:lpwstr>
  </property>
  <property fmtid="{D5CDD505-2E9C-101B-9397-08002B2CF9AE}" pid="35" name="l6f004f21209409da86a713c0f24627d">
    <vt:lpwstr/>
  </property>
  <property fmtid="{D5CDD505-2E9C-101B-9397-08002B2CF9AE}" pid="36" name="MSProductsTaxHTField0">
    <vt:lpwstr/>
  </property>
  <property fmtid="{D5CDD505-2E9C-101B-9397-08002B2CF9AE}" pid="37" name="_docset_NoMedatataSyncRequired">
    <vt:lpwstr>False</vt:lpwstr>
  </property>
  <property fmtid="{D5CDD505-2E9C-101B-9397-08002B2CF9AE}" pid="38" name="e8080b0481964c759b2c36ae49591b31">
    <vt:lpwstr/>
  </property>
  <property fmtid="{D5CDD505-2E9C-101B-9397-08002B2CF9AE}" pid="39" name="TechnicalLevel">
    <vt:lpwstr>3067;#200 (intermediate)|855c9113-a119-44e7-b3de-bccffe25ed46</vt:lpwstr>
  </property>
  <property fmtid="{D5CDD505-2E9C-101B-9397-08002B2CF9AE}" pid="40" name="Audiences">
    <vt:lpwstr/>
  </property>
  <property fmtid="{D5CDD505-2E9C-101B-9397-08002B2CF9AE}" pid="41" name="SMSG Items">
    <vt:lpwstr>3091;#documents|e037ed84-7d8e-4cbb-9c8f-61e80301a44f</vt:lpwstr>
  </property>
  <property fmtid="{D5CDD505-2E9C-101B-9397-08002B2CF9AE}" pid="42" name="Solution Areas">
    <vt:lpwstr>3089;#Applications and Infrastructure|f69679d5-ce87-4413-9040-82ea79c5c527;#3097;# Data and AI|60d86926-9fc6-4873-ad19-e15bf82160d7</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Roles">
    <vt:lpwstr/>
  </property>
  <property fmtid="{D5CDD505-2E9C-101B-9397-08002B2CF9AE}" pid="47"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8" name="NewsSource">
    <vt:lpwstr/>
  </property>
  <property fmtid="{D5CDD505-2E9C-101B-9397-08002B2CF9AE}" pid="49" name="MSProfessions">
    <vt:lpwstr>3094;#Sales|72627068-acd7-4c1a-8b95-a0256be5dc9f;#3095;# Technical Sales|831f7989-43a4-4e48-852a-a5355978f47f;#3100;# Marketing|6bac43fe-835f-4207-8dba-9b6899aa3139;#3098;# Services|31216a1b-ed7a-4548-8e47-1aa2e6048472</vt:lpwstr>
  </property>
  <property fmtid="{D5CDD505-2E9C-101B-9397-08002B2CF9AE}" pid="50" name="SMSGTags">
    <vt:lpwstr/>
  </property>
  <property fmtid="{D5CDD505-2E9C-101B-9397-08002B2CF9AE}" pid="51" name="_dlc_DocIdItemGuid">
    <vt:lpwstr>10b4129c-0a6d-4aab-b94f-93e9ec503f55</vt:lpwstr>
  </property>
  <property fmtid="{D5CDD505-2E9C-101B-9397-08002B2CF9AE}" pid="52" name="MSPhysicalGeography">
    <vt:lpwstr/>
  </property>
  <property fmtid="{D5CDD505-2E9C-101B-9397-08002B2CF9AE}" pid="53" name="j3562c58ee414e028925bc902cfc01a1">
    <vt:lpwstr/>
  </property>
  <property fmtid="{D5CDD505-2E9C-101B-9397-08002B2CF9AE}" pid="54" name="EnterpriseDomainTags">
    <vt:lpwstr/>
  </property>
  <property fmtid="{D5CDD505-2E9C-101B-9397-08002B2CF9AE}" pid="55" name="Segments">
    <vt:lpwstr/>
  </property>
  <property fmtid="{D5CDD505-2E9C-101B-9397-08002B2CF9AE}" pid="56" name="Partners">
    <vt:lpwstr/>
  </property>
  <property fmtid="{D5CDD505-2E9C-101B-9397-08002B2CF9AE}" pid="57" name="la4444b61d19467597d63190b69ac227">
    <vt:lpwstr/>
  </property>
  <property fmtid="{D5CDD505-2E9C-101B-9397-08002B2CF9AE}" pid="58" name="ActivitiesAndPrograms">
    <vt:lpwstr>1947;#Priority Solution Areas|c23d8183-ce20-44cd-b13b-640d45c2d6c2</vt:lpwstr>
  </property>
  <property fmtid="{D5CDD505-2E9C-101B-9397-08002B2CF9AE}" pid="59" name="Groups">
    <vt:lpwstr>42;#Cloud + AI Marketing|4f75e184-e5aa-4234-a07f-b032d60df254</vt:lpwstr>
  </property>
  <property fmtid="{D5CDD505-2E9C-101B-9397-08002B2CF9AE}" pid="60" name="Topics">
    <vt:lpwstr>3164;#Fiscal Year 20 Q1|5e821ee8-484b-455b-a291-ca4f5862b12e</vt:lpwstr>
  </property>
  <property fmtid="{D5CDD505-2E9C-101B-9397-08002B2CF9AE}" pid="61" name="Languages">
    <vt:lpwstr/>
  </property>
  <property fmtid="{D5CDD505-2E9C-101B-9397-08002B2CF9AE}" pid="62" name="of67e5d4b76f4a9db8769983fda9cec0">
    <vt:lpwstr/>
  </property>
</Properties>
</file>